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80" r:id="rId1"/>
  </p:sldMasterIdLst>
  <p:sldIdLst>
    <p:sldId id="259" r:id="rId2"/>
    <p:sldId id="257" r:id="rId3"/>
    <p:sldId id="260" r:id="rId4"/>
    <p:sldId id="264" r:id="rId5"/>
    <p:sldId id="266" r:id="rId6"/>
    <p:sldId id="267" r:id="rId7"/>
    <p:sldId id="268" r:id="rId8"/>
    <p:sldId id="269" r:id="rId9"/>
    <p:sldId id="262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Nadpis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cxnSp>
        <p:nvCxnSpPr>
          <p:cNvPr id="8" name="Přímá spojnice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Přímá spojnice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á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Zástupný symbol pro datum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7A515-3FB5-4855-95B7-67D259A1646B}" type="datetimeFigureOut">
              <a:rPr lang="cs-CZ" smtClean="0"/>
              <a:pPr/>
              <a:t>23.6.2014</a:t>
            </a:fld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2D8D5C-8732-403B-9A51-027D6AE9D618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7A515-3FB5-4855-95B7-67D259A1646B}" type="datetimeFigureOut">
              <a:rPr lang="cs-CZ" smtClean="0"/>
              <a:pPr/>
              <a:t>23.6.2014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D8D5C-8732-403B-9A51-027D6AE9D61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7A515-3FB5-4855-95B7-67D259A1646B}" type="datetimeFigureOut">
              <a:rPr lang="cs-CZ" smtClean="0"/>
              <a:pPr/>
              <a:t>23.6.2014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D8D5C-8732-403B-9A51-027D6AE9D61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ástupný symbol pro obsah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4107A515-3FB5-4855-95B7-67D259A1646B}" type="datetimeFigureOut">
              <a:rPr lang="cs-CZ" smtClean="0"/>
              <a:pPr/>
              <a:t>23.6.2014</a:t>
            </a:fld>
            <a:endParaRPr lang="cs-CZ"/>
          </a:p>
        </p:txBody>
      </p:sp>
      <p:sp>
        <p:nvSpPr>
          <p:cNvPr id="15" name="Zástupný symbol pro číslo snímku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582D8D5C-8732-403B-9A51-027D6AE9D618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6" name="Zástupný symbol pro zápatí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7" name="Nadpis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7A515-3FB5-4855-95B7-67D259A1646B}" type="datetimeFigureOut">
              <a:rPr lang="cs-CZ" smtClean="0"/>
              <a:pPr/>
              <a:t>23.6.2014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D8D5C-8732-403B-9A51-027D6AE9D618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cxnSp>
        <p:nvCxnSpPr>
          <p:cNvPr id="7" name="Přímá spojnice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7A515-3FB5-4855-95B7-67D259A1646B}" type="datetimeFigureOut">
              <a:rPr lang="cs-CZ" smtClean="0"/>
              <a:pPr/>
              <a:t>23.6.2014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D8D5C-8732-403B-9A51-027D6AE9D618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D8D5C-8732-403B-9A51-027D6AE9D618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7A515-3FB5-4855-95B7-67D259A1646B}" type="datetimeFigureOut">
              <a:rPr lang="cs-CZ" smtClean="0"/>
              <a:pPr/>
              <a:t>23.6.2014</a:t>
            </a:fld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32" name="Zástupný symbol pro obsah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34" name="Zástupný symbol pro obsah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cxnSp>
        <p:nvCxnSpPr>
          <p:cNvPr id="10" name="Přímá spojnice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nice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7A515-3FB5-4855-95B7-67D259A1646B}" type="datetimeFigureOut">
              <a:rPr lang="cs-CZ" smtClean="0"/>
              <a:pPr/>
              <a:t>23.6.2014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D8D5C-8732-403B-9A51-027D6AE9D618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7A515-3FB5-4855-95B7-67D259A1646B}" type="datetimeFigureOut">
              <a:rPr lang="cs-CZ" smtClean="0"/>
              <a:pPr/>
              <a:t>23.6.2014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2D8D5C-8732-403B-9A51-027D6AE9D61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Zástupný symbol pro obsah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31" name="Nadpis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8" name="Zástupný symbol pro datum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4107A515-3FB5-4855-95B7-67D259A1646B}" type="datetimeFigureOut">
              <a:rPr lang="cs-CZ" smtClean="0"/>
              <a:pPr/>
              <a:t>23.6.2014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582D8D5C-8732-403B-9A51-027D6AE9D618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8" name="Zástupný symbol pro datum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7A515-3FB5-4855-95B7-67D259A1646B}" type="datetimeFigureOut">
              <a:rPr lang="cs-CZ" smtClean="0"/>
              <a:pPr/>
              <a:t>23.6.2014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82D8D5C-8732-403B-9A51-027D6AE9D618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ástupný symbol pro text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4" name="Zástupný symbol pro datum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4107A515-3FB5-4855-95B7-67D259A1646B}" type="datetimeFigureOut">
              <a:rPr lang="cs-CZ" smtClean="0"/>
              <a:pPr/>
              <a:t>23.6.2014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582D8D5C-8732-403B-9A51-027D6AE9D618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5" name="Zástupný symbol pro nadpis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081" r:id="rId1"/>
    <p:sldLayoutId id="2147484082" r:id="rId2"/>
    <p:sldLayoutId id="2147484083" r:id="rId3"/>
    <p:sldLayoutId id="2147484084" r:id="rId4"/>
    <p:sldLayoutId id="2147484085" r:id="rId5"/>
    <p:sldLayoutId id="2147484086" r:id="rId6"/>
    <p:sldLayoutId id="2147484087" r:id="rId7"/>
    <p:sldLayoutId id="2147484088" r:id="rId8"/>
    <p:sldLayoutId id="2147484089" r:id="rId9"/>
    <p:sldLayoutId id="2147484090" r:id="rId10"/>
    <p:sldLayoutId id="214748409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cs.wikipedia.org/wiki/Soubor:Homo_erectus.JPG" TargetMode="External"/><Relationship Id="rId2" Type="http://schemas.openxmlformats.org/officeDocument/2006/relationships/hyperlink" Target="http://cs.wikipedia.org/w/index.php?title=Homo_erectus&amp;oldid=10703096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 descr="MSOfficePNG(1).png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2064526" y="822478"/>
            <a:ext cx="4916345" cy="1068331"/>
          </a:xfrm>
          <a:prstGeom prst="rect">
            <a:avLst/>
          </a:prstGeom>
          <a:solidFill>
            <a:scrgbClr r="0" g="0" b="0">
              <a:alpha val="0"/>
            </a:scrgbClr>
          </a:solidFill>
        </p:spPr>
      </p:pic>
      <p:sp>
        <p:nvSpPr>
          <p:cNvPr id="3" name="TextovéPole 2"/>
          <p:cNvSpPr txBox="1"/>
          <p:nvPr/>
        </p:nvSpPr>
        <p:spPr>
          <a:xfrm>
            <a:off x="5922178" y="301174"/>
            <a:ext cx="2826286" cy="279406"/>
          </a:xfrm>
          <a:prstGeom prst="rect">
            <a:avLst/>
          </a:prstGeom>
          <a:noFill/>
        </p:spPr>
        <p:txBody>
          <a:bodyPr vert="horz" wrap="square" lIns="78584" tIns="39292" rIns="78584" bIns="39292" rtlCol="0">
            <a:spAutoFit/>
          </a:bodyPr>
          <a:lstStyle/>
          <a:p>
            <a:r>
              <a:rPr lang="cs-CZ" sz="1300" dirty="0">
                <a:solidFill>
                  <a:srgbClr val="000000"/>
                </a:solidFill>
                <a:latin typeface="Times New Roman - 15"/>
              </a:rPr>
              <a:t>číslo</a:t>
            </a:r>
            <a:r>
              <a:rPr lang="cs-CZ" sz="1300" dirty="0" smtClean="0">
                <a:solidFill>
                  <a:srgbClr val="000000"/>
                </a:solidFill>
                <a:latin typeface="Times New Roman - 15"/>
              </a:rPr>
              <a:t>: VY_32_INOVACE_26_02</a:t>
            </a:r>
            <a:endParaRPr lang="cs-CZ" sz="1300" dirty="0">
              <a:solidFill>
                <a:srgbClr val="000000"/>
              </a:solidFill>
              <a:latin typeface="Times New Roman - 15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1035819" y="2386391"/>
            <a:ext cx="7136656" cy="3403338"/>
          </a:xfrm>
          <a:prstGeom prst="rect">
            <a:avLst/>
          </a:prstGeom>
          <a:noFill/>
        </p:spPr>
        <p:txBody>
          <a:bodyPr vert="horz" wrap="square" lIns="78584" tIns="39292" rIns="78584" bIns="39292" rtlCol="0">
            <a:spAutoFit/>
          </a:bodyPr>
          <a:lstStyle/>
          <a:p>
            <a:r>
              <a:rPr lang="cs-CZ" sz="1600" dirty="0">
                <a:solidFill>
                  <a:srgbClr val="000000"/>
                </a:solidFill>
                <a:latin typeface="Comic Sans MS" panose="030F0702030302020204" pitchFamily="66" charset="0"/>
              </a:rPr>
              <a:t>Digitální učební materiál vznikl v rámci projektu "Inovace + DVPP", </a:t>
            </a:r>
            <a:r>
              <a:rPr lang="pt-BR" sz="1600" dirty="0">
                <a:solidFill>
                  <a:srgbClr val="000000"/>
                </a:solidFill>
                <a:latin typeface="Comic Sans MS" panose="030F0702030302020204" pitchFamily="66" charset="0"/>
              </a:rPr>
              <a:t>EU peníze do škol, CZ.1.07/1.4.00/21.3768</a:t>
            </a:r>
          </a:p>
          <a:p>
            <a:endParaRPr lang="cs-CZ" sz="1600" dirty="0">
              <a:solidFill>
                <a:srgbClr val="000000"/>
              </a:solidFill>
              <a:latin typeface="Comic Sans MS" panose="030F0702030302020204" pitchFamily="66" charset="0"/>
            </a:endParaRPr>
          </a:p>
          <a:p>
            <a:endParaRPr lang="cs-CZ" sz="1600" dirty="0">
              <a:solidFill>
                <a:srgbClr val="000000"/>
              </a:solidFill>
              <a:latin typeface="Comic Sans MS" panose="030F0702030302020204" pitchFamily="66" charset="0"/>
            </a:endParaRPr>
          </a:p>
          <a:p>
            <a:r>
              <a:rPr lang="cs-CZ" sz="1600" dirty="0">
                <a:solidFill>
                  <a:srgbClr val="000000"/>
                </a:solidFill>
                <a:latin typeface="Comic Sans MS" panose="030F0702030302020204" pitchFamily="66" charset="0"/>
              </a:rPr>
              <a:t>Název</a:t>
            </a:r>
            <a:r>
              <a:rPr lang="cs-CZ" sz="1600" dirty="0" smtClean="0">
                <a:solidFill>
                  <a:srgbClr val="000000"/>
                </a:solidFill>
                <a:latin typeface="Comic Sans MS" panose="030F0702030302020204" pitchFamily="66" charset="0"/>
              </a:rPr>
              <a:t>:</a:t>
            </a:r>
            <a:r>
              <a:rPr lang="cs-CZ" dirty="0" smtClean="0">
                <a:solidFill>
                  <a:srgbClr val="000000"/>
                </a:solidFill>
                <a:latin typeface="Comic Sans MS" panose="030F0702030302020204" pitchFamily="66" charset="0"/>
              </a:rPr>
              <a:t> </a:t>
            </a:r>
            <a:r>
              <a:rPr lang="cs-CZ" b="1" u="sng" dirty="0" smtClean="0">
                <a:solidFill>
                  <a:srgbClr val="000000"/>
                </a:solidFill>
                <a:latin typeface="Comic Sans MS" panose="030F0702030302020204" pitchFamily="66" charset="0"/>
              </a:rPr>
              <a:t>Člověk vzpřímený – homo </a:t>
            </a:r>
            <a:r>
              <a:rPr lang="cs-CZ" b="1" u="sng" dirty="0" err="1" smtClean="0">
                <a:solidFill>
                  <a:srgbClr val="000000"/>
                </a:solidFill>
                <a:latin typeface="Comic Sans MS" panose="030F0702030302020204" pitchFamily="66" charset="0"/>
              </a:rPr>
              <a:t>erectus</a:t>
            </a:r>
            <a:endParaRPr lang="cs-CZ" u="sng" dirty="0">
              <a:solidFill>
                <a:srgbClr val="000000"/>
              </a:solidFill>
              <a:latin typeface="Comic Sans MS" panose="030F0702030302020204" pitchFamily="66" charset="0"/>
            </a:endParaRPr>
          </a:p>
          <a:p>
            <a:endParaRPr lang="cs-CZ" sz="1600" dirty="0">
              <a:solidFill>
                <a:srgbClr val="000000"/>
              </a:solidFill>
              <a:latin typeface="Comic Sans MS" panose="030F0702030302020204" pitchFamily="66" charset="0"/>
            </a:endParaRPr>
          </a:p>
          <a:p>
            <a:r>
              <a:rPr lang="cs-CZ" sz="1600" dirty="0">
                <a:solidFill>
                  <a:srgbClr val="000000"/>
                </a:solidFill>
                <a:latin typeface="Comic Sans MS" panose="030F0702030302020204" pitchFamily="66" charset="0"/>
              </a:rPr>
              <a:t>Autor</a:t>
            </a:r>
            <a:r>
              <a:rPr lang="cs-CZ" sz="1600" dirty="0" smtClean="0">
                <a:solidFill>
                  <a:srgbClr val="000000"/>
                </a:solidFill>
                <a:latin typeface="Comic Sans MS" panose="030F0702030302020204" pitchFamily="66" charset="0"/>
              </a:rPr>
              <a:t>: </a:t>
            </a:r>
            <a:r>
              <a:rPr lang="cs-CZ" b="1" dirty="0" smtClean="0">
                <a:solidFill>
                  <a:srgbClr val="000000"/>
                </a:solidFill>
                <a:latin typeface="Comic Sans MS" panose="030F0702030302020204" pitchFamily="66" charset="0"/>
              </a:rPr>
              <a:t>Mgr. Eva </a:t>
            </a:r>
            <a:r>
              <a:rPr lang="cs-CZ" b="1" dirty="0" err="1" smtClean="0">
                <a:solidFill>
                  <a:srgbClr val="000000"/>
                </a:solidFill>
                <a:latin typeface="Comic Sans MS" panose="030F0702030302020204" pitchFamily="66" charset="0"/>
              </a:rPr>
              <a:t>Vondrková</a:t>
            </a:r>
            <a:endParaRPr lang="cs-CZ" b="1" dirty="0">
              <a:solidFill>
                <a:srgbClr val="000000"/>
              </a:solidFill>
              <a:latin typeface="Comic Sans MS" panose="030F0702030302020204" pitchFamily="66" charset="0"/>
            </a:endParaRPr>
          </a:p>
          <a:p>
            <a:endParaRPr lang="cs-CZ" sz="1600" dirty="0">
              <a:solidFill>
                <a:srgbClr val="000000"/>
              </a:solidFill>
              <a:latin typeface="Comic Sans MS" panose="030F0702030302020204" pitchFamily="66" charset="0"/>
            </a:endParaRPr>
          </a:p>
          <a:p>
            <a:r>
              <a:rPr lang="cs-CZ" sz="1600" dirty="0">
                <a:solidFill>
                  <a:srgbClr val="000000"/>
                </a:solidFill>
                <a:latin typeface="Comic Sans MS" panose="030F0702030302020204" pitchFamily="66" charset="0"/>
              </a:rPr>
              <a:t>Vzdělávací oblast</a:t>
            </a:r>
            <a:r>
              <a:rPr lang="cs-CZ" sz="1600" dirty="0" smtClean="0">
                <a:solidFill>
                  <a:srgbClr val="000000"/>
                </a:solidFill>
                <a:latin typeface="Comic Sans MS" panose="030F0702030302020204" pitchFamily="66" charset="0"/>
              </a:rPr>
              <a:t>: </a:t>
            </a:r>
            <a:r>
              <a:rPr lang="cs-CZ" b="1" dirty="0" smtClean="0">
                <a:solidFill>
                  <a:srgbClr val="000000"/>
                </a:solidFill>
                <a:latin typeface="Comic Sans MS" panose="030F0702030302020204" pitchFamily="66" charset="0"/>
              </a:rPr>
              <a:t>Člověk a společnost</a:t>
            </a:r>
            <a:endParaRPr lang="cs-CZ" b="1" dirty="0">
              <a:solidFill>
                <a:srgbClr val="000000"/>
              </a:solidFill>
              <a:latin typeface="Comic Sans MS" panose="030F0702030302020204" pitchFamily="66" charset="0"/>
            </a:endParaRPr>
          </a:p>
          <a:p>
            <a:endParaRPr lang="cs-CZ" sz="1600" dirty="0">
              <a:solidFill>
                <a:srgbClr val="000000"/>
              </a:solidFill>
              <a:latin typeface="Comic Sans MS" panose="030F0702030302020204" pitchFamily="66" charset="0"/>
            </a:endParaRPr>
          </a:p>
          <a:p>
            <a:r>
              <a:rPr lang="cs-CZ" sz="1600" dirty="0">
                <a:solidFill>
                  <a:srgbClr val="000000"/>
                </a:solidFill>
                <a:latin typeface="Comic Sans MS" panose="030F0702030302020204" pitchFamily="66" charset="0"/>
              </a:rPr>
              <a:t>Předmět</a:t>
            </a:r>
            <a:r>
              <a:rPr lang="cs-CZ" sz="1600" dirty="0" smtClean="0">
                <a:solidFill>
                  <a:srgbClr val="000000"/>
                </a:solidFill>
                <a:latin typeface="Comic Sans MS" panose="030F0702030302020204" pitchFamily="66" charset="0"/>
              </a:rPr>
              <a:t>: </a:t>
            </a:r>
            <a:r>
              <a:rPr lang="cs-CZ" b="1" dirty="0" smtClean="0">
                <a:solidFill>
                  <a:srgbClr val="000000"/>
                </a:solidFill>
                <a:latin typeface="Comic Sans MS" panose="030F0702030302020204" pitchFamily="66" charset="0"/>
              </a:rPr>
              <a:t>Dějepis</a:t>
            </a:r>
            <a:endParaRPr lang="cs-CZ" b="1" dirty="0">
              <a:solidFill>
                <a:srgbClr val="000000"/>
              </a:solidFill>
              <a:latin typeface="Comic Sans MS" panose="030F0702030302020204" pitchFamily="66" charset="0"/>
            </a:endParaRPr>
          </a:p>
          <a:p>
            <a:endParaRPr lang="cs-CZ" sz="1600" dirty="0">
              <a:solidFill>
                <a:srgbClr val="000000"/>
              </a:solidFill>
              <a:latin typeface="Comic Sans MS" panose="030F0702030302020204" pitchFamily="66" charset="0"/>
            </a:endParaRPr>
          </a:p>
          <a:p>
            <a:r>
              <a:rPr lang="cs-CZ" sz="1600" dirty="0">
                <a:solidFill>
                  <a:srgbClr val="000000"/>
                </a:solidFill>
                <a:latin typeface="Comic Sans MS" panose="030F0702030302020204" pitchFamily="66" charset="0"/>
              </a:rPr>
              <a:t>Ročník</a:t>
            </a:r>
            <a:r>
              <a:rPr lang="cs-CZ" sz="1600" dirty="0" smtClean="0">
                <a:solidFill>
                  <a:srgbClr val="000000"/>
                </a:solidFill>
                <a:latin typeface="Comic Sans MS" panose="030F0702030302020204" pitchFamily="66" charset="0"/>
              </a:rPr>
              <a:t>: </a:t>
            </a:r>
            <a:r>
              <a:rPr lang="cs-CZ" b="1" dirty="0" smtClean="0">
                <a:solidFill>
                  <a:srgbClr val="000000"/>
                </a:solidFill>
                <a:latin typeface="Comic Sans MS" panose="030F0702030302020204" pitchFamily="66" charset="0"/>
              </a:rPr>
              <a:t>6. ročník</a:t>
            </a:r>
            <a:endParaRPr lang="cs-CZ" b="1" dirty="0">
              <a:solidFill>
                <a:srgbClr val="0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5292090" y="1657865"/>
            <a:ext cx="274320" cy="356350"/>
          </a:xfrm>
          <a:prstGeom prst="rect">
            <a:avLst/>
          </a:prstGeom>
          <a:noFill/>
        </p:spPr>
        <p:txBody>
          <a:bodyPr vert="horz" lIns="78584" tIns="39292" rIns="78584" bIns="39292" rtlCol="0">
            <a:spAutoFit/>
          </a:bodyPr>
          <a:lstStyle/>
          <a:p>
            <a:endParaRPr lang="cs-CZ"/>
          </a:p>
        </p:txBody>
      </p:sp>
      <p:sp>
        <p:nvSpPr>
          <p:cNvPr id="6" name="TextovéPole 5"/>
          <p:cNvSpPr txBox="1"/>
          <p:nvPr/>
        </p:nvSpPr>
        <p:spPr>
          <a:xfrm rot="10800000" flipV="1">
            <a:off x="2771762" y="1981449"/>
            <a:ext cx="3514738" cy="233240"/>
          </a:xfrm>
          <a:prstGeom prst="rect">
            <a:avLst/>
          </a:prstGeom>
          <a:noFill/>
        </p:spPr>
        <p:txBody>
          <a:bodyPr vert="horz" wrap="square" lIns="78584" tIns="39292" rIns="78584" bIns="39292" rtlCol="0">
            <a:spAutoFit/>
          </a:bodyPr>
          <a:lstStyle/>
          <a:p>
            <a:r>
              <a:rPr lang="cs-CZ" sz="1000" b="1" dirty="0">
                <a:solidFill>
                  <a:srgbClr val="000000"/>
                </a:solidFill>
                <a:latin typeface="System - 12"/>
              </a:rPr>
              <a:t>Základní škola Jindřichův Hradec I, Štítného 121</a:t>
            </a:r>
          </a:p>
        </p:txBody>
      </p:sp>
    </p:spTree>
    <p:extLst>
      <p:ext uri="{BB962C8B-B14F-4D97-AF65-F5344CB8AC3E}">
        <p14:creationId xmlns:p14="http://schemas.microsoft.com/office/powerpoint/2010/main" xmlns="" val="423817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28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Didaktický učební materiál </a:t>
            </a:r>
            <a:r>
              <a:rPr lang="cs-CZ" sz="2800" b="1" u="sng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Člověk vzpřímený – homo </a:t>
            </a:r>
            <a:r>
              <a:rPr lang="cs-CZ" sz="2800" b="1" u="sng" dirty="0" err="1" smtClean="0">
                <a:solidFill>
                  <a:schemeClr val="bg1"/>
                </a:solidFill>
                <a:latin typeface="Comic Sans MS" panose="030F0702030302020204" pitchFamily="66" charset="0"/>
              </a:rPr>
              <a:t>erectus</a:t>
            </a:r>
            <a:r>
              <a:rPr lang="cs-CZ" sz="2800" b="1" u="sng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 </a:t>
            </a:r>
            <a:r>
              <a:rPr lang="cs-CZ" sz="28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slouží k vizuální podpoře výkladové části hodiny. Metodické pokyny jsou uvedeny na jednotlivých stranách. Pokud není uvedeno řešení správných odpovědí na otázky a úkoly, vyplývá z textu prezentace. </a:t>
            </a:r>
            <a:endParaRPr lang="cs-CZ" sz="28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504056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323528" y="404664"/>
            <a:ext cx="7560840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cs-CZ" sz="4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anose="030F0702030302020204" pitchFamily="66" charset="0"/>
              </a:rPr>
              <a:t>Metodický list – anotace:</a:t>
            </a:r>
            <a:endParaRPr lang="cs-CZ" sz="4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88442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cs-CZ" sz="2800" dirty="0" smtClean="0">
                <a:latin typeface="Comic Sans MS" panose="030F0702030302020204" pitchFamily="66" charset="0"/>
              </a:rPr>
              <a:t> </a:t>
            </a:r>
            <a:r>
              <a:rPr lang="cs-CZ" sz="28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Vyspělejším druhem</a:t>
            </a:r>
          </a:p>
          <a:p>
            <a:pPr marL="0" indent="0">
              <a:buNone/>
            </a:pPr>
            <a:r>
              <a:rPr lang="cs-CZ" sz="28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z rodu Homo byl člověk vzpřímený.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8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Žil přibližně před 1,5 mil. – 300 tis. př. n. l.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8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Žil v Africe, odtud se rozšířil i do Asie a Evropy. 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Obdélník 6"/>
          <p:cNvSpPr/>
          <p:nvPr/>
        </p:nvSpPr>
        <p:spPr>
          <a:xfrm>
            <a:off x="179512" y="404664"/>
            <a:ext cx="8496944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cs-CZ" sz="4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anose="030F0702030302020204" pitchFamily="66" charset="0"/>
              </a:rPr>
              <a:t>Člověk vzpřímený – homo </a:t>
            </a:r>
            <a:r>
              <a:rPr lang="cs-CZ" sz="4000" b="1" cap="none" spc="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anose="030F0702030302020204" pitchFamily="66" charset="0"/>
              </a:rPr>
              <a:t>erectus</a:t>
            </a:r>
            <a:endParaRPr lang="cs-CZ" sz="4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anose="030F0702030302020204" pitchFamily="66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716016" y="1513383"/>
            <a:ext cx="3960440" cy="48965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620678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cs-CZ" sz="28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Hlavní potravou člověka vzpřímeného byl sběr plodů, vajec a drobných živočichů, ale dokázal už lovit i velká zvířata (slony, nosorožce, koně, bizony, jeleny).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8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Lov </a:t>
            </a:r>
            <a:r>
              <a:rPr lang="cs-CZ" sz="2800" dirty="0">
                <a:solidFill>
                  <a:schemeClr val="bg1"/>
                </a:solidFill>
                <a:latin typeface="Comic Sans MS" panose="030F0702030302020204" pitchFamily="66" charset="0"/>
              </a:rPr>
              <a:t>probíhal tak, že zaútočili na osamělá zvířata nežijící se 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sz="28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stádem nebo se snažili oddělit jediné zvíře od stáda.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8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Lovu se účastnili všichni členové tlupy.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8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K lovu používali dřevěný oštěp, kyje, kostěné nástroje a nový nástroj </a:t>
            </a:r>
            <a:r>
              <a:rPr lang="cs-CZ" sz="2800" b="1" u="sng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pěstní klín.</a:t>
            </a:r>
            <a:endParaRPr lang="cs-CZ" sz="2800" b="1" u="sng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899592" y="476672"/>
            <a:ext cx="7344816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cs-CZ" sz="4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anose="030F0702030302020204" pitchFamily="66" charset="0"/>
              </a:rPr>
              <a:t>Způsob obživy</a:t>
            </a:r>
            <a:endParaRPr lang="cs-CZ" sz="4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45510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cs-CZ" sz="28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Pěstní klín byl jemněji opracován než sekáč.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8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Kámen, budoucí pěstní klín, si člověk položil na větší kámen, kovadlinu. Dalším tvrdším kamenem tvaroval kámen do </a:t>
            </a:r>
            <a:r>
              <a:rPr lang="cs-CZ" sz="2800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mandlovitého</a:t>
            </a:r>
            <a:r>
              <a:rPr lang="cs-CZ" sz="28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 </a:t>
            </a:r>
            <a:r>
              <a:rPr lang="cs-CZ" sz="2800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tvaru</a:t>
            </a:r>
            <a:r>
              <a:rPr lang="cs-CZ" sz="28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 se </a:t>
            </a:r>
            <a:r>
              <a:rPr lang="cs-CZ" sz="2800" b="1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zašpičatělým hrotem</a:t>
            </a:r>
            <a:r>
              <a:rPr lang="cs-CZ" sz="28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8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Používal ho pak k bodání, řezání, i hrabání.</a:t>
            </a:r>
            <a:endParaRPr lang="cs-CZ" sz="28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648072"/>
          </a:xfrm>
        </p:spPr>
        <p:txBody>
          <a:bodyPr>
            <a:normAutofit/>
          </a:bodyPr>
          <a:lstStyle/>
          <a:p>
            <a:pPr algn="ctr"/>
            <a:r>
              <a:rPr lang="cs-CZ" sz="2800" b="1" u="sng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Opracování pěstního klínu:</a:t>
            </a:r>
            <a:endParaRPr lang="cs-CZ" sz="2800" b="1" u="sng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34292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Nadpis 1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sz="4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anose="030F0702030302020204" pitchFamily="66" charset="0"/>
              </a:rPr>
              <a:t>Využívání ohně a obydlí:</a:t>
            </a:r>
            <a:br>
              <a:rPr lang="cs-CZ" sz="4400" b="1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anose="030F0702030302020204" pitchFamily="66" charset="0"/>
              </a:rPr>
            </a:br>
            <a:endParaRPr lang="cs-CZ" dirty="0"/>
          </a:p>
        </p:txBody>
      </p:sp>
      <p:sp>
        <p:nvSpPr>
          <p:cNvPr id="15" name="Zástupný symbol pro obsah 14"/>
          <p:cNvSpPr>
            <a:spLocks noGrp="1"/>
          </p:cNvSpPr>
          <p:nvPr>
            <p:ph sz="half" idx="1"/>
          </p:nvPr>
        </p:nvSpPr>
        <p:spPr>
          <a:xfrm>
            <a:off x="251520" y="908720"/>
            <a:ext cx="4320480" cy="5187280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cs-CZ" sz="28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Člověk vzpřímený uměl používat oheň (i k úpravě masa), ale </a:t>
            </a:r>
            <a:r>
              <a:rPr lang="cs-CZ" sz="2800" b="1" u="sng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ROZDĚLAT JEJ NEDOKÁZAL.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8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Získával ho např. při požárech způsobených bleskem a pak ho udržoval.</a:t>
            </a:r>
            <a:r>
              <a:rPr lang="cs-CZ" sz="2800" dirty="0">
                <a:solidFill>
                  <a:schemeClr val="bg1"/>
                </a:solidFill>
                <a:latin typeface="Comic Sans MS" panose="030F0702030302020204" pitchFamily="66" charset="0"/>
              </a:rPr>
              <a:t> </a:t>
            </a:r>
            <a:endParaRPr lang="cs-CZ" sz="2800" dirty="0" smtClean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cs-CZ" sz="28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Žil </a:t>
            </a:r>
            <a:r>
              <a:rPr lang="cs-CZ" sz="2800" dirty="0">
                <a:solidFill>
                  <a:schemeClr val="bg1"/>
                </a:solidFill>
                <a:latin typeface="Comic Sans MS" panose="030F0702030302020204" pitchFamily="66" charset="0"/>
              </a:rPr>
              <a:t>ve větších tlupách (20 – 30 členů) pod skalními převisy a v jeskyních. </a:t>
            </a:r>
          </a:p>
          <a:p>
            <a:endParaRPr lang="cs-CZ" sz="28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16" name="Zástupný symbol pro obsah 15"/>
          <p:cNvSpPr>
            <a:spLocks noGrp="1"/>
          </p:cNvSpPr>
          <p:nvPr>
            <p:ph sz="half" idx="2"/>
          </p:nvPr>
        </p:nvSpPr>
        <p:spPr>
          <a:xfrm>
            <a:off x="4648200" y="1124744"/>
            <a:ext cx="4316288" cy="547260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cs-CZ" sz="30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Mezi sebou si rozdělovali povinnosti – muži lovili a vyráběli nástroje, ženy pečovaly o děti a staraly se o přípravu jídla.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30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Členové se dorozumívali pomocí posunků a zvuků</a:t>
            </a:r>
            <a:r>
              <a:rPr lang="cs-CZ" sz="28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.</a:t>
            </a:r>
            <a:endParaRPr lang="cs-CZ" sz="28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32477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>
          <a:xfrm>
            <a:off x="323528" y="152400"/>
            <a:ext cx="8363272" cy="1908448"/>
          </a:xfrm>
        </p:spPr>
        <p:txBody>
          <a:bodyPr>
            <a:normAutofit/>
          </a:bodyPr>
          <a:lstStyle/>
          <a:p>
            <a:pPr algn="ctr"/>
            <a:r>
              <a:rPr lang="cs-CZ" sz="2800" b="1" u="sng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Rozdělte se do skupinek po 4 žácích  a dohodněte se, na čem se budete stejně jako pravěcí lidé pomocí zvuků a posunků domlouvat. Scénku předveďte ostatním:</a:t>
            </a:r>
            <a:endParaRPr lang="cs-CZ" sz="2800" b="1" u="sng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pic>
        <p:nvPicPr>
          <p:cNvPr id="2062" name="Picture 14" descr="C:\Documents and Settings\install\Local Settings\Temporary Internet Files\Content.IE5\XQ5604MA\MC900088884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372200" y="1772816"/>
            <a:ext cx="1792224" cy="13002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656492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cs-CZ" sz="28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Vyjmenuj shody a rozdíly mezi člověkem zručným a člověkem vzpřímeným.</a:t>
            </a:r>
          </a:p>
          <a:p>
            <a:pPr marL="514350" indent="-514350">
              <a:buAutoNum type="arabicPeriod"/>
            </a:pPr>
            <a:r>
              <a:rPr lang="cs-CZ" sz="28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Kde žil člověk vzpřímený?</a:t>
            </a:r>
          </a:p>
          <a:p>
            <a:pPr marL="514350" indent="-514350">
              <a:buAutoNum type="arabicPeriod"/>
            </a:pPr>
            <a:r>
              <a:rPr lang="cs-CZ" sz="28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Kdy žil člověk vzpřímený?</a:t>
            </a:r>
          </a:p>
          <a:p>
            <a:pPr marL="514350" indent="-514350">
              <a:buAutoNum type="arabicPeriod"/>
            </a:pPr>
            <a:r>
              <a:rPr lang="cs-CZ" sz="28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Proč začal více využívat oheň? Jaký měl pro něj význam?</a:t>
            </a:r>
          </a:p>
          <a:p>
            <a:pPr marL="514350" indent="-514350">
              <a:buAutoNum type="arabicPeriod"/>
            </a:pPr>
            <a:r>
              <a:rPr lang="cs-CZ" sz="28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Jaký nový nástroj používal homo </a:t>
            </a:r>
            <a:r>
              <a:rPr lang="cs-CZ" sz="2800" dirty="0" err="1" smtClean="0">
                <a:solidFill>
                  <a:schemeClr val="bg1"/>
                </a:solidFill>
                <a:latin typeface="Comic Sans MS" panose="030F0702030302020204" pitchFamily="66" charset="0"/>
              </a:rPr>
              <a:t>erectus</a:t>
            </a:r>
            <a:r>
              <a:rPr lang="cs-CZ" sz="28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? Jak jej vyráběl?</a:t>
            </a:r>
          </a:p>
          <a:p>
            <a:pPr marL="514350" indent="-514350">
              <a:buAutoNum type="arabicPeriod"/>
            </a:pPr>
            <a:r>
              <a:rPr lang="cs-CZ" sz="28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Čím se živil?</a:t>
            </a:r>
          </a:p>
          <a:p>
            <a:pPr marL="514350" indent="-514350">
              <a:buAutoNum type="arabicPeriod"/>
            </a:pPr>
            <a:endParaRPr lang="cs-CZ" sz="28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1547664" y="476672"/>
            <a:ext cx="6192688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cs-CZ" sz="40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anose="030F0702030302020204" pitchFamily="66" charset="0"/>
              </a:rPr>
              <a:t>Otázky:</a:t>
            </a:r>
            <a:endParaRPr lang="cs-CZ" sz="4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49933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ástupný symbol pro obsah 8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cs-CZ" sz="1400" dirty="0">
                <a:solidFill>
                  <a:schemeClr val="bg1"/>
                </a:solidFill>
                <a:latin typeface="Comic Sans MS" panose="030F0702030302020204" pitchFamily="66" charset="0"/>
              </a:rPr>
              <a:t>MICHOVSKÝ, Václav. </a:t>
            </a:r>
            <a:r>
              <a:rPr lang="cs-CZ" sz="1400" i="1" dirty="0">
                <a:solidFill>
                  <a:schemeClr val="bg1"/>
                </a:solidFill>
                <a:latin typeface="Comic Sans MS" panose="030F0702030302020204" pitchFamily="66" charset="0"/>
              </a:rPr>
              <a:t>Dějepis: pravěk a starověk pro základní školy</a:t>
            </a:r>
            <a:r>
              <a:rPr lang="cs-CZ" sz="1400" dirty="0">
                <a:solidFill>
                  <a:schemeClr val="bg1"/>
                </a:solidFill>
                <a:latin typeface="Comic Sans MS" panose="030F0702030302020204" pitchFamily="66" charset="0"/>
              </a:rPr>
              <a:t>. Vyd. 4., v Práci 1. Praha: Práce, 1995, 71 s. Učebnice pro základní školy (Práce). ISBN 80-208-0337-8. </a:t>
            </a:r>
            <a:endParaRPr lang="cs-CZ" sz="1400" dirty="0" smtClean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cs-CZ" sz="1400" dirty="0">
                <a:solidFill>
                  <a:schemeClr val="bg1"/>
                </a:solidFill>
                <a:latin typeface="Comic Sans MS" panose="030F0702030302020204" pitchFamily="66" charset="0"/>
              </a:rPr>
              <a:t>BEDNAŘÍKOVÁ, Jarmila, Lubor KYSUČAN a Marie FEJFUŠOVÁ. </a:t>
            </a:r>
            <a:r>
              <a:rPr lang="cs-CZ" sz="1400" i="1" dirty="0">
                <a:solidFill>
                  <a:schemeClr val="bg1"/>
                </a:solidFill>
                <a:latin typeface="Comic Sans MS" panose="030F0702030302020204" pitchFamily="66" charset="0"/>
              </a:rPr>
              <a:t>Dějepis: vzdělávací oblast Člověk a společnost</a:t>
            </a:r>
            <a:r>
              <a:rPr lang="cs-CZ" sz="1400" dirty="0">
                <a:solidFill>
                  <a:schemeClr val="bg1"/>
                </a:solidFill>
                <a:latin typeface="Comic Sans MS" panose="030F0702030302020204" pitchFamily="66" charset="0"/>
              </a:rPr>
              <a:t>. 2. vyd. Brno: Nová škola, 2011, 139 s. Duhová řada. ISBN 978-80-7289-291-4. </a:t>
            </a:r>
            <a:endParaRPr lang="cs-CZ" sz="1400" dirty="0" smtClean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cs-CZ" sz="1400" i="1" dirty="0">
                <a:solidFill>
                  <a:schemeClr val="bg1"/>
                </a:solidFill>
                <a:latin typeface="Comic Sans MS" panose="030F0702030302020204" pitchFamily="66" charset="0"/>
              </a:rPr>
              <a:t>Wikipedie: Otevřená encyklopedie: Homo </a:t>
            </a:r>
            <a:r>
              <a:rPr lang="cs-CZ" sz="1400" i="1" dirty="0" err="1">
                <a:solidFill>
                  <a:schemeClr val="bg1"/>
                </a:solidFill>
                <a:latin typeface="Comic Sans MS" panose="030F0702030302020204" pitchFamily="66" charset="0"/>
              </a:rPr>
              <a:t>erectus</a:t>
            </a:r>
            <a:r>
              <a:rPr lang="cs-CZ" sz="1400" dirty="0">
                <a:solidFill>
                  <a:schemeClr val="bg1"/>
                </a:solidFill>
                <a:latin typeface="Comic Sans MS" panose="030F0702030302020204" pitchFamily="66" charset="0"/>
              </a:rPr>
              <a:t> [online]. c2013 [citováno 17. 09. 2013]. Dostupný z WWW: &lt;</a:t>
            </a:r>
            <a:r>
              <a:rPr lang="cs-CZ" sz="1400" dirty="0">
                <a:solidFill>
                  <a:schemeClr val="bg1"/>
                </a:solidFill>
                <a:latin typeface="Comic Sans MS" panose="030F0702030302020204" pitchFamily="66" charset="0"/>
                <a:hlinkClick r:id="rId2"/>
              </a:rPr>
              <a:t>http://cs.wikipedia.org/w/</a:t>
            </a:r>
            <a:r>
              <a:rPr lang="cs-CZ" sz="1400" dirty="0" err="1">
                <a:solidFill>
                  <a:schemeClr val="bg1"/>
                </a:solidFill>
                <a:latin typeface="Comic Sans MS" panose="030F0702030302020204" pitchFamily="66" charset="0"/>
                <a:hlinkClick r:id="rId2"/>
              </a:rPr>
              <a:t>index.php?title</a:t>
            </a:r>
            <a:r>
              <a:rPr lang="cs-CZ" sz="1400" dirty="0">
                <a:solidFill>
                  <a:schemeClr val="bg1"/>
                </a:solidFill>
                <a:latin typeface="Comic Sans MS" panose="030F0702030302020204" pitchFamily="66" charset="0"/>
                <a:hlinkClick r:id="rId2"/>
              </a:rPr>
              <a:t>=</a:t>
            </a:r>
            <a:r>
              <a:rPr lang="cs-CZ" sz="1400" dirty="0" err="1">
                <a:solidFill>
                  <a:schemeClr val="bg1"/>
                </a:solidFill>
                <a:latin typeface="Comic Sans MS" panose="030F0702030302020204" pitchFamily="66" charset="0"/>
                <a:hlinkClick r:id="rId2"/>
              </a:rPr>
              <a:t>Homo_erectus&amp;oldid</a:t>
            </a:r>
            <a:r>
              <a:rPr lang="cs-CZ" sz="1400" dirty="0">
                <a:solidFill>
                  <a:schemeClr val="bg1"/>
                </a:solidFill>
                <a:latin typeface="Comic Sans MS" panose="030F0702030302020204" pitchFamily="66" charset="0"/>
                <a:hlinkClick r:id="rId2"/>
              </a:rPr>
              <a:t>=10703096</a:t>
            </a:r>
            <a:r>
              <a:rPr lang="cs-CZ" sz="1400" dirty="0">
                <a:solidFill>
                  <a:schemeClr val="bg1"/>
                </a:solidFill>
                <a:latin typeface="Comic Sans MS" panose="030F0702030302020204" pitchFamily="66" charset="0"/>
              </a:rPr>
              <a:t>&gt; </a:t>
            </a:r>
            <a:endParaRPr lang="cs-CZ" sz="1400" dirty="0" smtClean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cs-CZ" sz="14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Obrázek </a:t>
            </a:r>
            <a:r>
              <a:rPr lang="cs-CZ" sz="14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ze strany 3 </a:t>
            </a:r>
            <a:r>
              <a:rPr lang="cs-CZ" sz="14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byl stažen 17. 9. 2013:</a:t>
            </a:r>
          </a:p>
          <a:p>
            <a:pPr marL="0" indent="0">
              <a:buNone/>
            </a:pPr>
            <a:r>
              <a:rPr lang="cs-CZ" sz="1400" dirty="0">
                <a:solidFill>
                  <a:schemeClr val="bg1"/>
                </a:solidFill>
                <a:latin typeface="Comic Sans MS" panose="030F0702030302020204" pitchFamily="66" charset="0"/>
                <a:hlinkClick r:id="rId3"/>
              </a:rPr>
              <a:t>http://</a:t>
            </a:r>
            <a:r>
              <a:rPr lang="cs-CZ" sz="1400" dirty="0" smtClean="0">
                <a:solidFill>
                  <a:schemeClr val="bg1"/>
                </a:solidFill>
                <a:latin typeface="Comic Sans MS" panose="030F0702030302020204" pitchFamily="66" charset="0"/>
                <a:hlinkClick r:id="rId3"/>
              </a:rPr>
              <a:t>cs.wikipedia.org/wiki/Soubor:Homo_erectus.JPG</a:t>
            </a:r>
            <a:endParaRPr lang="cs-CZ" sz="1400" dirty="0" smtClean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cs-CZ" sz="14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Obrázky z Klipartu</a:t>
            </a:r>
            <a:endParaRPr lang="cs-CZ" sz="1400" dirty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cs-CZ" sz="1400" dirty="0" smtClean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cs-CZ" sz="1400" dirty="0" smtClean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cs-CZ" sz="1400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cs-CZ" sz="1400" dirty="0" smtClean="0"/>
          </a:p>
          <a:p>
            <a:pPr>
              <a:buFont typeface="Wingdings" panose="05000000000000000000" pitchFamily="2" charset="2"/>
              <a:buChar char="Ø"/>
            </a:pPr>
            <a:endParaRPr lang="cs-CZ" sz="1400" dirty="0"/>
          </a:p>
          <a:p>
            <a:pPr>
              <a:buFont typeface="Wingdings" panose="05000000000000000000" pitchFamily="2" charset="2"/>
              <a:buChar char="Ø"/>
            </a:pPr>
            <a:endParaRPr lang="cs-CZ" sz="1400" dirty="0"/>
          </a:p>
          <a:p>
            <a:endParaRPr lang="cs-CZ" sz="1400" dirty="0"/>
          </a:p>
          <a:p>
            <a:endParaRPr lang="cs-CZ" sz="14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Obdélník 6"/>
          <p:cNvSpPr/>
          <p:nvPr/>
        </p:nvSpPr>
        <p:spPr>
          <a:xfrm>
            <a:off x="2267744" y="548680"/>
            <a:ext cx="4590256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cs-CZ" sz="4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Comic Sans MS" panose="030F0702030302020204" pitchFamily="66" charset="0"/>
              </a:rPr>
              <a:t>Zdroje a citace:</a:t>
            </a:r>
            <a:endParaRPr lang="cs-CZ" sz="40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02269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ír">
  <a:themeElements>
    <a:clrScheme name="Papí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í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Papí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296</TotalTime>
  <Words>530</Words>
  <Application>Microsoft Office PowerPoint</Application>
  <PresentationFormat>Předvádění na obrazovce (4:3)</PresentationFormat>
  <Paragraphs>58</Paragraphs>
  <Slides>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Papír</vt:lpstr>
      <vt:lpstr>Snímek 1</vt:lpstr>
      <vt:lpstr>Snímek 2</vt:lpstr>
      <vt:lpstr>Snímek 3</vt:lpstr>
      <vt:lpstr>Snímek 4</vt:lpstr>
      <vt:lpstr>Opracování pěstního klínu:</vt:lpstr>
      <vt:lpstr>Využívání ohně a obydlí: </vt:lpstr>
      <vt:lpstr>Rozdělte se do skupinek po 4 žácích  a dohodněte se, na čem se budete stejně jako pravěcí lidé pomocí zvuků a posunků domlouvat. Scénku předveďte ostatním:</vt:lpstr>
      <vt:lpstr>Snímek 8</vt:lpstr>
      <vt:lpstr>Snímek 9</vt:lpstr>
    </vt:vector>
  </TitlesOfParts>
  <Company>Stepan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Eva</dc:creator>
  <cp:lastModifiedBy>vondrkova</cp:lastModifiedBy>
  <cp:revision>18</cp:revision>
  <dcterms:created xsi:type="dcterms:W3CDTF">2013-09-17T06:57:27Z</dcterms:created>
  <dcterms:modified xsi:type="dcterms:W3CDTF">2014-06-23T08:16:00Z</dcterms:modified>
</cp:coreProperties>
</file>