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72" r:id="rId5"/>
    <p:sldId id="273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4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57" autoAdjust="0"/>
  </p:normalViewPr>
  <p:slideViewPr>
    <p:cSldViewPr>
      <p:cViewPr varScale="1">
        <p:scale>
          <a:sx n="84" d="100"/>
          <a:sy n="84" d="100"/>
        </p:scale>
        <p:origin x="-72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AA8374-F903-4CB1-8A46-B29058D33ABB}" type="datetimeFigureOut">
              <a:rPr lang="cs-CZ" smtClean="0"/>
              <a:t>20.6.2014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08B4092-CDD9-41BC-926C-98DA0F80E81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Altamira&amp;oldid=11358253" TargetMode="External"/><Relationship Id="rId2" Type="http://schemas.openxmlformats.org/officeDocument/2006/relationships/hyperlink" Target="http://upload.wikimedia.org/wikipedia/commons/thumb/2/2b/Altamira,_bison.jpg/320px-Altamira,_bis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Altamira_4.jpg" TargetMode="External"/><Relationship Id="rId4" Type="http://schemas.openxmlformats.org/officeDocument/2006/relationships/hyperlink" Target="http://upload.wikimedia.org/wikipedia/commons/thumb/5/51/Altamira,_bison,_museum_02.JPG/320px-Altamira,_bison,_museum_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2610262" cy="279406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číslo:VY_32_INOVACE_26_04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3403338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Digitální učební materiál vznikl v rámci projektu "Inovace + DVPP", </a:t>
            </a:r>
            <a:r>
              <a:rPr lang="pt-BR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EU peníze do škol, CZ.1.07/1.4.00/21.3768</a:t>
            </a: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Název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současného typu – homo sapiens </a:t>
            </a:r>
            <a:r>
              <a:rPr lang="cs-CZ" b="1" u="sng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sapiens</a:t>
            </a:r>
            <a:endParaRPr lang="cs-CZ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Autor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Mgr. Eva </a:t>
            </a:r>
            <a:r>
              <a:rPr lang="cs-CZ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Vondrková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Vzdělávací oblast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a společnost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Předmět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Dějepis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Ročník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6. ročník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50"/>
          </a:xfrm>
          <a:prstGeom prst="rect">
            <a:avLst/>
          </a:prstGeom>
          <a:noFill/>
        </p:spPr>
        <p:txBody>
          <a:bodyPr vert="horz" lIns="78584" tIns="39292" rIns="78584" bIns="39292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val="35001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Lidé se setkávali v přírodě s jevy, které si nedokázali vysvětlit např. bouře, blesky, povodně…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 nevědomosti začali věřit, že působení přírodních živlů je dílem duchů.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 touhy získat si jejich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přízeň je začali uctívat a přinášet jim oběti a dary.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Způsob přinášení darů se postupně změnil v složité obřady, tajemné rituály.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Tak vzniklo primitivní náboženství.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899592" y="404664"/>
            <a:ext cx="7344816" cy="7920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Vznik náboženství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 člověka dnešního typu se projevila schopnost kreslit, malovat, rýt, z kostí vyřezávat či z hlíny modelovat postavy lidí a zvířat, tak vznikly první umělecké výtvory.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Ty hrály i důležitou roli při náboženských obřadech.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 jeskyni </a:t>
            </a:r>
            <a:r>
              <a:rPr lang="cs-CZ" sz="28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Niaux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latin typeface="Comic Sans MS"/>
              </a:rPr>
              <a:t>[</a:t>
            </a:r>
            <a:r>
              <a:rPr lang="cs-CZ" sz="2800" b="1" dirty="0" err="1" smtClean="0">
                <a:solidFill>
                  <a:schemeClr val="bg1"/>
                </a:solidFill>
                <a:latin typeface="Comic Sans MS"/>
              </a:rPr>
              <a:t>nio</a:t>
            </a:r>
            <a:r>
              <a:rPr lang="cs-CZ" sz="2800" b="1" dirty="0" smtClean="0">
                <a:solidFill>
                  <a:schemeClr val="bg1"/>
                </a:solidFill>
                <a:latin typeface="Comic Sans MS"/>
              </a:rPr>
              <a:t>] </a:t>
            </a:r>
            <a:r>
              <a:rPr lang="cs-CZ" sz="2800" dirty="0" smtClean="0">
                <a:solidFill>
                  <a:schemeClr val="bg1"/>
                </a:solidFill>
                <a:latin typeface="Comic Sans MS"/>
              </a:rPr>
              <a:t>ve </a:t>
            </a:r>
            <a:r>
              <a:rPr lang="cs-CZ" sz="2800" b="1" dirty="0" smtClean="0">
                <a:solidFill>
                  <a:schemeClr val="bg1"/>
                </a:solidFill>
                <a:latin typeface="Comic Sans MS"/>
              </a:rPr>
              <a:t>Francii</a:t>
            </a:r>
            <a:r>
              <a:rPr lang="cs-CZ" sz="2800" dirty="0" smtClean="0">
                <a:solidFill>
                  <a:schemeClr val="bg1"/>
                </a:solidFill>
                <a:latin typeface="Comic Sans MS"/>
              </a:rPr>
              <a:t> nebo v jeskyni </a:t>
            </a:r>
            <a:r>
              <a:rPr lang="cs-CZ" sz="2800" b="1" dirty="0" smtClean="0">
                <a:solidFill>
                  <a:schemeClr val="bg1"/>
                </a:solidFill>
                <a:latin typeface="Comic Sans MS"/>
              </a:rPr>
              <a:t>Altamira</a:t>
            </a:r>
            <a:r>
              <a:rPr lang="cs-CZ" sz="2800" dirty="0" smtClean="0">
                <a:solidFill>
                  <a:schemeClr val="bg1"/>
                </a:solidFill>
                <a:latin typeface="Comic Sans MS"/>
              </a:rPr>
              <a:t> ve </a:t>
            </a:r>
            <a:r>
              <a:rPr lang="cs-CZ" sz="2800" b="1" dirty="0" smtClean="0">
                <a:solidFill>
                  <a:schemeClr val="bg1"/>
                </a:solidFill>
                <a:latin typeface="Comic Sans MS"/>
              </a:rPr>
              <a:t>Španělsku</a:t>
            </a:r>
            <a:r>
              <a:rPr lang="cs-CZ" sz="2800" dirty="0" smtClean="0">
                <a:solidFill>
                  <a:schemeClr val="bg1"/>
                </a:solidFill>
                <a:latin typeface="Comic Sans MS"/>
              </a:rPr>
              <a:t> se dochovaly kresby a malby zvířat.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ámeček 6"/>
          <p:cNvSpPr/>
          <p:nvPr/>
        </p:nvSpPr>
        <p:spPr>
          <a:xfrm>
            <a:off x="899592" y="404664"/>
            <a:ext cx="7272808" cy="7920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První umělecké projevy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30480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6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636" y="4293096"/>
            <a:ext cx="43719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ámeček 3"/>
          <p:cNvSpPr/>
          <p:nvPr/>
        </p:nvSpPr>
        <p:spPr>
          <a:xfrm>
            <a:off x="755576" y="404664"/>
            <a:ext cx="7416824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Kresby z jeskyně Altamira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Proč došlo k přirozené dělbě práce mezi mužem a ženou?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Popiš, jak vzniklo náboženství.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Jaké umělecké výtvory vznikaly?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 se živil člověk dnešního typu?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 žil člověk dnešního typu?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Jaké nástroje a zbraně používal? 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 se jmenuje technika opracování kamene, kterou používal člověk dnešního typu?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ámeček 5"/>
          <p:cNvSpPr/>
          <p:nvPr/>
        </p:nvSpPr>
        <p:spPr>
          <a:xfrm>
            <a:off x="899592" y="404664"/>
            <a:ext cx="7128792" cy="7920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Otázky k zopakování: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MICHOVSKÝ, Václav. 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pravěk a starověk pro základní školy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Vyd. 4., v Práci 1. Praha: Práce, 1995, 71 s. Učebnice pro základní školy (Práce). ISBN 80-208-0337-8. </a:t>
            </a:r>
          </a:p>
          <a:p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BEDNAŘÍKOVÁ, Jarmila, Lubor KYSUČAN a Marie FEJFUŠOVÁ. 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vzdělávací oblast Člověk a společnost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2. vyd. Brno: Nová škola, 2011, 139 s. Duhová řada. ISBN 978-80-7289-291-4. 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  <a:hlinkClick r:id="rId2"/>
            </a:endParaRPr>
          </a:p>
          <a:p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Wikipedie: Otevřená encyklopedie: Altamira [online]. c2014 [citováno 16. 06. 2014]. Dostupný z WWW: &lt;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http://cs.wikipedia.org/w/</a:t>
            </a:r>
            <a:r>
              <a:rPr lang="cs-CZ" sz="1200" dirty="0" err="1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index.php?title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=</a:t>
            </a:r>
            <a:r>
              <a:rPr lang="cs-CZ" sz="1200" dirty="0" err="1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Altamira&amp;oldid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=11358253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&gt; 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Obrázky ze strany 16 byly staženy 23. 9. 2013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: </a:t>
            </a:r>
          </a:p>
          <a:p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http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://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upload.wikimedia.org/wikipedia/commons/thumb/2/2b/Altamira%2C_bison.jpg/320px-Altamira%2C_bison.jpg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4"/>
              </a:rPr>
              <a:t>http://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4"/>
              </a:rPr>
              <a:t>upload.wikimedia.org/wikipedia/commons/thumb/5/51/Altamira%2C_bison%2C_museum_02.JPG/320px-Altamira%2C_bison%2C_museum_02.JPG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  <a:hlinkClick r:id="rId5"/>
              </a:rPr>
              <a:t>http://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5"/>
              </a:rPr>
              <a:t>cs.wikipedia.org/wiki/Soubor:Altamira_4.jpg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Obrázky </a:t>
            </a:r>
            <a:r>
              <a:rPr lang="cs-CZ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t>z Klipartu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ámeček 3"/>
          <p:cNvSpPr/>
          <p:nvPr/>
        </p:nvSpPr>
        <p:spPr>
          <a:xfrm>
            <a:off x="971600" y="476672"/>
            <a:ext cx="7416824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Zdroje a citace: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Didaktický učební materiál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současného typu – homo sapiens </a:t>
            </a:r>
            <a:r>
              <a:rPr lang="cs-CZ" sz="2800" b="1" u="sng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sapiens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slouží k vizuální podpoře výkladové části hodiny. Metodické pokyny jsou uvedeny na jednotlivých stranách. Pokud není uvedeno řešení správných odpovědí na otázky a úkoly, vyplývá z textu prezentace. </a:t>
            </a: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ámeček 3"/>
          <p:cNvSpPr/>
          <p:nvPr/>
        </p:nvSpPr>
        <p:spPr>
          <a:xfrm>
            <a:off x="827584" y="404664"/>
            <a:ext cx="7200800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Metodický list –anotace: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současného typu  - homo sapiens </a:t>
            </a:r>
            <a:r>
              <a:rPr lang="cs-CZ" sz="2800" b="1" u="sng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sapiens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se vyvinul z člověka rozumného zhruba před 40 tis. lety v Africe a rozšířil se odtud do Evropy a Asie, postupně pak osídlil i Ameriku a Austrálii.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Různé životní podmínky způsobily, že se lidé začali odlišovat např. barvou vlasů, pletí, jazyky, jimiž se dorozumívali. V důsledku toho rozlišujeme různé lidské rasy.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cs-CZ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ámeček 3"/>
          <p:cNvSpPr/>
          <p:nvPr/>
        </p:nvSpPr>
        <p:spPr>
          <a:xfrm>
            <a:off x="1331640" y="260648"/>
            <a:ext cx="6624736" cy="11521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současného typu – </a:t>
            </a:r>
          </a:p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homo sapiens </a:t>
            </a:r>
            <a:r>
              <a:rPr lang="cs-CZ" sz="28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sapiens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Vysvětli pojem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rasismus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Vyjmenuj lidské rasy.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Znáš nějaký příklad z historie, kdy došlo k rasismu?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lačítko akce: Informace 3">
            <a:hlinkClick r:id="" action="ppaction://noaction" highlightClick="1"/>
          </p:cNvPr>
          <p:cNvSpPr/>
          <p:nvPr/>
        </p:nvSpPr>
        <p:spPr>
          <a:xfrm>
            <a:off x="574237" y="370360"/>
            <a:ext cx="1042416" cy="10424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ámeček 4"/>
          <p:cNvSpPr/>
          <p:nvPr/>
        </p:nvSpPr>
        <p:spPr>
          <a:xfrm>
            <a:off x="1835696" y="260648"/>
            <a:ext cx="6480720" cy="17281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PAMATUJ!!! Všechny rasy jsou rovnocenné, žádná se nemá nadřazovat nad jinou.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lačítko akce: Nápověda 5">
            <a:hlinkClick r:id="" action="ppaction://noaction" highlightClick="1"/>
          </p:cNvPr>
          <p:cNvSpPr/>
          <p:nvPr/>
        </p:nvSpPr>
        <p:spPr>
          <a:xfrm>
            <a:off x="1763688" y="259990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Nápověda 6">
            <a:hlinkClick r:id="" action="ppaction://noaction" highlightClick="1"/>
          </p:cNvPr>
          <p:cNvSpPr/>
          <p:nvPr/>
        </p:nvSpPr>
        <p:spPr>
          <a:xfrm>
            <a:off x="3635896" y="259990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99906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1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RASISMUS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= rasová nesnášenlivost, nadřazenost jedné rasy nad jinou.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Lidské rasy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: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bílá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(europoidní),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žlutá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(mongoloidní),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černá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(negroidní) a </a:t>
            </a:r>
            <a:r>
              <a:rPr lang="cs-CZ" sz="28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australoidní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Např. za 2. svět. války – Hitler nechal vyvraždit Židy, </a:t>
            </a:r>
            <a:r>
              <a:rPr lang="cs-CZ" sz="28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Rómy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…</a:t>
            </a:r>
          </a:p>
          <a:p>
            <a:pPr marL="514350" indent="-514350">
              <a:buClr>
                <a:schemeClr val="accent1"/>
              </a:buClr>
              <a:buAutoNum type="arabicPeriod"/>
            </a:pPr>
            <a:endParaRPr lang="cs-CZ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ámeček 3"/>
          <p:cNvSpPr/>
          <p:nvPr/>
        </p:nvSpPr>
        <p:spPr>
          <a:xfrm>
            <a:off x="899592" y="332656"/>
            <a:ext cx="7560840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Řešení – správná odpověď: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Hlavním zdrojem obživy těchto lidí byl stále lov velkých zvířat (např. mamutů, medvědů, sobů atd.)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Maso se naučili sušit a udit do zásoby.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Zvěře byl dostatek, ale tlupy za ní musely putovat. Tam, kam se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zvěř vracela, zakládali stálejší tábořiště.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Stavěli si chaty z velkých kostí zvířat a kůlů, které byly zahloubeny do země a pokryty kůžemi.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Vodu si přinášeli v koženém měchu či v dřevěných nádobách.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683568" y="332656"/>
            <a:ext cx="7632848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Obživa a obydlí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 lovu se používaly nové dokonalejší zbraně –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luky, šípy a kostěné harpuny.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Kamenné nástroje začali vyrábět pomocí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čepelové techniky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 čepelí se zhotovovaly např. hroty šípů, škrabadla, rydla a další nástroje.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ámeček 6"/>
          <p:cNvSpPr/>
          <p:nvPr/>
        </p:nvSpPr>
        <p:spPr>
          <a:xfrm>
            <a:off x="899592" y="404664"/>
            <a:ext cx="7200800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Nové nástroje a zbraně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Documents and Settings\install\Local Settings\Temporary Internet Files\Content.IE5\7LA17I0C\MC9003911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1314"/>
            <a:ext cx="2705014" cy="106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2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Čepel byl úzký a tenký úštěp oddělený od kamene.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Čepele se získávaly tak, že byly oddělovány od kamene pomocí hole, na niž výrobce naléhal celým tělem. Hrot hole býval z tvrdé kosti.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Později byla používána kostěná či parohová palička, kterou byl pazourek osekáván do tvaru pyramidy a z ní pak odráženy dlouhé ostré čepele.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ámeček 4"/>
          <p:cNvSpPr/>
          <p:nvPr/>
        </p:nvSpPr>
        <p:spPr>
          <a:xfrm>
            <a:off x="827584" y="332656"/>
            <a:ext cx="7560840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Čepelová technika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Práce byla rozdělena mezi muže a ženy podle jejich schopností.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Ženy se staraly o oheň, péči dětí, o přípravu pokrmů a sběr plodin. Muži se zabývali lovem.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Upevňoval se rod (= pokrevně příbuzní lidé), členové byli rovnoprávní, dorozumívali se dokonalou článkovou řečí.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Stalo se pravidlem, že pohřbívali zemřelé.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ámeček 3"/>
          <p:cNvSpPr/>
          <p:nvPr/>
        </p:nvSpPr>
        <p:spPr>
          <a:xfrm>
            <a:off x="971600" y="404664"/>
            <a:ext cx="7344816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Přirozená dělba práce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156</TotalTime>
  <Words>803</Words>
  <Application>Microsoft Office PowerPoint</Application>
  <PresentationFormat>Předvádění na obrazovce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Prezentace aplikace PowerPoint</vt:lpstr>
      <vt:lpstr>Prezentace aplikace PowerPoint</vt:lpstr>
      <vt:lpstr>Prezentace aplikace PowerPoint</vt:lpstr>
      <vt:lpstr>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Stepan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Eva</cp:lastModifiedBy>
  <cp:revision>18</cp:revision>
  <dcterms:created xsi:type="dcterms:W3CDTF">2013-09-23T08:10:58Z</dcterms:created>
  <dcterms:modified xsi:type="dcterms:W3CDTF">2014-06-20T17:22:47Z</dcterms:modified>
</cp:coreProperties>
</file>