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B724FE-B2C4-43F1-8FA5-BE22EF267825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228F82-AB78-4C92-8AD5-B398E51439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26" y="822478"/>
            <a:ext cx="4916345" cy="10683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5868144" y="301174"/>
            <a:ext cx="2880320" cy="279406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č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íslo: VY_32_INOVACE_26_01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35819" y="2386391"/>
            <a:ext cx="7136656" cy="3403338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Digitální učební materiál vznikl v rámci projektu "Inovace + DVPP", </a:t>
            </a:r>
            <a:r>
              <a:rPr lang="pt-BR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EU peníze do škol, CZ.1.07/1.4.00/21.3768</a:t>
            </a: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Název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Člověk rozumný – homo sapiens</a:t>
            </a:r>
            <a:endParaRPr lang="cs-CZ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Autor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Mgr. Eva </a:t>
            </a:r>
            <a:r>
              <a:rPr lang="cs-CZ" b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Vondrková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Vzdělávací oblast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Člověk a společnost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Předmět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Dějepis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Ročník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6. ročník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92090" y="1657865"/>
            <a:ext cx="274320" cy="356350"/>
          </a:xfrm>
          <a:prstGeom prst="rect">
            <a:avLst/>
          </a:prstGeom>
          <a:noFill/>
        </p:spPr>
        <p:txBody>
          <a:bodyPr vert="horz" lIns="78584" tIns="39292" rIns="78584" bIns="39292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2771762" y="1981449"/>
            <a:ext cx="3514738" cy="233240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000" b="1" dirty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</a:p>
        </p:txBody>
      </p:sp>
    </p:spTree>
    <p:extLst>
      <p:ext uri="{BB962C8B-B14F-4D97-AF65-F5344CB8AC3E}">
        <p14:creationId xmlns:p14="http://schemas.microsoft.com/office/powerpoint/2010/main" xmlns="" val="21672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1. Kde a kdy žil člověk rozumný?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2. Které kamenné nástroje vyráběl a proč?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3. Proč se nazývá homo sapiens člověk rozumný?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4. Jakou důležitou dovednost se člověk rozumný naučil?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5. Jak to udělal?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6. Co víš o způsobu obživy, obydlí člověka rozumného?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67744" y="332656"/>
            <a:ext cx="339446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Otázky:</a:t>
            </a:r>
            <a:endParaRPr lang="cs-CZ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3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MICHOVSKÝ, Václav. </a:t>
            </a:r>
            <a:r>
              <a:rPr lang="cs-CZ" sz="1200" i="1" dirty="0">
                <a:solidFill>
                  <a:schemeClr val="bg1"/>
                </a:solidFill>
                <a:latin typeface="Comic Sans MS" panose="030F0702030302020204" pitchFamily="66" charset="0"/>
              </a:rPr>
              <a:t>Dějepis: pravěk a starověk pro základní školy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. Vyd. 4., v Práci 1. Praha: Práce, 1995, 71 s. Učebnice pro základní školy (Práce). ISBN 80-208-0337-8.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BEDNAŘÍKOVÁ, Jarmila, Lubor KYSUČAN a Marie FEJFUŠOVÁ. </a:t>
            </a:r>
            <a:r>
              <a:rPr lang="cs-CZ" sz="12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Dějepis: vzdělávací oblast Člověk a společnost</a:t>
            </a: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2. vyd. Brno: Nová škola, 2011, 139 s. Duhová řada. ISBN 978-80-7289-291-4.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Strana 9:</a:t>
            </a:r>
          </a:p>
          <a:p>
            <a:pPr marL="0" indent="0">
              <a:buNone/>
            </a:pP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MACKOVÁ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, Iva a Miloš ZAPLETAL. </a:t>
            </a:r>
            <a:r>
              <a:rPr lang="cs-CZ" sz="12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Sachemův</a:t>
            </a:r>
            <a:r>
              <a:rPr lang="cs-CZ" sz="1200" i="1" dirty="0">
                <a:solidFill>
                  <a:schemeClr val="bg1"/>
                </a:solidFill>
                <a:latin typeface="Comic Sans MS" panose="030F0702030302020204" pitchFamily="66" charset="0"/>
              </a:rPr>
              <a:t> odkaz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. První. Liberec: Skauting, 1993, s. 33. ISBN 80-85421-07-0. </a:t>
            </a: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Strana 10: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MACKOVÁ, Iva a Miloš ZAPLETAL. </a:t>
            </a:r>
            <a:r>
              <a:rPr lang="cs-CZ" sz="12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Sachemův</a:t>
            </a:r>
            <a:r>
              <a:rPr lang="cs-CZ" sz="1200" i="1" dirty="0">
                <a:solidFill>
                  <a:schemeClr val="bg1"/>
                </a:solidFill>
                <a:latin typeface="Comic Sans MS" panose="030F0702030302020204" pitchFamily="66" charset="0"/>
              </a:rPr>
              <a:t> odkaz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. První. Liberec: Skauting, 1993, s. 48. ISBN 80-85421-07-0. </a:t>
            </a: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BEDNAŘÍKOVÁ, Jarmila, Lubor KYSUČAN a Marie FEJFUŠOVÁ. </a:t>
            </a:r>
            <a:r>
              <a:rPr lang="cs-CZ" sz="1200" i="1" dirty="0">
                <a:solidFill>
                  <a:schemeClr val="bg1"/>
                </a:solidFill>
                <a:latin typeface="Comic Sans MS" panose="030F0702030302020204" pitchFamily="66" charset="0"/>
              </a:rPr>
              <a:t>Dějepis: vzdělávací oblast Člověk a společnost</a:t>
            </a:r>
            <a:r>
              <a:rPr lang="cs-CZ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. 2. vyd. Brno: Nová škola, 2011, s. 14. Duhová řada. ISBN 978-80-7289-291-4. </a:t>
            </a: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Obrázky </a:t>
            </a:r>
            <a:r>
              <a:rPr lang="cs-CZ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 Klipartu</a:t>
            </a:r>
            <a:endParaRPr lang="cs-CZ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331641" y="404664"/>
            <a:ext cx="53853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Zdroje a citace:</a:t>
            </a:r>
            <a:endParaRPr lang="cs-CZ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5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Didaktický učební materiál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Člověk rozumný – homo sapiens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slouží k vizuální podpoře výkladové části hodiny. Prezentace je doplněna kontrolními otázkami či jednotlivými úkoly vztahujícími se k probíranému učivu. Metodické pokyny jsou uvedeny na jednotlivých stranách.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87624" y="476673"/>
            <a:ext cx="66354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Metodický list – anotace:</a:t>
            </a:r>
            <a:endParaRPr lang="cs-CZ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3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Postupem doby se z člověka vzpřímeného vyvinul člověk rozumný – homo sapiens.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Žil asi 300 tis. – 40 tis. př. n. 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Kosterní ostatky člověka rozumného se našly v Africe, Asii i v Evropě.</a:t>
            </a:r>
          </a:p>
          <a:p>
            <a:pPr marL="0" indent="0">
              <a:buNone/>
            </a:pP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1561" y="404664"/>
            <a:ext cx="788475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Člověk rozumný – homo sapiens</a:t>
            </a:r>
            <a:endParaRPr lang="cs-CZ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1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Člověk rozumný se živil lovem zvěře, specializoval se na určitý druh zvěře podle místních podmínek, např. sever Evropy to byli sobi, ve střední Evropě převažovali mamuti a </a:t>
            </a:r>
            <a:r>
              <a:rPr lang="cs-CZ" sz="28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srsnatí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nosorožci.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Svůj jídelníček doplňoval </a:t>
            </a:r>
            <a:r>
              <a:rPr lang="cs-CZ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člověk 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rozumný sběrem plodů, rostlin a vajec.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Kožešiny ulovených zvířat sloužily jako jednoduchý oděv.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0648"/>
            <a:ext cx="63387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Způsob obživy, odívání</a:t>
            </a:r>
            <a:endParaRPr lang="cs-CZ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6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23528" y="1524000"/>
            <a:ext cx="4193608" cy="50733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Člověk rozumný vyráběl dokonaleji opracované nástroje.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Jednalo se např. o hroty, nože, škrabadla, vrtáky, rydla. </a:t>
            </a:r>
          </a:p>
          <a:p>
            <a:pPr marL="0" indent="0">
              <a:buNone/>
            </a:pP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3569" y="404664"/>
            <a:ext cx="765886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Dokonalejší kamenné nástroje</a:t>
            </a:r>
            <a:endParaRPr lang="cs-CZ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Každý z nich byl určen pro jiný druh činnosti.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Získával je z jádra štěpných kamenů = </a:t>
            </a:r>
            <a:r>
              <a:rPr lang="cs-CZ" sz="24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pazourků.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 dřevěným oštěpům připevňoval kamenné a kostěné hroty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765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Lidé žili v jeskyních nebo v jednoduchých oválných přístřešcích zhotovených z kostí, paroží, slabých kmenů, větví a kůží.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Začal se vytvářet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rod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= </a:t>
            </a:r>
            <a:r>
              <a:rPr lang="cs-CZ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skupina pokrevně příbuzných lidí.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Dorozumívali se jednoduchou nečlánkovou řečí.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Lidé začali přemýšlet o příčině smrti.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Zemřelé začali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pohřbívat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a do hrobu jim dávali milodary: zbraně a nástroje.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 </a:t>
            </a:r>
            <a:r>
              <a:rPr lang="cs-CZ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hrobů 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je ukládali ve skrčené poloze.  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691680" y="260648"/>
            <a:ext cx="46774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Způsob života</a:t>
            </a:r>
            <a:endParaRPr lang="cs-CZ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0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„ Oheň je ohromná moc. Přemůže vše. Zahání zvěř. Hřeje. Opéká maso. Bez ohně nelze přežít zimu… Však jen málo scházelo – a tlupa by byla bývala bez ohně. Hlína oheň udusí. Také déšť zalije ohniště neopatrné tlupě. Oheň třeba bedlivě </a:t>
            </a:r>
            <a:r>
              <a:rPr lang="cs-CZ" sz="2800" i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stříci</a:t>
            </a:r>
            <a:r>
              <a:rPr lang="cs-CZ" sz="28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Uhaslý oheň už neoživne.“</a:t>
            </a:r>
          </a:p>
          <a:p>
            <a:pPr marL="0" indent="0">
              <a:buNone/>
            </a:pPr>
            <a:r>
              <a:rPr lang="cs-CZ" sz="13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MACKOVÁ</a:t>
            </a:r>
            <a:r>
              <a:rPr lang="cs-CZ" sz="1300" dirty="0">
                <a:solidFill>
                  <a:schemeClr val="bg1"/>
                </a:solidFill>
                <a:latin typeface="Comic Sans MS" panose="030F0702030302020204" pitchFamily="66" charset="0"/>
              </a:rPr>
              <a:t>, Iva a Miloš ZAPLETAL. </a:t>
            </a:r>
            <a:r>
              <a:rPr lang="cs-CZ" sz="13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Sachemův</a:t>
            </a:r>
            <a:r>
              <a:rPr lang="cs-CZ" sz="1300" i="1" dirty="0">
                <a:solidFill>
                  <a:schemeClr val="bg1"/>
                </a:solidFill>
                <a:latin typeface="Comic Sans MS" panose="030F0702030302020204" pitchFamily="66" charset="0"/>
              </a:rPr>
              <a:t> odkaz</a:t>
            </a:r>
            <a:r>
              <a:rPr lang="cs-CZ" sz="1300" dirty="0">
                <a:solidFill>
                  <a:schemeClr val="bg1"/>
                </a:solidFill>
                <a:latin typeface="Comic Sans MS" panose="030F0702030302020204" pitchFamily="66" charset="0"/>
              </a:rPr>
              <a:t>. První. Liberec: Skauting, 1993, s. 33. ISBN 80-85421-07-0. </a:t>
            </a:r>
            <a:endParaRPr lang="cs-CZ" sz="2800" i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„Ťukl pazourkem do žlutého kamene – oj! Svítivá jiskra vylétla zářícím obloukem a zapadla ve tmě. Křísl ještě jednou –zase krásná jiskra!“</a:t>
            </a:r>
            <a:endParaRPr lang="cs-CZ" sz="28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Přečtěte si ukázky a shrňte, proč byl pro pravěké lidi oheň tak životně důležitý a jak ho rozdělávali:</a:t>
            </a:r>
            <a:endParaRPr lang="cs-CZ" sz="28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Documents and Settings\install\Local Settings\Temporary Internet Files\Content.IE5\I8NXD6VU\MC9004366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03945"/>
            <a:ext cx="1645543" cy="155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69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„…Huňáč tedy vzal sám do rukou pazourek i ohnivý kámen a křesal, až jiskry pršely. Za chvíli zakroužil z mechu malinký obláček dýmu a v dešti jisker se zvětšoval….“</a:t>
            </a:r>
          </a:p>
          <a:p>
            <a:pPr marL="0" indent="0">
              <a:buNone/>
            </a:pPr>
            <a:r>
              <a:rPr lang="cs-CZ" sz="1300" dirty="0">
                <a:solidFill>
                  <a:schemeClr val="bg1"/>
                </a:solidFill>
                <a:latin typeface="Comic Sans MS" panose="030F0702030302020204" pitchFamily="66" charset="0"/>
              </a:rPr>
              <a:t>MACKOVÁ, Iva a Miloš ZAPLETAL. </a:t>
            </a:r>
            <a:r>
              <a:rPr lang="cs-CZ" sz="13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Sachemův</a:t>
            </a:r>
            <a:r>
              <a:rPr lang="cs-CZ" sz="1300" i="1" dirty="0">
                <a:solidFill>
                  <a:schemeClr val="bg1"/>
                </a:solidFill>
                <a:latin typeface="Comic Sans MS" panose="030F0702030302020204" pitchFamily="66" charset="0"/>
              </a:rPr>
              <a:t> odkaz</a:t>
            </a:r>
            <a:r>
              <a:rPr lang="cs-CZ" sz="1300" dirty="0">
                <a:solidFill>
                  <a:schemeClr val="bg1"/>
                </a:solidFill>
                <a:latin typeface="Comic Sans MS" panose="030F0702030302020204" pitchFamily="66" charset="0"/>
              </a:rPr>
              <a:t>. První. Liberec: Skauting, 1993, s. 48. ISBN 80-85421-07-0. </a:t>
            </a:r>
          </a:p>
          <a:p>
            <a:pPr marL="0" indent="0">
              <a:buNone/>
            </a:pPr>
            <a:endParaRPr lang="cs-CZ" sz="1400" i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„</a:t>
            </a:r>
            <a:r>
              <a:rPr lang="cs-CZ" sz="2800" i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Zur</a:t>
            </a:r>
            <a:r>
              <a:rPr lang="cs-CZ" sz="28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uchopil tisový kolík a usilovným vrtáním vzbudil v kousku dřeva první jiskřičky. Ty zachytil do připraveného troudu a stálým foukáním troud rozdmýchal, že z něho brzy létaly jiskry na všechny strany, měnily se v malinké plaménky a zakusovaly se do suché trávy a tenounkých větviček.“</a:t>
            </a:r>
          </a:p>
          <a:p>
            <a:pPr marL="0" indent="0">
              <a:buNone/>
            </a:pPr>
            <a:r>
              <a:rPr lang="cs-CZ" sz="1300" dirty="0">
                <a:solidFill>
                  <a:schemeClr val="bg1"/>
                </a:solidFill>
                <a:latin typeface="Comic Sans MS" panose="030F0702030302020204" pitchFamily="66" charset="0"/>
              </a:rPr>
              <a:t>BEDNAŘÍKOVÁ, Jarmila, Lubor KYSUČAN a Marie FEJFUŠOVÁ. </a:t>
            </a:r>
            <a:r>
              <a:rPr lang="cs-CZ" sz="1300" i="1" dirty="0">
                <a:solidFill>
                  <a:schemeClr val="bg1"/>
                </a:solidFill>
                <a:latin typeface="Comic Sans MS" panose="030F0702030302020204" pitchFamily="66" charset="0"/>
              </a:rPr>
              <a:t>Dějepis: vzdělávací oblast Člověk a společnost</a:t>
            </a:r>
            <a:r>
              <a:rPr lang="cs-CZ" sz="1300" dirty="0">
                <a:solidFill>
                  <a:schemeClr val="bg1"/>
                </a:solidFill>
                <a:latin typeface="Comic Sans MS" panose="030F0702030302020204" pitchFamily="66" charset="0"/>
              </a:rPr>
              <a:t>. 2. vyd. Brno: Nová škola, 2011, s. 14. Duhová řada. ISBN 978-80-7289-291-4. </a:t>
            </a:r>
          </a:p>
          <a:p>
            <a:pPr marL="0" indent="0">
              <a:buNone/>
            </a:pPr>
            <a:endParaRPr lang="cs-CZ" sz="13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2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Člověk rozumný už dovedl rozdělat oheň.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23728" y="404664"/>
            <a:ext cx="317138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Oheň</a:t>
            </a:r>
            <a:endParaRPr lang="cs-CZ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146" name="Picture 2" descr="C:\Documents and Settings\install\Local Settings\Temporary Internet Files\Content.IE5\GDG4275T\MC9003347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4" y="2143116"/>
            <a:ext cx="3213110" cy="342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6215074" y="3000372"/>
            <a:ext cx="2493062" cy="3095628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619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297</TotalTime>
  <Words>848</Words>
  <Application>Microsoft Office PowerPoint</Application>
  <PresentationFormat>Předvádění na obrazovce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Papír</vt:lpstr>
      <vt:lpstr>Snímek 1</vt:lpstr>
      <vt:lpstr>Snímek 2</vt:lpstr>
      <vt:lpstr>Snímek 3</vt:lpstr>
      <vt:lpstr>Snímek 4</vt:lpstr>
      <vt:lpstr>Snímek 5</vt:lpstr>
      <vt:lpstr>Snímek 6</vt:lpstr>
      <vt:lpstr>Přečtěte si ukázky a shrňte, proč byl pro pravěké lidi oheň tak životně důležitý a jak ho rozdělávali:</vt:lpstr>
      <vt:lpstr>Snímek 8</vt:lpstr>
      <vt:lpstr>Snímek 9</vt:lpstr>
      <vt:lpstr>Snímek 10</vt:lpstr>
      <vt:lpstr>Snímek 11</vt:lpstr>
    </vt:vector>
  </TitlesOfParts>
  <Company>Stepan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</dc:creator>
  <cp:lastModifiedBy>vondrkova</cp:lastModifiedBy>
  <cp:revision>22</cp:revision>
  <dcterms:created xsi:type="dcterms:W3CDTF">2013-09-18T07:19:25Z</dcterms:created>
  <dcterms:modified xsi:type="dcterms:W3CDTF">2014-06-23T07:22:25Z</dcterms:modified>
</cp:coreProperties>
</file>