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20"/>
  </p:notesMasterIdLst>
  <p:sldIdLst>
    <p:sldId id="267" r:id="rId3"/>
    <p:sldId id="341" r:id="rId4"/>
    <p:sldId id="342" r:id="rId5"/>
    <p:sldId id="345" r:id="rId6"/>
    <p:sldId id="346" r:id="rId7"/>
    <p:sldId id="363" r:id="rId8"/>
    <p:sldId id="349" r:id="rId9"/>
    <p:sldId id="350" r:id="rId10"/>
    <p:sldId id="351" r:id="rId11"/>
    <p:sldId id="354" r:id="rId12"/>
    <p:sldId id="355" r:id="rId13"/>
    <p:sldId id="356" r:id="rId14"/>
    <p:sldId id="358" r:id="rId15"/>
    <p:sldId id="364" r:id="rId16"/>
    <p:sldId id="365" r:id="rId17"/>
    <p:sldId id="366" r:id="rId18"/>
    <p:sldId id="258" r:id="rId19"/>
  </p:sldIdLst>
  <p:sldSz cx="10160000" cy="7620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1A4"/>
    <a:srgbClr val="FBE8A3"/>
    <a:srgbClr val="FA9706"/>
    <a:srgbClr val="F4D30C"/>
    <a:srgbClr val="F98007"/>
    <a:srgbClr val="F1960F"/>
    <a:srgbClr val="F5C30B"/>
    <a:srgbClr val="EFB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-198" y="-11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5" Type="http://schemas.openxmlformats.org/officeDocument/2006/relationships/slide" Target="slides/slide12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EA2D4-0A5F-445A-9B95-BCC779B9D8F0}" type="datetimeFigureOut">
              <a:rPr lang="cs-CZ" smtClean="0"/>
              <a:t>5.6.2014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06B93-FEAF-498D-8CAD-800562B16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Účinnou srážkou je rozuměno srážku, kdy vznikne požadovaný produkt. Kolikrát se srazili dvě různé kuličky?</a:t>
            </a:r>
            <a:endParaRPr lang="en-US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06B93-FEAF-498D-8CAD-800562B164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06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cs-CZ" smtClean="0"/>
              <a:t>Jak již bylo řečeno, rychlost chemické reakce je dána koncentrací výchozích látek. Tuto závislost lze vyjádřit kinetickou rovnicí. Rychlost není možno předpovědět a proto se zjišťuje experimentálně. Experimentálně se zjišťuje i řád reakce. Řád reakce totiž odpovídá součtu stechiometrických koeficientů pouze u jednoduchých reakcí. Proto se obecně v rovnici používají exponenty 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PS" pitchFamily="18" charset="2"/>
              </a:rPr>
              <a:t>a 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l-GR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PS" pitchFamily="18" charset="2"/>
                <a:cs typeface="Tahoma" pitchFamily="34" charset="0"/>
              </a:rPr>
              <a:t>β</a:t>
            </a:r>
            <a:r>
              <a:rPr lang="cs-CZ" smtClean="0">
                <a:latin typeface="SymbolPS" pitchFamily="18" charset="2"/>
              </a:rPr>
              <a:t>.</a:t>
            </a:r>
            <a:r>
              <a:rPr lang="cs-CZ" i="1" smtClean="0">
                <a:latin typeface="SymbolPS" pitchFamily="18" charset="2"/>
              </a:rPr>
              <a:t> </a:t>
            </a: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  <a:latin typeface="SymbolPS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/>
              <a:t>Vliv teploty na rychlost chemické reakce vyjadřuje Arrheniova rovnice.</a:t>
            </a:r>
            <a:endParaRPr lang="en-US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/>
              <a:t>Tento graf ukazuje jak se vlivem katalyzátoru jeden krok rozdělil do více a snížila se tím aktivační energie.</a:t>
            </a:r>
            <a:endParaRPr lang="en-US" alt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35820"/>
            <a:ext cx="8382000" cy="143933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8000" y="1910292"/>
            <a:ext cx="4487333" cy="49018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64669" y="1910294"/>
            <a:ext cx="4487333" cy="236537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64669" y="4445005"/>
            <a:ext cx="4487333" cy="23671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508002" y="6942667"/>
            <a:ext cx="2370667" cy="5080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471338" y="6942667"/>
            <a:ext cx="3217333" cy="5080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281333" y="6942667"/>
            <a:ext cx="2370667" cy="508000"/>
          </a:xfrm>
        </p:spPr>
        <p:txBody>
          <a:bodyPr/>
          <a:lstStyle>
            <a:lvl1pPr>
              <a:defRPr/>
            </a:lvl1pPr>
          </a:lstStyle>
          <a:p>
            <a:fld id="{B9605980-4743-4482-800D-E21190CC512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377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7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51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9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2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89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76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26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7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2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35820"/>
            <a:ext cx="8382000" cy="143933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8000" y="1910292"/>
            <a:ext cx="4487333" cy="49018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9" y="1910292"/>
            <a:ext cx="4487333" cy="49018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8002" y="6942667"/>
            <a:ext cx="2370667" cy="5080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71338" y="6942667"/>
            <a:ext cx="3217333" cy="5080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81333" y="6942667"/>
            <a:ext cx="2370667" cy="508000"/>
          </a:xfrm>
        </p:spPr>
        <p:txBody>
          <a:bodyPr/>
          <a:lstStyle>
            <a:lvl1pPr>
              <a:defRPr/>
            </a:lvl1pPr>
          </a:lstStyle>
          <a:p>
            <a:fld id="{E4ABBA09-2192-451F-B7BA-BDABC30B0E68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53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35820"/>
            <a:ext cx="8382000" cy="143933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8000" y="1910292"/>
            <a:ext cx="4487333" cy="490184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64669" y="1910294"/>
            <a:ext cx="4487333" cy="236537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64669" y="4445005"/>
            <a:ext cx="4487333" cy="23671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508002" y="6942667"/>
            <a:ext cx="2370667" cy="5080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471338" y="6942667"/>
            <a:ext cx="3217333" cy="5080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281333" y="6942667"/>
            <a:ext cx="2370667" cy="508000"/>
          </a:xfrm>
        </p:spPr>
        <p:txBody>
          <a:bodyPr/>
          <a:lstStyle>
            <a:lvl1pPr>
              <a:defRPr/>
            </a:lvl1pPr>
          </a:lstStyle>
          <a:p>
            <a:fld id="{B9605980-4743-4482-800D-E21190CC512B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0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0">
              <a:srgbClr val="FBE8A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3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3"/>
            <a:ext cx="32162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8963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9715E-A49B-496E-B9C0-51AC9C3E5AF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0">
              <a:srgbClr val="FBE8A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8963"/>
            <a:ext cx="23701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8963"/>
            <a:ext cx="32162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8963"/>
            <a:ext cx="23701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9715E-A49B-496E-B9C0-51AC9C3E5AF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assschool.cz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524000" y="3957960"/>
            <a:ext cx="7112000" cy="716136"/>
          </a:xfrm>
        </p:spPr>
        <p:txBody>
          <a:bodyPr/>
          <a:lstStyle/>
          <a:p>
            <a:r>
              <a:rPr lang="cs-CZ" sz="16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Ing. Ladislava Semerádová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19560" y="4602088"/>
            <a:ext cx="7920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Arial"/>
              </a:rPr>
              <a:t>ANOTACE:</a:t>
            </a:r>
            <a:r>
              <a:rPr lang="cs-CZ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latin typeface="Arial"/>
              </a:rPr>
              <a:t> Výukový materiál je určen pro studenty 1.ročníku SŠ. Může být použit při výkladu chemické kinetiky.</a:t>
            </a:r>
            <a:endParaRPr lang="cs-CZ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19560" y="5357395"/>
            <a:ext cx="79208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Arial"/>
              </a:rPr>
              <a:t>KLÍČOVÁ SLOVA:</a:t>
            </a:r>
            <a:r>
              <a:rPr lang="cs-CZ" sz="120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latin typeface="Arial"/>
              </a:rPr>
              <a:t>srážková teorie, teorie aktivovaného komplexu, faktory ovlivňující rychlost chemické reakce </a:t>
            </a:r>
            <a:endParaRPr lang="cs-CZ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762000" y="2153816"/>
            <a:ext cx="8636000" cy="1633537"/>
          </a:xfrm>
        </p:spPr>
        <p:txBody>
          <a:bodyPr/>
          <a:lstStyle/>
          <a:p>
            <a:r>
              <a:rPr lang="cs-CZ" dirty="0" smtClean="0"/>
              <a:t>Kinetika chemických reakcí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3536" y="3379692"/>
            <a:ext cx="7920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0000"/>
                </a:solidFill>
              </a:rPr>
              <a:t>VY-32-INOVACE-</a:t>
            </a:r>
            <a:r>
              <a:rPr lang="cs-CZ" sz="3600" b="1" dirty="0" smtClean="0">
                <a:solidFill>
                  <a:srgbClr val="FF0000"/>
                </a:solidFill>
              </a:rPr>
              <a:t>CHE-112</a:t>
            </a:r>
            <a:endParaRPr lang="cs-CZ" sz="36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0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Faktory ovlivňující reakční rychlost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 koncentrace</a:t>
            </a:r>
          </a:p>
          <a:p>
            <a:pPr marL="0" indent="0" eaLnBrk="1" hangingPunct="1"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 teplota</a:t>
            </a:r>
          </a:p>
          <a:p>
            <a:pPr marL="0" indent="0" eaLnBrk="1" hangingPunct="1"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c) katalyzátory</a:t>
            </a:r>
          </a:p>
          <a:p>
            <a:pPr marL="0" indent="0" eaLnBrk="1" hangingPunct="1"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d) velikost styčné plochy</a:t>
            </a:r>
          </a:p>
        </p:txBody>
      </p:sp>
    </p:spTree>
    <p:extLst>
      <p:ext uri="{BB962C8B-B14F-4D97-AF65-F5344CB8AC3E}">
        <p14:creationId xmlns:p14="http://schemas.microsoft.com/office/powerpoint/2010/main" val="195265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 vliv koncentrace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čím větší jsou látkové koncentrace reaktantů, tím větší je pravděpodobnost počtu srážek těchto částic, a tím větší je i rychlost reakce</a:t>
            </a:r>
          </a:p>
          <a:p>
            <a:pPr>
              <a:defRPr/>
            </a:pPr>
            <a:endParaRPr lang="cs-CZ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 = k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[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]</a:t>
            </a:r>
            <a:r>
              <a:rPr lang="cs-CZ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[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]</a:t>
            </a:r>
            <a:r>
              <a:rPr lang="cs-CZ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</a:t>
            </a:r>
          </a:p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ahoma" pitchFamily="34" charset="0"/>
              </a:rPr>
              <a:t>rychlost reakce je přímo úměrná součinu reaktantů umocněných na stechiometrické koeficienty</a:t>
            </a:r>
            <a:endParaRPr lang="el-GR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defRPr/>
            </a:pPr>
            <a:endParaRPr lang="cs-CZ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64595"/>
              </p:ext>
            </p:extLst>
          </p:nvPr>
        </p:nvGraphicFramePr>
        <p:xfrm>
          <a:off x="3423816" y="3449960"/>
          <a:ext cx="30146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Rovnice" r:id="rId4" imgW="1346040" imgH="177480" progId="Equation.3">
                  <p:embed/>
                </p:oleObj>
              </mc:Choice>
              <mc:Fallback>
                <p:oleObj name="Rovnice" r:id="rId4" imgW="1346040" imgH="17748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816" y="3449960"/>
                        <a:ext cx="301466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17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 vliv 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teploty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zvýšením teploty vrůstá kinetická energie, vzrůstá rychlost pohybu i pravděpodobnost vzájemných srážek</a:t>
            </a:r>
          </a:p>
          <a:p>
            <a:pPr eaLnBrk="1" hangingPunct="1">
              <a:defRPr/>
            </a:pPr>
            <a:r>
              <a:rPr lang="cs-CZ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zvyšováním teploty vždy vrůstá rychlost chemické reakce</a:t>
            </a:r>
          </a:p>
          <a:p>
            <a:pPr eaLnBrk="1" hangingPunct="1">
              <a:defRPr/>
            </a:pPr>
            <a:endParaRPr lang="cs-CZ" sz="27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Empirické pravidlo:</a:t>
            </a:r>
          </a:p>
          <a:p>
            <a:pPr eaLnBrk="1" hangingPunct="1">
              <a:defRPr/>
            </a:pPr>
            <a:r>
              <a:rPr lang="cs-CZ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zvýšením teploty o 10 </a:t>
            </a:r>
            <a:r>
              <a:rPr lang="cs-CZ" sz="2700" baseline="30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cs-CZ" sz="27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cs-CZ" sz="2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 rychlost většiny reakcí zvýší 2x až 4x</a:t>
            </a:r>
          </a:p>
        </p:txBody>
      </p:sp>
    </p:spTree>
    <p:extLst>
      <p:ext uri="{BB962C8B-B14F-4D97-AF65-F5344CB8AC3E}">
        <p14:creationId xmlns:p14="http://schemas.microsoft.com/office/powerpoint/2010/main" val="11872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 vliv </a:t>
            </a:r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katalyzátorů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bez katalyzátoru                s katalyzátorem</a:t>
            </a:r>
          </a:p>
          <a:p>
            <a:endParaRPr lang="cs-CZ" dirty="0"/>
          </a:p>
        </p:txBody>
      </p:sp>
      <p:pic>
        <p:nvPicPr>
          <p:cNvPr id="10" name="Picture 4" descr="kinetik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272" y="2545512"/>
            <a:ext cx="7488832" cy="420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Přímá spojnice se šipkou 8"/>
          <p:cNvCxnSpPr/>
          <p:nvPr/>
        </p:nvCxnSpPr>
        <p:spPr>
          <a:xfrm>
            <a:off x="2039824" y="2225824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656064" y="2545512"/>
            <a:ext cx="1152128" cy="1120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70C0"/>
                </a:solidFill>
              </a:rPr>
              <a:t>Katalyzátory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látky, které ovlivňují rychlost chemické reakce tím, že :</a:t>
            </a:r>
          </a:p>
          <a:p>
            <a:r>
              <a:rPr lang="cs-CZ" dirty="0" smtClean="0"/>
              <a:t>mění mechanismus reakce – dvoustupňový proces</a:t>
            </a:r>
          </a:p>
          <a:p>
            <a:r>
              <a:rPr lang="cs-CZ" dirty="0" smtClean="0"/>
              <a:t>ovlivňuji velikost aktivační energie </a:t>
            </a:r>
          </a:p>
          <a:p>
            <a:r>
              <a:rPr lang="cs-CZ" dirty="0" smtClean="0"/>
              <a:t>umožňují, aby reakce proběhla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63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70C0"/>
                </a:solidFill>
              </a:rPr>
              <a:t>Inhibitory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látky, které jsou opakem katalyzátoru</a:t>
            </a:r>
          </a:p>
          <a:p>
            <a:r>
              <a:rPr lang="cs-CZ" dirty="0" smtClean="0"/>
              <a:t>reakce znesnadňují, zpomalují popřípadě potlačují</a:t>
            </a:r>
          </a:p>
          <a:p>
            <a:r>
              <a:rPr lang="cs-CZ" dirty="0" smtClean="0"/>
              <a:t>např. látky přidávající se do plastických hmot jako retardéry hoření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82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0070C0"/>
                </a:solidFill>
              </a:rPr>
              <a:t>d) velikost styčné plochy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zvýšením povrchu reaktantů vzrůstá rychlost chemické reakce</a:t>
            </a:r>
          </a:p>
          <a:p>
            <a:r>
              <a:rPr lang="cs-CZ" i="1" dirty="0" smtClean="0"/>
              <a:t>např. granulovaný zinek reaguje s kyselinou dusičnou pomaleji než práškový zinek</a:t>
            </a:r>
          </a:p>
          <a:p>
            <a:r>
              <a:rPr lang="cs-CZ" dirty="0" smtClean="0"/>
              <a:t>rychlost také vzrůstá se zvyšujícím se rozptýlením částic reaktantů</a:t>
            </a:r>
          </a:p>
          <a:p>
            <a:r>
              <a:rPr lang="cs-CZ" i="1" dirty="0" smtClean="0"/>
              <a:t>rychle probíhají reakce plynných látek, neboť jsou </a:t>
            </a:r>
            <a:r>
              <a:rPr lang="cs-CZ" i="1" dirty="0" err="1" smtClean="0"/>
              <a:t>roztýleny</a:t>
            </a:r>
            <a:r>
              <a:rPr lang="cs-CZ" i="1" dirty="0" smtClean="0"/>
              <a:t> až na molekuly nebo atomy ( atomy vzácných plynů)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547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83856" y="5466184"/>
            <a:ext cx="257651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1500" dirty="0">
                <a:solidFill>
                  <a:srgbClr val="FF0000"/>
                </a:solidFill>
                <a:latin typeface="Arial - 20"/>
                <a:hlinkClick r:id="rId2"/>
              </a:rPr>
              <a:t>www.</a:t>
            </a:r>
            <a:r>
              <a:rPr lang="cs-CZ" sz="1500" dirty="0" err="1">
                <a:solidFill>
                  <a:srgbClr val="FF0000"/>
                </a:solidFill>
                <a:latin typeface="Arial - 20"/>
                <a:hlinkClick r:id="rId2"/>
              </a:rPr>
              <a:t>glassschool.cz</a:t>
            </a:r>
            <a:endParaRPr lang="cs-CZ" sz="15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2463" y="1287919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200" dirty="0" smtClean="0"/>
              <a:t>DUŠEK, Bohuslav a Vratislav FLEMR. </a:t>
            </a:r>
            <a:r>
              <a:rPr lang="cs-CZ" sz="1200" i="1" dirty="0" smtClean="0"/>
              <a:t>Obecná a anorganická chemie pro gymnázia</a:t>
            </a:r>
            <a:r>
              <a:rPr lang="cs-CZ" sz="1200" dirty="0" smtClean="0"/>
              <a:t>. SPN, 2007. ISBN 80-7235-369-1. </a:t>
            </a:r>
            <a:endParaRPr 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603886" y="1564918"/>
            <a:ext cx="686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Klouda P. </a:t>
            </a:r>
            <a:r>
              <a:rPr lang="cs-CZ" sz="1200" i="1" dirty="0" smtClean="0"/>
              <a:t>Obecná a anorganická chemie</a:t>
            </a:r>
            <a:r>
              <a:rPr lang="cs-CZ" sz="1200" dirty="0" smtClean="0"/>
              <a:t>. třetí. Ostrava: Pavel Klouda, Ostrava, 2004. ISBN 80-86369-10-2. </a:t>
            </a:r>
          </a:p>
          <a:p>
            <a:r>
              <a:rPr lang="cs-CZ" sz="1200" dirty="0"/>
              <a:t>http://absolventi.gymcheb.cz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3143251"/>
            <a:ext cx="8636000" cy="1344083"/>
          </a:xfrm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cs-CZ" sz="5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KINETIKA </a:t>
            </a:r>
            <a:br>
              <a:rPr lang="cs-CZ" sz="53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5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CHEMICKÝCH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42120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Reakční kinetika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zabývá se studiem průběhu chemických reakcí</a:t>
            </a:r>
          </a:p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sleduje reakční rychlost a její závislost na faktorech, které reakční rychlost ovlivňují</a:t>
            </a:r>
          </a:p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anose="02020603050405020304" pitchFamily="18" charset="0"/>
              </a:rPr>
              <a:t>aby došlo k chemické reakci musí mezi reaktanty dojít k účinným (efektivním) srážkám</a:t>
            </a:r>
          </a:p>
        </p:txBody>
      </p:sp>
    </p:spTree>
    <p:extLst>
      <p:ext uri="{BB962C8B-B14F-4D97-AF65-F5344CB8AC3E}">
        <p14:creationId xmlns:p14="http://schemas.microsoft.com/office/powerpoint/2010/main" val="31980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309" y="281608"/>
            <a:ext cx="9144000" cy="48816"/>
          </a:xfrm>
        </p:spPr>
        <p:txBody>
          <a:bodyPr anchor="ctr" anchorCtr="1"/>
          <a:lstStyle/>
          <a:p>
            <a:pPr algn="l" eaLnBrk="1" hangingPunct="1">
              <a:defRPr/>
            </a:pPr>
            <a:r>
              <a:rPr lang="cs-CZ" sz="320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Efektivní (účinná) srážka nastane:</a:t>
            </a:r>
            <a:endParaRPr lang="cs-CZ" sz="3200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9520" y="922535"/>
            <a:ext cx="9180512" cy="6144261"/>
          </a:xfrm>
          <a:noFill/>
          <a:ln>
            <a:noFill/>
          </a:ln>
          <a:scene3d>
            <a:camera prst="orthographicFront"/>
            <a:lightRig rig="threePt" dir="t"/>
          </a:scene3d>
          <a:sp3d/>
        </p:spPr>
        <p:txBody>
          <a:bodyPr>
            <a:flatTx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 při vhodné prostorové orientaci částic: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608666" y="1908576"/>
            <a:ext cx="169333" cy="16933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1608667" y="1721768"/>
            <a:ext cx="169333" cy="16933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2760487" y="1464923"/>
            <a:ext cx="508000" cy="5080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2760487" y="1950368"/>
            <a:ext cx="508000" cy="5080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4892040" y="1656269"/>
            <a:ext cx="508000" cy="5080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4892040" y="2162576"/>
            <a:ext cx="508000" cy="5080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4826000" y="1993243"/>
            <a:ext cx="169333" cy="16933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299" name="Oval 12"/>
          <p:cNvSpPr>
            <a:spLocks noChangeArrowheads="1"/>
          </p:cNvSpPr>
          <p:nvPr/>
        </p:nvSpPr>
        <p:spPr bwMode="auto">
          <a:xfrm>
            <a:off x="4797214" y="2145101"/>
            <a:ext cx="169333" cy="16933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300" name="Oval 13"/>
          <p:cNvSpPr>
            <a:spLocks noChangeArrowheads="1"/>
          </p:cNvSpPr>
          <p:nvPr/>
        </p:nvSpPr>
        <p:spPr bwMode="auto">
          <a:xfrm>
            <a:off x="6866466" y="1213768"/>
            <a:ext cx="508000" cy="5080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301" name="Oval 14"/>
          <p:cNvSpPr>
            <a:spLocks noChangeArrowheads="1"/>
          </p:cNvSpPr>
          <p:nvPr/>
        </p:nvSpPr>
        <p:spPr bwMode="auto">
          <a:xfrm>
            <a:off x="6866466" y="1721768"/>
            <a:ext cx="508000" cy="5080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302" name="Oval 16"/>
          <p:cNvSpPr>
            <a:spLocks noChangeArrowheads="1"/>
          </p:cNvSpPr>
          <p:nvPr/>
        </p:nvSpPr>
        <p:spPr bwMode="auto">
          <a:xfrm rot="-2801081">
            <a:off x="6697133" y="2060435"/>
            <a:ext cx="169333" cy="16933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303" name="Oval 17"/>
          <p:cNvSpPr>
            <a:spLocks noChangeArrowheads="1"/>
          </p:cNvSpPr>
          <p:nvPr/>
        </p:nvSpPr>
        <p:spPr bwMode="auto">
          <a:xfrm rot="-2801081">
            <a:off x="6697133" y="2229768"/>
            <a:ext cx="169333" cy="16933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101599" tIns="50799" rIns="101599" bIns="50799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cs-CZ" sz="2000">
              <a:latin typeface="Arial" pitchFamily="34" charset="0"/>
            </a:endParaRPr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2788709" y="2530877"/>
            <a:ext cx="479778" cy="4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dirty="0"/>
              <a:t>I</a:t>
            </a:r>
            <a:r>
              <a:rPr lang="cs-CZ" altLang="cs-CZ" sz="2200" baseline="-25000" dirty="0"/>
              <a:t>2</a:t>
            </a:r>
            <a:endParaRPr lang="cs-CZ" altLang="cs-CZ" sz="2200" dirty="0"/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4439602" y="2751363"/>
            <a:ext cx="1920876" cy="4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dirty="0"/>
              <a:t>účinná srážka</a:t>
            </a:r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520160" y="2670576"/>
            <a:ext cx="2689930" cy="4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200" dirty="0"/>
              <a:t>neúčinná srážka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63576" y="2314434"/>
            <a:ext cx="18528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H</a:t>
            </a:r>
            <a:r>
              <a:rPr lang="cs-CZ" altLang="cs-CZ" sz="2200" baseline="-25000" dirty="0">
                <a:solidFill>
                  <a:srgbClr val="000000"/>
                </a:solidFill>
              </a:rPr>
              <a:t>2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9520" y="3348335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buFont typeface="Wingdings" pitchFamily="2" charset="2"/>
              <a:buAutoNum type="alphaLcParenR" startAt="2"/>
              <a:defRPr/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pokud částice mají dostatečnou kinetickou energii tzv. aktivační 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energii E</a:t>
            </a:r>
            <a:r>
              <a:rPr lang="cs-CZ" sz="24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cs-CZ" sz="2400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buFont typeface="Wingdings" pitchFamily="2" charset="2"/>
              <a:buAutoNum type="alphaLcParenR" startAt="2"/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4019703" y="3925534"/>
            <a:ext cx="4046561" cy="3424592"/>
            <a:chOff x="1248" y="1248"/>
            <a:chExt cx="3325" cy="2919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1584" y="3888"/>
              <a:ext cx="2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 rot="-5400000">
              <a:off x="264" y="2568"/>
              <a:ext cx="26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248" y="1344"/>
              <a:ext cx="20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i="1" dirty="0"/>
                <a:t>E</a:t>
              </a: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346" y="3936"/>
              <a:ext cx="5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/>
                <a:t>reakce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1584" y="3936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/>
                <a:t>reaktanty</a:t>
              </a: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3552" y="3936"/>
              <a:ext cx="6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/>
                <a:t>produkty</a:t>
              </a: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V="1">
              <a:off x="2112" y="3168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V="1">
              <a:off x="3168" y="3264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 rot="16200000" flipV="1">
              <a:off x="3000" y="1944"/>
              <a:ext cx="0" cy="24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 rot="16200000" flipV="1">
              <a:off x="3428" y="1270"/>
              <a:ext cx="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112" y="2008"/>
              <a:ext cx="1008" cy="1208"/>
            </a:xfrm>
            <a:custGeom>
              <a:avLst/>
              <a:gdLst>
                <a:gd name="T0" fmla="*/ 0 w 1008"/>
                <a:gd name="T1" fmla="*/ 1160 h 1208"/>
                <a:gd name="T2" fmla="*/ 384 w 1008"/>
                <a:gd name="T3" fmla="*/ 152 h 1208"/>
                <a:gd name="T4" fmla="*/ 720 w 1008"/>
                <a:gd name="T5" fmla="*/ 248 h 1208"/>
                <a:gd name="T6" fmla="*/ 1008 w 1008"/>
                <a:gd name="T7" fmla="*/ 1208 h 1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8"/>
                <a:gd name="T13" fmla="*/ 0 h 1208"/>
                <a:gd name="T14" fmla="*/ 1008 w 1008"/>
                <a:gd name="T15" fmla="*/ 1208 h 1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8" h="1208">
                  <a:moveTo>
                    <a:pt x="0" y="1160"/>
                  </a:moveTo>
                  <a:cubicBezTo>
                    <a:pt x="132" y="732"/>
                    <a:pt x="264" y="304"/>
                    <a:pt x="384" y="152"/>
                  </a:cubicBezTo>
                  <a:cubicBezTo>
                    <a:pt x="504" y="0"/>
                    <a:pt x="616" y="72"/>
                    <a:pt x="720" y="248"/>
                  </a:cubicBezTo>
                  <a:cubicBezTo>
                    <a:pt x="824" y="424"/>
                    <a:pt x="916" y="816"/>
                    <a:pt x="1008" y="1208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1776" y="3168"/>
              <a:ext cx="33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3120" y="3216"/>
              <a:ext cx="1104" cy="96"/>
            </a:xfrm>
            <a:custGeom>
              <a:avLst/>
              <a:gdLst>
                <a:gd name="T0" fmla="*/ 0 w 1104"/>
                <a:gd name="T1" fmla="*/ 0 h 96"/>
                <a:gd name="T2" fmla="*/ 192 w 1104"/>
                <a:gd name="T3" fmla="*/ 48 h 96"/>
                <a:gd name="T4" fmla="*/ 1104 w 1104"/>
                <a:gd name="T5" fmla="*/ 96 h 96"/>
                <a:gd name="T6" fmla="*/ 0 60000 65536"/>
                <a:gd name="T7" fmla="*/ 0 60000 65536"/>
                <a:gd name="T8" fmla="*/ 0 60000 65536"/>
                <a:gd name="T9" fmla="*/ 0 w 1104"/>
                <a:gd name="T10" fmla="*/ 0 h 96"/>
                <a:gd name="T11" fmla="*/ 1104 w 110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96">
                  <a:moveTo>
                    <a:pt x="0" y="0"/>
                  </a:moveTo>
                  <a:cubicBezTo>
                    <a:pt x="4" y="16"/>
                    <a:pt x="8" y="32"/>
                    <a:pt x="192" y="48"/>
                  </a:cubicBezTo>
                  <a:cubicBezTo>
                    <a:pt x="376" y="64"/>
                    <a:pt x="952" y="88"/>
                    <a:pt x="1104" y="96"/>
                  </a:cubicBezTo>
                </a:path>
              </a:pathLst>
            </a:cu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776" y="2064"/>
              <a:ext cx="0" cy="110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776" y="2112"/>
              <a:ext cx="24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 i="1">
                  <a:solidFill>
                    <a:schemeClr val="folHlink"/>
                  </a:solidFill>
                </a:rPr>
                <a:t>E</a:t>
              </a:r>
              <a:r>
                <a:rPr lang="cs-CZ" altLang="cs-CZ" sz="2000" baseline="-250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3552" y="2160"/>
              <a:ext cx="2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 i="1">
                  <a:solidFill>
                    <a:schemeClr val="folHlink"/>
                  </a:solidFill>
                </a:rPr>
                <a:t>E</a:t>
              </a:r>
              <a:r>
                <a:rPr lang="cs-CZ" altLang="cs-CZ" sz="2000" baseline="-25000">
                  <a:solidFill>
                    <a:schemeClr val="folHlink"/>
                  </a:solidFill>
                </a:rPr>
                <a:t>A</a:t>
              </a:r>
              <a:r>
                <a:rPr lang="en-US" altLang="cs-CZ" sz="2000">
                  <a:solidFill>
                    <a:schemeClr val="folHlink"/>
                  </a:solidFill>
                </a:rPr>
                <a:t>'</a:t>
              </a:r>
              <a:endParaRPr lang="cs-CZ" altLang="cs-CZ" sz="2000">
                <a:solidFill>
                  <a:schemeClr val="folHlink"/>
                </a:solidFill>
              </a:endParaRP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3504" y="2064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4176" y="3168"/>
              <a:ext cx="0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4272" y="3129"/>
              <a:ext cx="3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>
                  <a:solidFill>
                    <a:schemeClr val="folHlink"/>
                  </a:solidFill>
                  <a:latin typeface="SymbolPS" pitchFamily="18" charset="2"/>
                </a:rPr>
                <a:t>D</a:t>
              </a:r>
              <a:r>
                <a:rPr lang="cs-CZ" altLang="cs-CZ" sz="2000" i="1">
                  <a:solidFill>
                    <a:schemeClr val="folHlink"/>
                  </a:solidFill>
                </a:rPr>
                <a:t>H</a:t>
              </a:r>
              <a:endParaRPr lang="cs-CZ" altLang="cs-CZ" sz="2000">
                <a:solidFill>
                  <a:schemeClr val="fol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6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2292" grpId="0" animBg="1"/>
      <p:bldP spid="12293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1" grpId="0" animBg="1"/>
      <p:bldP spid="12302" grpId="0" animBg="1"/>
      <p:bldP spid="12303" grpId="0" animBg="1"/>
      <p:bldP spid="12305" grpId="0"/>
      <p:bldP spid="12306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Aktivační energie E</a:t>
            </a:r>
            <a:r>
              <a:rPr lang="cs-CZ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představuje určitou energetickou bariéru, kterou je třeba překonat, aby došlo k chemické reakci</a:t>
            </a:r>
          </a:p>
          <a:p>
            <a:r>
              <a:rPr lang="cs-CZ" altLang="cs-CZ" dirty="0" smtClean="0"/>
              <a:t>jde </a:t>
            </a:r>
            <a:r>
              <a:rPr lang="cs-CZ" altLang="cs-CZ" dirty="0"/>
              <a:t>o energii potřebnou k zániku stávajících vazeb a vytvoření vazeb </a:t>
            </a:r>
            <a:r>
              <a:rPr lang="cs-CZ" altLang="cs-CZ" dirty="0" smtClean="0"/>
              <a:t>nových</a:t>
            </a:r>
          </a:p>
          <a:p>
            <a:r>
              <a:rPr lang="cs-CZ" altLang="cs-CZ" dirty="0" smtClean="0"/>
              <a:t>na </a:t>
            </a:r>
            <a:r>
              <a:rPr lang="cs-CZ" altLang="cs-CZ" dirty="0"/>
              <a:t>grafu je vidět počáteční energie výchozí látky, je vidět energetický val, který musí látka překonat</a:t>
            </a:r>
            <a:endParaRPr lang="cs-CZ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32" y="5211838"/>
            <a:ext cx="2597694" cy="24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5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Reakční teplo </a:t>
            </a:r>
            <a:r>
              <a:rPr lang="cs-CZ" dirty="0" err="1" smtClean="0">
                <a:solidFill>
                  <a:srgbClr val="0070C0"/>
                </a:solidFill>
              </a:rPr>
              <a:t>Qr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Rozdíl mezi energii reaktantů a energii produktů se nazývá reakční teplo </a:t>
            </a:r>
            <a:r>
              <a:rPr lang="cs-CZ" altLang="cs-CZ" dirty="0" err="1" smtClean="0"/>
              <a:t>Qr</a:t>
            </a:r>
            <a:endParaRPr lang="cs-CZ" altLang="cs-CZ" dirty="0" smtClean="0"/>
          </a:p>
          <a:p>
            <a:r>
              <a:rPr lang="cs-CZ" altLang="cs-CZ" dirty="0" smtClean="0"/>
              <a:t>Podle </a:t>
            </a:r>
            <a:r>
              <a:rPr lang="cs-CZ" altLang="cs-CZ" dirty="0"/>
              <a:t>velkosti </a:t>
            </a:r>
            <a:r>
              <a:rPr lang="cs-CZ" altLang="cs-CZ" dirty="0" smtClean="0">
                <a:sym typeface="Symbol" pitchFamily="18" charset="2"/>
              </a:rPr>
              <a:t></a:t>
            </a:r>
            <a:r>
              <a:rPr lang="cs-CZ" altLang="cs-CZ" i="1" dirty="0" err="1" smtClean="0"/>
              <a:t>Qr</a:t>
            </a:r>
            <a:r>
              <a:rPr lang="cs-CZ" altLang="cs-CZ" dirty="0" smtClean="0"/>
              <a:t> </a:t>
            </a:r>
            <a:r>
              <a:rPr lang="cs-CZ" altLang="cs-CZ" dirty="0"/>
              <a:t>dělíme reakce na exotermní a endotermní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8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4881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857672"/>
            <a:ext cx="4489450" cy="223224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353616"/>
            <a:ext cx="4489450" cy="6453585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Exotermní reakce</a:t>
            </a:r>
          </a:p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∆</a:t>
            </a:r>
            <a:r>
              <a:rPr lang="cs-CZ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&lt;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0</a:t>
            </a:r>
          </a:p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Energie produktů je nižší než výchozích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látek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teplo se uvolňuje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0963" y="425624"/>
            <a:ext cx="4491037" cy="254116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0963" y="497632"/>
            <a:ext cx="4491037" cy="6309569"/>
          </a:xfrm>
        </p:spPr>
        <p:txBody>
          <a:bodyPr/>
          <a:lstStyle/>
          <a:p>
            <a:r>
              <a:rPr lang="cs-CZ" sz="2800" b="1" dirty="0" smtClean="0"/>
              <a:t>En</a:t>
            </a:r>
            <a:r>
              <a:rPr lang="cs-CZ" sz="2800" b="1" dirty="0" smtClean="0">
                <a:solidFill>
                  <a:srgbClr val="FF0000"/>
                </a:solidFill>
              </a:rPr>
              <a:t>do</a:t>
            </a:r>
            <a:r>
              <a:rPr lang="cs-CZ" sz="2800" b="1" dirty="0" smtClean="0"/>
              <a:t>termní reakce</a:t>
            </a: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∆</a:t>
            </a:r>
            <a:r>
              <a:rPr lang="cs-CZ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Or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&gt;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0</a:t>
            </a:r>
          </a:p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Energie produktů je vyšší než výchozích látek</a:t>
            </a:r>
          </a:p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teplo musíme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dat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cs-CZ" dirty="0"/>
          </a:p>
        </p:txBody>
      </p: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91723" y="3266722"/>
            <a:ext cx="9810750" cy="3501319"/>
            <a:chOff x="52" y="1852"/>
            <a:chExt cx="5562" cy="1985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2880" y="1852"/>
            <a:ext cx="2706" cy="1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PHOTO-PAINT" r:id="rId4" imgW="9892063" imgH="7225397" progId="CorelPhotoPaint.Image.12">
                    <p:embed/>
                  </p:oleObj>
                </mc:Choice>
                <mc:Fallback>
                  <p:oleObj name="PHOTO-PAINT" r:id="rId4" imgW="9892063" imgH="7225397" progId="CorelPhotoPaint.Image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852"/>
                          <a:ext cx="2706" cy="1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2" name="Text Box 6"/>
            <p:cNvSpPr txBox="1">
              <a:spLocks noChangeArrowheads="1"/>
            </p:cNvSpPr>
            <p:nvPr/>
          </p:nvSpPr>
          <p:spPr bwMode="auto">
            <a:xfrm>
              <a:off x="2880" y="2044"/>
              <a:ext cx="17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 i="1"/>
                <a:t>E</a:t>
              </a:r>
            </a:p>
          </p:txBody>
        </p:sp>
        <p:sp>
          <p:nvSpPr>
            <p:cNvPr id="1033" name="Text Box 7"/>
            <p:cNvSpPr txBox="1">
              <a:spLocks noChangeArrowheads="1"/>
            </p:cNvSpPr>
            <p:nvPr/>
          </p:nvSpPr>
          <p:spPr bwMode="auto">
            <a:xfrm>
              <a:off x="3072" y="3100"/>
              <a:ext cx="6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/>
                <a:t>reaktanty</a:t>
              </a:r>
            </a:p>
          </p:txBody>
        </p:sp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4320" y="2264"/>
              <a:ext cx="6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/>
                <a:t>produkty</a:t>
              </a:r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3552" y="3628"/>
              <a:ext cx="136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/>
                <a:t>časový průběh reakce</a:t>
              </a: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5040" y="2812"/>
              <a:ext cx="5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SymbolPS" pitchFamily="18" charset="2"/>
                </a:rPr>
                <a:t>D</a:t>
              </a:r>
              <a:r>
                <a:rPr lang="cs-CZ" altLang="cs-CZ" sz="1800" i="1"/>
                <a:t>Qr</a:t>
              </a:r>
              <a:r>
                <a:rPr lang="cs-CZ" altLang="cs-CZ" sz="1800"/>
                <a:t> </a:t>
              </a:r>
              <a:r>
                <a:rPr lang="en-US" altLang="cs-CZ" sz="1800"/>
                <a:t>&gt;</a:t>
              </a:r>
              <a:r>
                <a:rPr lang="cs-CZ" altLang="cs-CZ" sz="1800"/>
                <a:t> 0</a:t>
              </a:r>
            </a:p>
          </p:txBody>
        </p:sp>
        <p:graphicFrame>
          <p:nvGraphicFramePr>
            <p:cNvPr id="1027" name="Object 11"/>
            <p:cNvGraphicFramePr>
              <a:graphicFrameLocks noChangeAspect="1"/>
            </p:cNvGraphicFramePr>
            <p:nvPr/>
          </p:nvGraphicFramePr>
          <p:xfrm>
            <a:off x="96" y="1852"/>
            <a:ext cx="2736" cy="1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PHOTO-PAINT" r:id="rId6" imgW="9828571" imgH="7060317" progId="CorelPhotoPaint.Image.12">
                    <p:embed/>
                  </p:oleObj>
                </mc:Choice>
                <mc:Fallback>
                  <p:oleObj name="PHOTO-PAINT" r:id="rId6" imgW="9828571" imgH="7060317" progId="CorelPhotoPaint.Image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852"/>
                          <a:ext cx="2736" cy="1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7" name="Text Box 12"/>
            <p:cNvSpPr txBox="1">
              <a:spLocks noChangeArrowheads="1"/>
            </p:cNvSpPr>
            <p:nvPr/>
          </p:nvSpPr>
          <p:spPr bwMode="auto">
            <a:xfrm>
              <a:off x="52" y="2024"/>
              <a:ext cx="17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 i="1"/>
                <a:t>E</a:t>
              </a:r>
            </a:p>
          </p:txBody>
        </p:sp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768" y="3628"/>
              <a:ext cx="136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/>
                <a:t>časový průběh reakce</a:t>
              </a:r>
            </a:p>
          </p:txBody>
        </p:sp>
        <p:sp>
          <p:nvSpPr>
            <p:cNvPr id="1039" name="Text Box 14"/>
            <p:cNvSpPr txBox="1">
              <a:spLocks noChangeArrowheads="1"/>
            </p:cNvSpPr>
            <p:nvPr/>
          </p:nvSpPr>
          <p:spPr bwMode="auto">
            <a:xfrm>
              <a:off x="288" y="2236"/>
              <a:ext cx="6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 dirty="0"/>
                <a:t>reaktanty</a:t>
              </a:r>
            </a:p>
          </p:txBody>
        </p:sp>
        <p:sp>
          <p:nvSpPr>
            <p:cNvPr id="1040" name="Text Box 15"/>
            <p:cNvSpPr txBox="1">
              <a:spLocks noChangeArrowheads="1"/>
            </p:cNvSpPr>
            <p:nvPr/>
          </p:nvSpPr>
          <p:spPr bwMode="auto">
            <a:xfrm>
              <a:off x="1584" y="3100"/>
              <a:ext cx="6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/>
                <a:t>produkty</a:t>
              </a:r>
            </a:p>
          </p:txBody>
        </p:sp>
        <p:sp>
          <p:nvSpPr>
            <p:cNvPr id="1041" name="Text Box 16"/>
            <p:cNvSpPr txBox="1">
              <a:spLocks noChangeArrowheads="1"/>
            </p:cNvSpPr>
            <p:nvPr/>
          </p:nvSpPr>
          <p:spPr bwMode="auto">
            <a:xfrm>
              <a:off x="2309" y="2764"/>
              <a:ext cx="5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SymbolPS" pitchFamily="18" charset="2"/>
                </a:rPr>
                <a:t>D</a:t>
              </a:r>
              <a:r>
                <a:rPr lang="cs-CZ" altLang="cs-CZ" sz="1800" i="1"/>
                <a:t>Qr</a:t>
              </a:r>
              <a:r>
                <a:rPr lang="cs-CZ" altLang="cs-CZ" sz="1800"/>
                <a:t> </a:t>
              </a:r>
              <a:r>
                <a:rPr lang="en-US" altLang="cs-CZ" sz="1800"/>
                <a:t>&lt;</a:t>
              </a:r>
              <a:r>
                <a:rPr lang="cs-CZ" altLang="cs-CZ" sz="1800"/>
                <a:t> 0</a:t>
              </a:r>
            </a:p>
          </p:txBody>
        </p:sp>
      </p:grpSp>
      <p:sp>
        <p:nvSpPr>
          <p:cNvPr id="1031" name="Text Box 19"/>
          <p:cNvSpPr txBox="1">
            <a:spLocks noChangeArrowheads="1"/>
          </p:cNvSpPr>
          <p:nvPr/>
        </p:nvSpPr>
        <p:spPr bwMode="auto">
          <a:xfrm>
            <a:off x="5926667" y="2455333"/>
            <a:ext cx="205247" cy="4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599" tIns="50799" rIns="101599" bIns="507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3111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Teorie aktivovaného komplexu</a:t>
            </a:r>
          </a:p>
        </p:txBody>
      </p:sp>
      <p:grpSp>
        <p:nvGrpSpPr>
          <p:cNvPr id="2052" name="Group 11"/>
          <p:cNvGrpSpPr>
            <a:grpSpLocks/>
          </p:cNvGrpSpPr>
          <p:nvPr/>
        </p:nvGrpSpPr>
        <p:grpSpPr bwMode="auto">
          <a:xfrm>
            <a:off x="1270000" y="2502959"/>
            <a:ext cx="7493000" cy="4931833"/>
            <a:chOff x="720" y="1419"/>
            <a:chExt cx="4248" cy="2796"/>
          </a:xfrm>
        </p:grpSpPr>
        <p:graphicFrame>
          <p:nvGraphicFramePr>
            <p:cNvPr id="2050" name="Object 1024"/>
            <p:cNvGraphicFramePr>
              <a:graphicFrameLocks noChangeAspect="1"/>
            </p:cNvGraphicFramePr>
            <p:nvPr/>
          </p:nvGraphicFramePr>
          <p:xfrm>
            <a:off x="792" y="1419"/>
            <a:ext cx="4176" cy="2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PHOTO-PAINT" r:id="rId3" imgW="17447619" imgH="11517460" progId="CorelPhotoPaint.Image.12">
                    <p:embed/>
                  </p:oleObj>
                </mc:Choice>
                <mc:Fallback>
                  <p:oleObj name="PHOTO-PAINT" r:id="rId3" imgW="17447619" imgH="11517460" progId="CorelPhotoPaint.Image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1419"/>
                          <a:ext cx="4176" cy="2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130" y="3984"/>
              <a:ext cx="15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/>
                <a:t>časový průběh reakce</a:t>
              </a: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720" y="1632"/>
              <a:ext cx="18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 i="1"/>
                <a:t>E</a:t>
              </a: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156" y="2985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/>
                <a:t>reaktanty</a:t>
              </a: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4032" y="3456"/>
              <a:ext cx="6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/>
                <a:t>produkty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2229" y="1833"/>
              <a:ext cx="1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/>
                <a:t>aktivovaný komplex</a:t>
              </a: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3024" y="3120"/>
              <a:ext cx="3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cs-CZ" altLang="cs-CZ" sz="2000">
                  <a:latin typeface="SymbolPS" pitchFamily="18" charset="2"/>
                </a:rPr>
                <a:t>D</a:t>
              </a:r>
              <a:r>
                <a:rPr lang="cs-CZ" altLang="cs-CZ" sz="2000" i="1"/>
                <a:t>Qr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3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eaLnBrk="1" hangingPunct="1"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Reakční rychlost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8000" y="1778000"/>
            <a:ext cx="9324528" cy="56324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definujeme jako přírůstek látkového množství produktu nebo reaktantu za jednotku času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Kinetická 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rovnice</a:t>
            </a:r>
          </a:p>
          <a:p>
            <a:pPr marL="0" indent="0" algn="ctr">
              <a:buNone/>
            </a:pPr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 = k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[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]</a:t>
            </a:r>
            <a:r>
              <a:rPr lang="cs-CZ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a</a:t>
            </a:r>
            <a:r>
              <a:rPr lang="cs-CZ" i="1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[</a:t>
            </a: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]</a:t>
            </a:r>
            <a:r>
              <a:rPr lang="cs-CZ" i="1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  <a:p>
            <a:endParaRPr lang="cs-CZ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sz="2800" dirty="0" smtClean="0"/>
              <a:t>k 		rychlostní konstanta</a:t>
            </a:r>
          </a:p>
          <a:p>
            <a:r>
              <a:rPr lang="cs-CZ" sz="2800" dirty="0" err="1" smtClean="0"/>
              <a:t>a,b</a:t>
            </a:r>
            <a:r>
              <a:rPr lang="cs-CZ" sz="2800" dirty="0" smtClean="0"/>
              <a:t> 	stechiometrické koeficienty</a:t>
            </a:r>
          </a:p>
          <a:p>
            <a:r>
              <a:rPr lang="en-US" sz="2800" dirty="0" smtClean="0"/>
              <a:t>[A], [B] </a:t>
            </a:r>
            <a:r>
              <a:rPr lang="cs-CZ" sz="2800" dirty="0" smtClean="0"/>
              <a:t>	koncentrace reaktantů</a:t>
            </a:r>
            <a:endParaRPr lang="cs-CZ" sz="28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43908"/>
              </p:ext>
            </p:extLst>
          </p:nvPr>
        </p:nvGraphicFramePr>
        <p:xfrm>
          <a:off x="3444875" y="3132138"/>
          <a:ext cx="30146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Rovnice" r:id="rId4" imgW="1346040" imgH="177480" progId="Equation.3">
                  <p:embed/>
                </p:oleObj>
              </mc:Choice>
              <mc:Fallback>
                <p:oleObj name="Rovnice" r:id="rId4" imgW="1346040" imgH="177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3132138"/>
                        <a:ext cx="301466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661</Words>
  <Application>Microsoft Office PowerPoint</Application>
  <PresentationFormat>Vlastní</PresentationFormat>
  <Paragraphs>109</Paragraphs>
  <Slides>17</Slides>
  <Notes>7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9" baseType="lpstr">
      <vt:lpstr>Arial</vt:lpstr>
      <vt:lpstr>Symbol</vt:lpstr>
      <vt:lpstr>Arial - 20</vt:lpstr>
      <vt:lpstr>Times New Roman</vt:lpstr>
      <vt:lpstr>Calibri</vt:lpstr>
      <vt:lpstr>Tahoma</vt:lpstr>
      <vt:lpstr>Wingdings</vt:lpstr>
      <vt:lpstr>SymbolPS</vt:lpstr>
      <vt:lpstr>Výchozí návrh</vt:lpstr>
      <vt:lpstr>1_Výchozí návrh</vt:lpstr>
      <vt:lpstr>PHOTO-PAINT</vt:lpstr>
      <vt:lpstr>Rovnice</vt:lpstr>
      <vt:lpstr>Kinetika chemických reakcí</vt:lpstr>
      <vt:lpstr>KINETIKA  CHEMICKÝCH REAKCÍ</vt:lpstr>
      <vt:lpstr>Reakční kinetika</vt:lpstr>
      <vt:lpstr>Efektivní (účinná) srážka nastane:</vt:lpstr>
      <vt:lpstr>Aktivační energie EA</vt:lpstr>
      <vt:lpstr>Reakční teplo Qr </vt:lpstr>
      <vt:lpstr>Prezentace aplikace PowerPoint</vt:lpstr>
      <vt:lpstr>Teorie aktivovaného komplexu</vt:lpstr>
      <vt:lpstr>Reakční rychlost</vt:lpstr>
      <vt:lpstr>Faktory ovlivňující reakční rychlost:</vt:lpstr>
      <vt:lpstr>a) vliv koncentrace</vt:lpstr>
      <vt:lpstr>b) vliv teploty</vt:lpstr>
      <vt:lpstr>c) vliv katalyzátorů</vt:lpstr>
      <vt:lpstr>Katalyzátory</vt:lpstr>
      <vt:lpstr>Inhibitory</vt:lpstr>
      <vt:lpstr>d) velikost styčné plochy</vt:lpstr>
      <vt:lpstr>POUŽITÉ ZDROJE:</vt:lpstr>
    </vt:vector>
  </TitlesOfParts>
  <Company>Foto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Fiala</dc:creator>
  <cp:lastModifiedBy>Vlaďka</cp:lastModifiedBy>
  <cp:revision>68</cp:revision>
  <dcterms:created xsi:type="dcterms:W3CDTF">2012-09-04T15:54:48Z</dcterms:created>
  <dcterms:modified xsi:type="dcterms:W3CDTF">2014-06-05T07:01:59Z</dcterms:modified>
</cp:coreProperties>
</file>