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</p:sldIdLst>
  <p:sldSz cx="10160000" cy="8458200"/>
  <p:notesSz cx="6858000" cy="9144000"/>
  <p:embeddedFontLst>
    <p:embeddedFont>
      <p:font typeface="Constantia" pitchFamily="18" charset="0"/>
      <p:regular r:id="rId7"/>
      <p:bold r:id="rId8"/>
      <p:italic r:id="rId9"/>
      <p:boldItalic r:id="rId10"/>
    </p:embeddedFon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Wingdings 2" pitchFamily="18" charset="2"/>
      <p:regular r:id="rId15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22" y="-78"/>
      </p:cViewPr>
      <p:guideLst>
        <p:guide orient="horz" pos="2664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92667" y="1691640"/>
            <a:ext cx="8724053" cy="2255520"/>
          </a:xfrm>
          <a:ln>
            <a:noFill/>
          </a:ln>
        </p:spPr>
        <p:txBody>
          <a:bodyPr vert="horz" tIns="0" rIns="2127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5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92667" y="3981861"/>
            <a:ext cx="8727440" cy="2161540"/>
          </a:xfrm>
        </p:spPr>
        <p:txBody>
          <a:bodyPr lIns="0" rIns="21276"/>
          <a:lstStyle>
            <a:lvl1pPr marL="0" marR="53191" indent="0" algn="r">
              <a:buNone/>
              <a:defRPr>
                <a:solidFill>
                  <a:schemeClr val="tx1"/>
                </a:solidFill>
              </a:defRPr>
            </a:lvl1pPr>
            <a:lvl2pPr marL="531906" indent="0" algn="ctr">
              <a:buNone/>
            </a:lvl2pPr>
            <a:lvl3pPr marL="1063813" indent="0" algn="ctr">
              <a:buNone/>
            </a:lvl3pPr>
            <a:lvl4pPr marL="1595719" indent="0" algn="ctr">
              <a:buNone/>
            </a:lvl4pPr>
            <a:lvl5pPr marL="2127626" indent="0" algn="ctr">
              <a:buNone/>
            </a:lvl5pPr>
            <a:lvl6pPr marL="2659532" indent="0" algn="ctr">
              <a:buNone/>
            </a:lvl6pPr>
            <a:lvl7pPr marL="3191439" indent="0" algn="ctr">
              <a:buNone/>
            </a:lvl7pPr>
            <a:lvl8pPr marL="3723345" indent="0" algn="ctr">
              <a:buNone/>
            </a:lvl8pPr>
            <a:lvl9pPr marL="4255252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1127762"/>
            <a:ext cx="2286000" cy="6427841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1127762"/>
            <a:ext cx="6688667" cy="642784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9280" y="1623975"/>
            <a:ext cx="8636000" cy="168036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5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9280" y="3335752"/>
            <a:ext cx="8636000" cy="1861978"/>
          </a:xfrm>
        </p:spPr>
        <p:txBody>
          <a:bodyPr lIns="53191" rIns="53191" anchor="t"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868375"/>
            <a:ext cx="9144000" cy="14097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2368105"/>
            <a:ext cx="4487333" cy="5469636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4667" y="2368105"/>
            <a:ext cx="4487333" cy="5469636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868375"/>
            <a:ext cx="9144000" cy="1409700"/>
          </a:xfrm>
        </p:spPr>
        <p:txBody>
          <a:bodyPr tIns="53191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2288139"/>
            <a:ext cx="4489098" cy="813201"/>
          </a:xfrm>
        </p:spPr>
        <p:txBody>
          <a:bodyPr lIns="53191" tIns="0" rIns="53191" bIns="0" anchor="ctr">
            <a:noAutofit/>
          </a:bodyPr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161140" y="2293701"/>
            <a:ext cx="4490861" cy="807640"/>
          </a:xfrm>
        </p:spPr>
        <p:txBody>
          <a:bodyPr lIns="53191" tIns="0" rIns="53191" bIns="0" anchor="ctr"/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8000" y="3101340"/>
            <a:ext cx="4489098" cy="4743055"/>
          </a:xfrm>
        </p:spPr>
        <p:txBody>
          <a:bodyPr tIns="0"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1140" y="3101340"/>
            <a:ext cx="4490861" cy="4743055"/>
          </a:xfrm>
        </p:spPr>
        <p:txBody>
          <a:bodyPr tIns="0"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868375"/>
            <a:ext cx="9228667" cy="1409700"/>
          </a:xfrm>
        </p:spPr>
        <p:txBody>
          <a:bodyPr vert="horz" tIns="5319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634367"/>
            <a:ext cx="3048000" cy="143319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62000" y="2067560"/>
            <a:ext cx="3048000" cy="5638800"/>
          </a:xfrm>
        </p:spPr>
        <p:txBody>
          <a:bodyPr lIns="21276" rIns="21276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2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972278" y="2067560"/>
            <a:ext cx="5679722" cy="5638800"/>
          </a:xfrm>
        </p:spPr>
        <p:txBody>
          <a:bodyPr tIns="0"/>
          <a:lstStyle>
            <a:lvl1pPr>
              <a:defRPr sz="3300"/>
            </a:lvl1pPr>
            <a:lvl2pPr>
              <a:defRPr sz="3000"/>
            </a:lvl2pPr>
            <a:lvl3pPr>
              <a:defRPr sz="2800"/>
            </a:lvl3pPr>
            <a:lvl4pPr>
              <a:defRPr sz="2300"/>
            </a:lvl4pPr>
            <a:lvl5pPr>
              <a:defRPr sz="21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517503" y="1366628"/>
            <a:ext cx="5842000" cy="507492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381" tIns="53191" rIns="106381" bIns="5319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893482" y="6610382"/>
            <a:ext cx="172720" cy="191719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381" tIns="53191" rIns="106381" bIns="5319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1451629"/>
            <a:ext cx="2458720" cy="1951899"/>
          </a:xfrm>
        </p:spPr>
        <p:txBody>
          <a:bodyPr vert="horz" lIns="53191" tIns="53191" rIns="53191" bIns="53191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7334" y="3488835"/>
            <a:ext cx="2455333" cy="2687828"/>
          </a:xfrm>
        </p:spPr>
        <p:txBody>
          <a:bodyPr lIns="74467" rIns="53191" bIns="53191" anchor="t"/>
          <a:lstStyle>
            <a:lvl1pPr marL="0" indent="0" algn="l">
              <a:spcBef>
                <a:spcPts val="291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974667" y="7839499"/>
            <a:ext cx="677333" cy="450321"/>
          </a:xfrm>
        </p:spPr>
        <p:txBody>
          <a:bodyPr/>
          <a:lstStyle/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873103" y="1479404"/>
            <a:ext cx="5130800" cy="4849368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0584" y="7173807"/>
            <a:ext cx="10181167" cy="128439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868333" y="7671118"/>
            <a:ext cx="5291667" cy="7870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10584" y="-8811"/>
            <a:ext cx="10181167" cy="128439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868333" y="-8811"/>
            <a:ext cx="5291667" cy="7870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508000" y="868375"/>
            <a:ext cx="9144000" cy="1409700"/>
          </a:xfrm>
          <a:prstGeom prst="rect">
            <a:avLst/>
          </a:prstGeom>
        </p:spPr>
        <p:txBody>
          <a:bodyPr vert="horz" lIns="0" tIns="53191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508000" y="2387092"/>
            <a:ext cx="9144000" cy="5413248"/>
          </a:xfrm>
          <a:prstGeom prst="rect">
            <a:avLst/>
          </a:prstGeom>
        </p:spPr>
        <p:txBody>
          <a:bodyPr vert="horz" lIns="106381" tIns="53191" rIns="106381" bIns="53191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508000" y="7839499"/>
            <a:ext cx="2370667" cy="45032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963334" y="7839499"/>
            <a:ext cx="3725333" cy="45032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805333" y="7839499"/>
            <a:ext cx="846667" cy="45032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21130" y="249636"/>
            <a:ext cx="10200609" cy="80071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8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9144" indent="-319144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4669" indent="-28722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63813" indent="-28722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82957" indent="-24467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2101" indent="-24467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021245" indent="-24467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34007" indent="-21276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53151" indent="-212763" algn="l" rtl="0" eaLnBrk="1" latinLnBrk="0" hangingPunct="1">
        <a:spcBef>
          <a:spcPct val="20000"/>
        </a:spcBef>
        <a:buClr>
          <a:schemeClr val="tx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872295" indent="-21276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19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638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957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276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59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914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23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55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SOfficePNG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496" y="1060748"/>
            <a:ext cx="5462606" cy="13176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ovéPole 2"/>
          <p:cNvSpPr txBox="1"/>
          <p:nvPr/>
        </p:nvSpPr>
        <p:spPr>
          <a:xfrm>
            <a:off x="6520160" y="1060748"/>
            <a:ext cx="762000" cy="3231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číslo:</a:t>
            </a:r>
            <a:endParaRPr lang="cs-CZ" sz="15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50910" y="2943216"/>
            <a:ext cx="7929618" cy="477053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Digitální učební materiál vznikl v rámci projektu "Inovace + DVPP", </a:t>
            </a:r>
            <a:r>
              <a:rPr lang="pt-BR" sz="1500" dirty="0" smtClean="0">
                <a:solidFill>
                  <a:srgbClr val="000000"/>
                </a:solidFill>
                <a:latin typeface="Times New Roman - 15"/>
              </a:rPr>
              <a:t>EU peníze do škol, CZ.1.07/1.4.00/21.3768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Název: </a:t>
            </a:r>
            <a:r>
              <a:rPr lang="cs-CZ" sz="3200" b="1" dirty="0" smtClean="0">
                <a:solidFill>
                  <a:srgbClr val="000000"/>
                </a:solidFill>
                <a:latin typeface="Times New Roman - 15"/>
              </a:rPr>
              <a:t>Změny skupenství látek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Autor: Mgr. Miroslava </a:t>
            </a:r>
            <a:r>
              <a:rPr lang="cs-CZ" sz="1500" dirty="0" err="1" smtClean="0">
                <a:solidFill>
                  <a:srgbClr val="000000"/>
                </a:solidFill>
                <a:latin typeface="Times New Roman - 15"/>
              </a:rPr>
              <a:t>Chrstošová</a:t>
            </a:r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Vzdělávací oblast: Člověk a příroda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Předmět: Fyzika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Ročník: 8.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Vytvořeno: únor 2014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600" dirty="0" smtClean="0"/>
              <a:t>Anotace: Materiál slouží k procvičení daného tématu, metodické pokyny jsou uvedeny na jednotlivých stránkách</a:t>
            </a:r>
          </a:p>
          <a:p>
            <a:endParaRPr lang="cs-CZ" sz="15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880100" y="2044700"/>
            <a:ext cx="304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3079736" y="2449118"/>
            <a:ext cx="3905264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200" b="1" dirty="0" smtClean="0">
                <a:solidFill>
                  <a:srgbClr val="000000"/>
                </a:solidFill>
                <a:latin typeface="System - 12"/>
              </a:rPr>
              <a:t>Základní škola Jindřichův Hradec I, Štítného 121</a:t>
            </a:r>
            <a:endParaRPr lang="cs-CZ" sz="1200" b="1" dirty="0">
              <a:solidFill>
                <a:srgbClr val="000000"/>
              </a:solidFill>
              <a:latin typeface="System - 12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40240" y="988740"/>
            <a:ext cx="2520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VY_32_INOVACE_22_20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7968" y="442886"/>
            <a:ext cx="9144000" cy="1409700"/>
          </a:xfrm>
        </p:spPr>
        <p:txBody>
          <a:bodyPr/>
          <a:lstStyle/>
          <a:p>
            <a:r>
              <a:rPr lang="cs-CZ" dirty="0" smtClean="0"/>
              <a:t>Otázky z teorie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7968" y="1943084"/>
            <a:ext cx="9144000" cy="5413248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Vysvětli rozdíl mezi vypařováním a sublimací, uveď příklady.</a:t>
            </a:r>
          </a:p>
          <a:p>
            <a:r>
              <a:rPr lang="cs-CZ" sz="2800" dirty="0" smtClean="0"/>
              <a:t>Co je skupenské teplo tání? Při jaké změně skupenství látka teplo přijímá a při jaké změně ho odevzdává?</a:t>
            </a:r>
          </a:p>
          <a:p>
            <a:r>
              <a:rPr lang="cs-CZ" sz="2800" dirty="0" smtClean="0"/>
              <a:t>V jakém skupenství budou tyto látky při teplotě 1000 °c:</a:t>
            </a:r>
          </a:p>
          <a:p>
            <a:pPr>
              <a:buNone/>
            </a:pPr>
            <a:r>
              <a:rPr lang="cs-CZ" sz="2800" dirty="0" smtClean="0"/>
              <a:t>	cín, rtuť, zinek, zlato, olovo, železo (vyhledej v tabulkách)</a:t>
            </a:r>
          </a:p>
          <a:p>
            <a:r>
              <a:rPr lang="cs-CZ" sz="2800" dirty="0" smtClean="0"/>
              <a:t>Uveď v Pascalech, při jakém tlaku bude teplota varu vody 80 °C, 150 °C, 350 °C (vyhledej v tabulkách).</a:t>
            </a:r>
          </a:p>
          <a:p>
            <a:r>
              <a:rPr lang="cs-CZ" sz="2800" dirty="0" smtClean="0"/>
              <a:t>Proč není rtuť vhodná do venkovních teploměrů?</a:t>
            </a:r>
          </a:p>
          <a:p>
            <a:r>
              <a:rPr lang="cs-CZ" sz="2800" dirty="0" smtClean="0"/>
              <a:t>Jednomu kg ledu o teplotě 0 °C dodáme teplo v hodnotě 330 </a:t>
            </a:r>
            <a:r>
              <a:rPr lang="cs-CZ" sz="2800" dirty="0" err="1" smtClean="0"/>
              <a:t>kJ</a:t>
            </a:r>
            <a:r>
              <a:rPr lang="cs-CZ" sz="2800" dirty="0" smtClean="0"/>
              <a:t>. Bude toto teplo stačit k tomu, aby se veškeré množství ledu přeměnilo na vodu? Zvyšuje při tomto ději látka svou teplotu?</a:t>
            </a:r>
            <a:endParaRPr lang="cs-CZ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Vypočti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8000" y="2387092"/>
            <a:ext cx="8964488" cy="541324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Jaké teplo přijme železný předmět o hmotnosti 150 kg a teplotě tání 1540 °C, jestliže roztaje a teplota taveniny se nezmění?</a:t>
            </a:r>
          </a:p>
          <a:p>
            <a:r>
              <a:rPr lang="cs-CZ" dirty="0" smtClean="0"/>
              <a:t>Jaké teplo dodá svému okolí voda o teplotě 0 °C a hmotnosti 125 g, která zmrzne na led o teplotě 0 °C?</a:t>
            </a:r>
          </a:p>
          <a:p>
            <a:r>
              <a:rPr lang="cs-CZ" dirty="0" smtClean="0"/>
              <a:t>Na jakou teplotu se ohřeje voda o hmotnosti 0,3 kg a počáteční teplotě 15 °C, dodáme-li jí 30 </a:t>
            </a:r>
            <a:r>
              <a:rPr lang="cs-CZ" dirty="0" err="1" smtClean="0"/>
              <a:t>kJ</a:t>
            </a:r>
            <a:r>
              <a:rPr lang="cs-CZ" dirty="0" smtClean="0"/>
              <a:t> tepla?</a:t>
            </a:r>
          </a:p>
          <a:p>
            <a:pPr algn="just"/>
            <a:r>
              <a:rPr lang="cs-CZ" dirty="0" smtClean="0"/>
              <a:t>Jaké teplo je třeba dodat vodě o hmotnosti 5 kg a teplotě 100 °C, aby se přeměnila v páru téže teploty?</a:t>
            </a:r>
          </a:p>
          <a:p>
            <a:r>
              <a:rPr lang="cs-CZ" dirty="0" smtClean="0"/>
              <a:t>Při kolika stupních bude vařit voda na </a:t>
            </a:r>
            <a:r>
              <a:rPr lang="cs-CZ" dirty="0" err="1" smtClean="0"/>
              <a:t>Mont</a:t>
            </a:r>
            <a:r>
              <a:rPr lang="cs-CZ" dirty="0" smtClean="0"/>
              <a:t> Everestu (8847 m), když na každých 1000 m výšky klesne teplota varu asi o 3 °C?</a:t>
            </a:r>
          </a:p>
          <a:p>
            <a:r>
              <a:rPr lang="cs-CZ" dirty="0" smtClean="0"/>
              <a:t>Pára o hmotnosti 3 kg a teplotě 100 °C zkondenzovala na vodu o téže teplotě. Jaké množství tepla se přitom uvolnilo?</a:t>
            </a:r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43350 </a:t>
            </a:r>
            <a:r>
              <a:rPr lang="cs-CZ" dirty="0" err="1" smtClean="0"/>
              <a:t>kJ</a:t>
            </a:r>
            <a:endParaRPr lang="cs-CZ" dirty="0" smtClean="0"/>
          </a:p>
          <a:p>
            <a:r>
              <a:rPr lang="cs-CZ" dirty="0" smtClean="0"/>
              <a:t>42 </a:t>
            </a:r>
            <a:r>
              <a:rPr lang="cs-CZ" dirty="0" err="1" smtClean="0"/>
              <a:t>kJ</a:t>
            </a:r>
            <a:endParaRPr lang="cs-CZ" dirty="0" smtClean="0"/>
          </a:p>
          <a:p>
            <a:r>
              <a:rPr lang="cs-CZ" dirty="0" smtClean="0"/>
              <a:t>39 °C</a:t>
            </a:r>
          </a:p>
          <a:p>
            <a:pPr algn="just"/>
            <a:r>
              <a:rPr lang="cs-CZ" dirty="0" smtClean="0"/>
              <a:t>11300 </a:t>
            </a:r>
            <a:r>
              <a:rPr lang="cs-CZ" dirty="0" err="1" smtClean="0"/>
              <a:t>kJ</a:t>
            </a:r>
            <a:endParaRPr lang="cs-CZ" dirty="0" smtClean="0"/>
          </a:p>
          <a:p>
            <a:r>
              <a:rPr lang="cs-CZ" dirty="0" smtClean="0"/>
              <a:t>73,5°C</a:t>
            </a:r>
          </a:p>
          <a:p>
            <a:r>
              <a:rPr lang="cs-CZ" dirty="0" smtClean="0"/>
              <a:t>6780 </a:t>
            </a:r>
            <a:r>
              <a:rPr lang="cs-CZ" dirty="0" err="1" smtClean="0"/>
              <a:t>kJ</a:t>
            </a:r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10800000" flipV="1">
            <a:off x="1150910" y="800076"/>
            <a:ext cx="214314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600" dirty="0" smtClean="0">
                <a:solidFill>
                  <a:srgbClr val="000000"/>
                </a:solidFill>
                <a:latin typeface="Times New Roman - 16"/>
              </a:rPr>
              <a:t>Zdroje a citace:</a:t>
            </a:r>
            <a:endParaRPr lang="cs-CZ" sz="1600" dirty="0">
              <a:solidFill>
                <a:srgbClr val="000000"/>
              </a:solidFill>
              <a:latin typeface="Times New Roman - 16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63576" y="3292996"/>
            <a:ext cx="65722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Fyzika pro 8. ročník základní školy, PaedDr. Jiří </a:t>
            </a:r>
            <a:r>
              <a:rPr lang="cs-CZ" dirty="0" err="1" smtClean="0"/>
              <a:t>Bohuněk</a:t>
            </a:r>
            <a:r>
              <a:rPr lang="cs-CZ" dirty="0" smtClean="0"/>
              <a:t>, doc. RNDr. Růžena Kolářová, </a:t>
            </a:r>
          </a:p>
          <a:p>
            <a:r>
              <a:rPr lang="cs-CZ" dirty="0" smtClean="0"/>
              <a:t>CSc., nakladatelství PROMETHEUS, Praha, r. 1999, ISBN 80-7196-149-3</a:t>
            </a:r>
          </a:p>
          <a:p>
            <a:endParaRPr lang="cs-CZ" dirty="0" smtClean="0"/>
          </a:p>
          <a:p>
            <a:r>
              <a:rPr lang="cs-CZ" dirty="0" smtClean="0"/>
              <a:t>Sbírka úloh z fyziky pro základní školy a víceletá gymnázia, RNDr. Miloš Vystrčil, Ing. Jana Vystrčilová, 1997 Radomír Švec, 1. vydání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346</Words>
  <Application>Microsoft Office PowerPoint</Application>
  <PresentationFormat>Vlastní</PresentationFormat>
  <Paragraphs>46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4" baseType="lpstr">
      <vt:lpstr>Arial</vt:lpstr>
      <vt:lpstr>Times New Roman - 15</vt:lpstr>
      <vt:lpstr>Constantia</vt:lpstr>
      <vt:lpstr>System - 12</vt:lpstr>
      <vt:lpstr>Times New Roman</vt:lpstr>
      <vt:lpstr>Calibri</vt:lpstr>
      <vt:lpstr>Wingdings 2</vt:lpstr>
      <vt:lpstr>Times New Roman - 16</vt:lpstr>
      <vt:lpstr>Tok</vt:lpstr>
      <vt:lpstr>Snímek 1</vt:lpstr>
      <vt:lpstr>Otázky z teorie</vt:lpstr>
      <vt:lpstr>Vypočti</vt:lpstr>
      <vt:lpstr>Řešení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macku</dc:creator>
  <cp:lastModifiedBy>chrstosova</cp:lastModifiedBy>
  <cp:revision>24</cp:revision>
  <dcterms:created xsi:type="dcterms:W3CDTF">2012-12-12T11:26:15Z</dcterms:created>
  <dcterms:modified xsi:type="dcterms:W3CDTF">2014-05-29T12:09:05Z</dcterms:modified>
</cp:coreProperties>
</file>