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2" r:id="rId1"/>
  </p:sldMasterIdLst>
  <p:sldIdLst>
    <p:sldId id="256" r:id="rId2"/>
    <p:sldId id="257" r:id="rId3"/>
    <p:sldId id="263" r:id="rId4"/>
    <p:sldId id="264" r:id="rId5"/>
    <p:sldId id="265" r:id="rId6"/>
    <p:sldId id="258" r:id="rId7"/>
  </p:sldIdLst>
  <p:sldSz cx="10160000" cy="8458200"/>
  <p:notesSz cx="6858000" cy="9144000"/>
  <p:embeddedFontLst>
    <p:embeddedFont>
      <p:font typeface="Lucida Sans Unicode" pitchFamily="34" charset="0"/>
      <p:regular r:id="rId8"/>
    </p:embeddedFont>
    <p:embeddedFont>
      <p:font typeface="Wingdings 3" pitchFamily="18" charset="2"/>
      <p:regular r:id="rId9"/>
    </p:embeddedFont>
    <p:embeddedFont>
      <p:font typeface="Verdana" pitchFamily="34" charset="0"/>
      <p:regular r:id="rId10"/>
      <p:bold r:id="rId11"/>
      <p:italic r:id="rId12"/>
      <p:boldItalic r:id="rId13"/>
    </p:embeddedFont>
    <p:embeddedFont>
      <p:font typeface="Wingdings 2" pitchFamily="18" charset="2"/>
      <p:regular r:id="rId14"/>
    </p:embeddedFont>
  </p:embeddedFont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932" y="-114"/>
      </p:cViewPr>
      <p:guideLst>
        <p:guide orient="horz" pos="2664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5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5752448"/>
            <a:ext cx="1016787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6381" tIns="53191" rIns="106381" bIns="5319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762000" y="2161542"/>
            <a:ext cx="8636000" cy="2256705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56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762000" y="4454315"/>
            <a:ext cx="8636000" cy="1479635"/>
          </a:xfrm>
        </p:spPr>
        <p:txBody>
          <a:bodyPr lIns="53191" rIns="53191"/>
          <a:lstStyle>
            <a:lvl1pPr marL="0" marR="74467" indent="0" algn="r">
              <a:buNone/>
              <a:defRPr>
                <a:solidFill>
                  <a:schemeClr val="tx2"/>
                </a:solidFill>
              </a:defRPr>
            </a:lvl1pPr>
            <a:lvl2pPr marL="531906" indent="0" algn="ctr">
              <a:buNone/>
            </a:lvl2pPr>
            <a:lvl3pPr marL="1063813" indent="0" algn="ctr">
              <a:buNone/>
            </a:lvl3pPr>
            <a:lvl4pPr marL="1595719" indent="0" algn="ctr">
              <a:buNone/>
            </a:lvl4pPr>
            <a:lvl5pPr marL="2127626" indent="0" algn="ctr">
              <a:buNone/>
            </a:lvl5pPr>
            <a:lvl6pPr marL="2659532" indent="0" algn="ctr">
              <a:buNone/>
            </a:lvl6pPr>
            <a:lvl7pPr marL="3191439" indent="0" algn="ctr">
              <a:buNone/>
            </a:lvl7pPr>
            <a:lvl8pPr marL="3723345" indent="0" algn="ctr">
              <a:buNone/>
            </a:lvl8pPr>
            <a:lvl9pPr marL="4255252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4183" y="6108700"/>
            <a:ext cx="10164183" cy="2358242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BA79F8-439F-429C-ABC7-6EB433D59FC5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E3B171-564B-48BB-A968-EC451E1FCC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8000" y="1826973"/>
            <a:ext cx="9144000" cy="5409488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A79F8-439F-429C-ABC7-6EB433D59FC5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3B171-564B-48BB-A968-EC451E1FCC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604459" y="338723"/>
            <a:ext cx="1974967" cy="689773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8000" y="338724"/>
            <a:ext cx="7027333" cy="6897737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A79F8-439F-429C-ABC7-6EB433D59FC5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3B171-564B-48BB-A968-EC451E1FCC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A79F8-439F-429C-ABC7-6EB433D59FC5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3B171-564B-48BB-A968-EC451E1FCC0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2640" y="1306978"/>
            <a:ext cx="8636000" cy="225552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56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358570" y="3615778"/>
            <a:ext cx="5080000" cy="1794362"/>
          </a:xfrm>
        </p:spPr>
        <p:txBody>
          <a:bodyPr lIns="106381" rIns="106381" anchor="t"/>
          <a:lstStyle>
            <a:lvl1pPr marL="0" indent="0" algn="l">
              <a:buNone/>
              <a:defRPr sz="2700">
                <a:solidFill>
                  <a:schemeClr val="tx1"/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A79F8-439F-429C-ABC7-6EB433D59FC5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3B171-564B-48BB-A968-EC451E1FCC0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4040756" y="3706749"/>
            <a:ext cx="203200" cy="28194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6381" tIns="53191" rIns="106381" bIns="53191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833627" y="3706749"/>
            <a:ext cx="203200" cy="28194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6381" tIns="53191" rIns="106381" bIns="53191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8000" y="1826972"/>
            <a:ext cx="4487333" cy="5582021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64667" y="1826972"/>
            <a:ext cx="4487333" cy="5582021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A79F8-439F-429C-ABC7-6EB433D59FC5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3B171-564B-48BB-A968-EC451E1FCC0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36762"/>
            <a:ext cx="9144000" cy="14097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8000" y="6672580"/>
            <a:ext cx="4489098" cy="9398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12763" anchor="ctr"/>
          <a:lstStyle>
            <a:lvl1pPr marL="0" indent="0">
              <a:buNone/>
              <a:defRPr sz="2800" b="0">
                <a:solidFill>
                  <a:schemeClr val="bg1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5161141" y="6672580"/>
            <a:ext cx="4490861" cy="9398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12763" anchor="ctr"/>
          <a:lstStyle>
            <a:lvl1pPr marL="0" indent="0">
              <a:buNone/>
              <a:defRPr sz="2800" b="0">
                <a:solidFill>
                  <a:schemeClr val="bg1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508000" y="1781296"/>
            <a:ext cx="4489098" cy="4861508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61140" y="1781296"/>
            <a:ext cx="4490861" cy="4861508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A79F8-439F-429C-ABC7-6EB433D59FC5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3B171-564B-48BB-A968-EC451E1FCC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A79F8-439F-429C-ABC7-6EB433D59FC5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3B171-564B-48BB-A968-EC451E1FCC0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A79F8-439F-429C-ABC7-6EB433D59FC5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3B171-564B-48BB-A968-EC451E1FCC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6000" y="6014720"/>
            <a:ext cx="8313084" cy="56388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9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10667" y="6604626"/>
            <a:ext cx="4416213" cy="1127760"/>
          </a:xfrm>
        </p:spPr>
        <p:txBody>
          <a:bodyPr/>
          <a:lstStyle>
            <a:lvl1pPr marL="0" indent="0" algn="r">
              <a:buNone/>
              <a:defRPr sz="1900"/>
            </a:lvl1pPr>
            <a:lvl2pPr>
              <a:buNone/>
              <a:defRPr sz="1400"/>
            </a:lvl2pPr>
            <a:lvl3pPr>
              <a:buNone/>
              <a:defRPr sz="1200"/>
            </a:lvl3pPr>
            <a:lvl4pPr>
              <a:buNone/>
              <a:defRPr sz="1000"/>
            </a:lvl4pPr>
            <a:lvl5pPr>
              <a:buNone/>
              <a:defRPr sz="10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016000" y="338328"/>
            <a:ext cx="8310880" cy="5638800"/>
          </a:xfrm>
        </p:spPr>
        <p:txBody>
          <a:bodyPr/>
          <a:lstStyle>
            <a:lvl1pPr>
              <a:defRPr sz="37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7474480" y="7903131"/>
            <a:ext cx="2133600" cy="451104"/>
          </a:xfrm>
        </p:spPr>
        <p:txBody>
          <a:bodyPr/>
          <a:lstStyle>
            <a:extLst/>
          </a:lstStyle>
          <a:p>
            <a:fld id="{2BBA79F8-439F-429C-ABC7-6EB433D59FC5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E3B171-564B-48BB-A968-EC451E1FCC0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268035" y="6713529"/>
            <a:ext cx="7958667" cy="799486"/>
          </a:xfrm>
          <a:noFill/>
        </p:spPr>
        <p:txBody>
          <a:bodyPr lIns="106381" tIns="0" rIns="106381" anchor="t"/>
          <a:lstStyle>
            <a:lvl1pPr marL="0" marR="21276" indent="0" algn="r">
              <a:buNone/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54000" y="234294"/>
            <a:ext cx="9652000" cy="541324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7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BA79F8-439F-429C-ABC7-6EB433D59FC5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866747" y="7903131"/>
            <a:ext cx="2611868" cy="45032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E3B171-564B-48BB-A968-EC451E1FCC0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4000" y="6000317"/>
            <a:ext cx="8972702" cy="69396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5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96040" y="6169125"/>
            <a:ext cx="4224448" cy="17798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6381" tIns="53191" rIns="106381" bIns="53191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9512" y="7134862"/>
            <a:ext cx="4224448" cy="10337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6381" tIns="53191" rIns="106381" bIns="53191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713" y="7142545"/>
            <a:ext cx="3780349" cy="1333071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06381" tIns="53191" rIns="106381" bIns="53191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10263" y="7138211"/>
            <a:ext cx="3783899" cy="1337406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9626791" y="6152409"/>
            <a:ext cx="203200" cy="28194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6381" tIns="53191" rIns="106381" bIns="53191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9419662" y="6152409"/>
            <a:ext cx="203200" cy="28194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6381" tIns="53191" rIns="106381" bIns="53191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96040" y="6169125"/>
            <a:ext cx="4224448" cy="17798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6381" tIns="53191" rIns="106381" bIns="53191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9512" y="7134862"/>
            <a:ext cx="4224448" cy="10337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6381" tIns="53191" rIns="106381" bIns="53191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713" y="7142545"/>
            <a:ext cx="3780349" cy="1333071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06381" tIns="53191" rIns="106381" bIns="53191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10263" y="7138211"/>
            <a:ext cx="3783899" cy="1337406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508000" y="338720"/>
            <a:ext cx="9144000" cy="1409700"/>
          </a:xfrm>
          <a:prstGeom prst="rect">
            <a:avLst/>
          </a:prstGeom>
        </p:spPr>
        <p:txBody>
          <a:bodyPr vert="horz" lIns="106381" tIns="53191" rIns="106381" bIns="53191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508000" y="1826972"/>
            <a:ext cx="9144000" cy="5582021"/>
          </a:xfrm>
          <a:prstGeom prst="rect">
            <a:avLst/>
          </a:prstGeom>
        </p:spPr>
        <p:txBody>
          <a:bodyPr vert="horz" lIns="106381" tIns="53191" rIns="106381" bIns="53191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7474480" y="7903131"/>
            <a:ext cx="2133600" cy="451104"/>
          </a:xfrm>
          <a:prstGeom prst="rect">
            <a:avLst/>
          </a:prstGeom>
        </p:spPr>
        <p:txBody>
          <a:bodyPr vert="horz" lIns="106381" tIns="53191" rIns="106381" bIns="53191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BBA79F8-439F-429C-ABC7-6EB433D59FC5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866747" y="7903131"/>
            <a:ext cx="2611868" cy="450321"/>
          </a:xfrm>
          <a:prstGeom prst="rect">
            <a:avLst/>
          </a:prstGeom>
        </p:spPr>
        <p:txBody>
          <a:bodyPr vert="horz" lIns="106381" tIns="53191" rIns="106381" bIns="53191"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9608080" y="7903131"/>
            <a:ext cx="406400" cy="450321"/>
          </a:xfrm>
          <a:prstGeom prst="rect">
            <a:avLst/>
          </a:prstGeom>
        </p:spPr>
        <p:txBody>
          <a:bodyPr vert="horz" lIns="106381" tIns="53191" rIns="106381" bIns="53191" anchor="b"/>
          <a:lstStyle>
            <a:lvl1pPr algn="r" eaLnBrk="1" latinLnBrk="0" hangingPunct="1">
              <a:defRPr kumimoji="0" sz="1200" b="0">
                <a:solidFill>
                  <a:schemeClr val="tx1"/>
                </a:solidFill>
              </a:defRPr>
            </a:lvl1pPr>
            <a:extLst/>
          </a:lstStyle>
          <a:p>
            <a:fld id="{8FE3B171-564B-48BB-A968-EC451E1FCC0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8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25525" indent="-297868" algn="l" rtl="0" eaLnBrk="1" latinLnBrk="0" hangingPunct="1">
        <a:spcBef>
          <a:spcPts val="465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23393" indent="-265953" algn="l" rtl="0" eaLnBrk="1" latinLnBrk="0" hangingPunct="1">
        <a:spcBef>
          <a:spcPts val="377"/>
        </a:spcBef>
        <a:buClr>
          <a:schemeClr val="accent1"/>
        </a:buClr>
        <a:buFont typeface="Verdana"/>
        <a:buChar char="◦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999984" indent="-265953" algn="l" rtl="0" eaLnBrk="1" latinLnBrk="0" hangingPunct="1">
        <a:spcBef>
          <a:spcPts val="407"/>
        </a:spcBef>
        <a:buClr>
          <a:schemeClr val="accent2"/>
        </a:buClr>
        <a:buSzPct val="100000"/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29766" indent="-265953" algn="l" rtl="0" eaLnBrk="1" latinLnBrk="0" hangingPunct="1">
        <a:spcBef>
          <a:spcPts val="407"/>
        </a:spcBef>
        <a:buClr>
          <a:schemeClr val="accent2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595719" indent="-265953" algn="l" rtl="0" eaLnBrk="1" latinLnBrk="0" hangingPunct="1">
        <a:spcBef>
          <a:spcPts val="407"/>
        </a:spcBef>
        <a:buClr>
          <a:schemeClr val="accent2"/>
        </a:buClr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1861673" indent="-265953" algn="l" rtl="0" eaLnBrk="1" latinLnBrk="0" hangingPunct="1">
        <a:spcBef>
          <a:spcPts val="407"/>
        </a:spcBef>
        <a:buClr>
          <a:schemeClr val="accent3"/>
        </a:buClr>
        <a:buFont typeface="Wingdings 2"/>
        <a:buChar char="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127626" indent="-265953" algn="l" rtl="0" eaLnBrk="1" latinLnBrk="0" hangingPunct="1">
        <a:spcBef>
          <a:spcPts val="407"/>
        </a:spcBef>
        <a:buClr>
          <a:schemeClr val="accent3"/>
        </a:buClr>
        <a:buFont typeface="Wingdings 2"/>
        <a:buChar char="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2393579" indent="-265953" algn="l" rtl="0" eaLnBrk="1" latinLnBrk="0" hangingPunct="1">
        <a:spcBef>
          <a:spcPts val="407"/>
        </a:spcBef>
        <a:buClr>
          <a:schemeClr val="accent3"/>
        </a:buClr>
        <a:buFont typeface="Wingdings 2"/>
        <a:buChar char="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2659532" indent="-265953" algn="l" rtl="0" eaLnBrk="1" latinLnBrk="0" hangingPunct="1">
        <a:spcBef>
          <a:spcPts val="407"/>
        </a:spcBef>
        <a:buClr>
          <a:schemeClr val="accent3"/>
        </a:buClr>
        <a:buFont typeface="Wingdings 2"/>
        <a:buChar char="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319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638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9571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1276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595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914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7233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25525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upload.wikimedia.org/wikipedia/commons/5/58/Pressure_cooker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MSOfficePNG(1)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93918" y="1014390"/>
            <a:ext cx="5462606" cy="131760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ovéPole 2"/>
          <p:cNvSpPr txBox="1"/>
          <p:nvPr/>
        </p:nvSpPr>
        <p:spPr>
          <a:xfrm>
            <a:off x="6580198" y="371448"/>
            <a:ext cx="762000" cy="3231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cs-CZ" sz="1500" dirty="0" smtClean="0">
                <a:solidFill>
                  <a:srgbClr val="000000"/>
                </a:solidFill>
                <a:latin typeface="Times New Roman - 15"/>
              </a:rPr>
              <a:t>číslo:</a:t>
            </a:r>
            <a:endParaRPr lang="cs-CZ" sz="1500" dirty="0">
              <a:solidFill>
                <a:srgbClr val="000000"/>
              </a:solidFill>
              <a:latin typeface="Times New Roman - 15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150910" y="2943216"/>
            <a:ext cx="7929618" cy="477053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cs-CZ" sz="1500" dirty="0" smtClean="0">
                <a:solidFill>
                  <a:srgbClr val="000000"/>
                </a:solidFill>
                <a:latin typeface="Times New Roman - 15"/>
              </a:rPr>
              <a:t>Digitální učební materiál vznikl v rámci projektu "Inovace + DVPP", </a:t>
            </a:r>
            <a:r>
              <a:rPr lang="pt-BR" sz="1500" dirty="0" smtClean="0">
                <a:solidFill>
                  <a:srgbClr val="000000"/>
                </a:solidFill>
                <a:latin typeface="Times New Roman - 15"/>
              </a:rPr>
              <a:t>EU peníze do škol, CZ.1.07/1.4.00/21.3768</a:t>
            </a:r>
          </a:p>
          <a:p>
            <a:endParaRPr lang="cs-CZ" sz="1500" dirty="0" smtClean="0">
              <a:solidFill>
                <a:srgbClr val="000000"/>
              </a:solidFill>
              <a:latin typeface="Times New Roman - 15"/>
            </a:endParaRPr>
          </a:p>
          <a:p>
            <a:endParaRPr lang="cs-CZ" sz="1500" dirty="0" smtClean="0">
              <a:solidFill>
                <a:srgbClr val="000000"/>
              </a:solidFill>
              <a:latin typeface="Times New Roman - 15"/>
            </a:endParaRPr>
          </a:p>
          <a:p>
            <a:r>
              <a:rPr lang="cs-CZ" sz="1500" dirty="0" smtClean="0">
                <a:solidFill>
                  <a:srgbClr val="000000"/>
                </a:solidFill>
                <a:latin typeface="Times New Roman - 15"/>
              </a:rPr>
              <a:t>Název: </a:t>
            </a:r>
            <a:r>
              <a:rPr lang="cs-CZ" sz="3200" b="1" dirty="0" smtClean="0">
                <a:solidFill>
                  <a:srgbClr val="000000"/>
                </a:solidFill>
                <a:latin typeface="Times New Roman - 15"/>
              </a:rPr>
              <a:t>Var</a:t>
            </a:r>
          </a:p>
          <a:p>
            <a:endParaRPr lang="cs-CZ" sz="1500" dirty="0" smtClean="0">
              <a:solidFill>
                <a:srgbClr val="000000"/>
              </a:solidFill>
              <a:latin typeface="Times New Roman - 15"/>
            </a:endParaRPr>
          </a:p>
          <a:p>
            <a:r>
              <a:rPr lang="cs-CZ" sz="1500" dirty="0" smtClean="0">
                <a:solidFill>
                  <a:srgbClr val="000000"/>
                </a:solidFill>
                <a:latin typeface="Times New Roman - 15"/>
              </a:rPr>
              <a:t>Autor: Mgr. Miroslava </a:t>
            </a:r>
            <a:r>
              <a:rPr lang="cs-CZ" sz="1500" dirty="0" err="1" smtClean="0">
                <a:solidFill>
                  <a:srgbClr val="000000"/>
                </a:solidFill>
                <a:latin typeface="Times New Roman - 15"/>
              </a:rPr>
              <a:t>Chrstošová</a:t>
            </a:r>
            <a:endParaRPr lang="cs-CZ" sz="1500" dirty="0" smtClean="0">
              <a:solidFill>
                <a:srgbClr val="000000"/>
              </a:solidFill>
              <a:latin typeface="Times New Roman - 15"/>
            </a:endParaRPr>
          </a:p>
          <a:p>
            <a:endParaRPr lang="cs-CZ" sz="1500" dirty="0" smtClean="0">
              <a:solidFill>
                <a:srgbClr val="000000"/>
              </a:solidFill>
              <a:latin typeface="Times New Roman - 15"/>
            </a:endParaRPr>
          </a:p>
          <a:p>
            <a:r>
              <a:rPr lang="cs-CZ" sz="1500" dirty="0" smtClean="0">
                <a:solidFill>
                  <a:srgbClr val="000000"/>
                </a:solidFill>
                <a:latin typeface="Times New Roman - 15"/>
              </a:rPr>
              <a:t>Vzdělávací oblast: Člověk a příroda</a:t>
            </a:r>
          </a:p>
          <a:p>
            <a:endParaRPr lang="cs-CZ" sz="1500" dirty="0" smtClean="0">
              <a:solidFill>
                <a:srgbClr val="000000"/>
              </a:solidFill>
              <a:latin typeface="Times New Roman - 15"/>
            </a:endParaRPr>
          </a:p>
          <a:p>
            <a:r>
              <a:rPr lang="cs-CZ" sz="1500" dirty="0" smtClean="0">
                <a:solidFill>
                  <a:srgbClr val="000000"/>
                </a:solidFill>
                <a:latin typeface="Times New Roman - 15"/>
              </a:rPr>
              <a:t>Předmět: Fyzika</a:t>
            </a:r>
          </a:p>
          <a:p>
            <a:endParaRPr lang="cs-CZ" sz="1500" dirty="0" smtClean="0">
              <a:solidFill>
                <a:srgbClr val="000000"/>
              </a:solidFill>
              <a:latin typeface="Times New Roman - 15"/>
            </a:endParaRPr>
          </a:p>
          <a:p>
            <a:r>
              <a:rPr lang="cs-CZ" sz="1500" dirty="0" smtClean="0">
                <a:solidFill>
                  <a:srgbClr val="000000"/>
                </a:solidFill>
                <a:latin typeface="Times New Roman - 15"/>
              </a:rPr>
              <a:t>Ročník: 8.</a:t>
            </a:r>
          </a:p>
          <a:p>
            <a:endParaRPr lang="cs-CZ" sz="1500" dirty="0" smtClean="0">
              <a:solidFill>
                <a:srgbClr val="000000"/>
              </a:solidFill>
              <a:latin typeface="Times New Roman - 15"/>
            </a:endParaRPr>
          </a:p>
          <a:p>
            <a:r>
              <a:rPr lang="cs-CZ" sz="1500" dirty="0" smtClean="0">
                <a:solidFill>
                  <a:srgbClr val="000000"/>
                </a:solidFill>
                <a:latin typeface="Times New Roman - 15"/>
              </a:rPr>
              <a:t>Vytvořeno: leden 2014</a:t>
            </a:r>
          </a:p>
          <a:p>
            <a:endParaRPr lang="cs-CZ" sz="1500" dirty="0" smtClean="0">
              <a:solidFill>
                <a:srgbClr val="000000"/>
              </a:solidFill>
              <a:latin typeface="Times New Roman - 15"/>
            </a:endParaRPr>
          </a:p>
          <a:p>
            <a:r>
              <a:rPr lang="cs-CZ" sz="1600" dirty="0" smtClean="0"/>
              <a:t>Anotace: Materiál slouží k procvičení daného tématu, metodické pokyny jsou uvedeny na jednotlivých stránkách</a:t>
            </a:r>
          </a:p>
          <a:p>
            <a:endParaRPr lang="cs-CZ" sz="1500" dirty="0">
              <a:solidFill>
                <a:srgbClr val="000000"/>
              </a:solidFill>
              <a:latin typeface="Times New Roman - 15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880100" y="2044700"/>
            <a:ext cx="3048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 rot="10800000" flipV="1">
            <a:off x="3079736" y="2449118"/>
            <a:ext cx="3905264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cs-CZ" sz="1200" b="1" dirty="0" smtClean="0">
                <a:solidFill>
                  <a:srgbClr val="000000"/>
                </a:solidFill>
                <a:latin typeface="System - 12"/>
              </a:rPr>
              <a:t>Základní škola Jindřichův Hradec I, Štítného 121</a:t>
            </a:r>
            <a:endParaRPr lang="cs-CZ" sz="1200" b="1" dirty="0">
              <a:solidFill>
                <a:srgbClr val="000000"/>
              </a:solidFill>
              <a:latin typeface="System - 12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240240" y="340668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VY_32_INOVACE_22_18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507968" y="1943084"/>
            <a:ext cx="9144000" cy="3429024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 smtClean="0"/>
              <a:t>Při jaké teplotě se vaří voda?</a:t>
            </a:r>
          </a:p>
          <a:p>
            <a:r>
              <a:rPr lang="cs-CZ" sz="2800" dirty="0" smtClean="0"/>
              <a:t>Závisí teplota varu vody na tlaku?</a:t>
            </a:r>
          </a:p>
          <a:p>
            <a:r>
              <a:rPr lang="cs-CZ" sz="2800" dirty="0" smtClean="0"/>
              <a:t>Při jaké teplotě se bude voda vařit za nižšího tlaku?</a:t>
            </a:r>
          </a:p>
          <a:p>
            <a:r>
              <a:rPr lang="cs-CZ" sz="2800" dirty="0" smtClean="0"/>
              <a:t>Při jaké teplotě se bude voda vařit za vyššího tlaku?</a:t>
            </a:r>
          </a:p>
          <a:p>
            <a:r>
              <a:rPr lang="cs-CZ" sz="2800" dirty="0" smtClean="0"/>
              <a:t>Co se děje s kapalinou při varu?</a:t>
            </a:r>
          </a:p>
          <a:p>
            <a:r>
              <a:rPr lang="cs-CZ" sz="2800" dirty="0" smtClean="0"/>
              <a:t>Mají různé látky teplotu varu stejnou?</a:t>
            </a:r>
          </a:p>
          <a:p>
            <a:r>
              <a:rPr lang="cs-CZ" sz="2800" dirty="0" smtClean="0"/>
              <a:t>Podle tabulek vyhledej, v jakém skupenství budou tyto látky při 1000 °C: zinek, zlato, cín, </a:t>
            </a:r>
            <a:r>
              <a:rPr lang="cs-CZ" sz="2800" dirty="0" smtClean="0"/>
              <a:t>stříbro.</a:t>
            </a:r>
            <a:endParaRPr lang="cs-CZ" sz="28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7968" y="442886"/>
            <a:ext cx="9144000" cy="1409700"/>
          </a:xfrm>
        </p:spPr>
        <p:txBody>
          <a:bodyPr/>
          <a:lstStyle/>
          <a:p>
            <a:r>
              <a:rPr lang="cs-CZ" dirty="0" smtClean="0"/>
              <a:t>Co je var?</a:t>
            </a:r>
            <a:endParaRPr lang="cs-CZ" dirty="0"/>
          </a:p>
        </p:txBody>
      </p:sp>
      <p:pic>
        <p:nvPicPr>
          <p:cNvPr id="4102" name="Picture 6" descr="http://upload.wikimedia.org/wikipedia/commons/5/58/Pressure_cook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8562" y="5300670"/>
            <a:ext cx="4587240" cy="299212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Při teplotě varu se kapalná látka přeměňuje na plynnou v celém svém objemu, nejen na povrchu.</a:t>
            </a:r>
          </a:p>
          <a:p>
            <a:r>
              <a:rPr lang="cs-CZ" dirty="0" smtClean="0"/>
              <a:t>Různé látky mají různou teplotu varu.</a:t>
            </a:r>
          </a:p>
          <a:p>
            <a:r>
              <a:rPr lang="cs-CZ" dirty="0" smtClean="0"/>
              <a:t>Při vyšším tlaku je vyšší teplota varu – Papinův hrnec.</a:t>
            </a:r>
          </a:p>
          <a:p>
            <a:r>
              <a:rPr lang="cs-CZ" dirty="0" smtClean="0"/>
              <a:t>Kapaliny, které mají nízkou teplotu varu – </a:t>
            </a:r>
            <a:r>
              <a:rPr lang="cs-CZ" u="sng" dirty="0" smtClean="0"/>
              <a:t>těkavé</a:t>
            </a:r>
            <a:r>
              <a:rPr lang="cs-CZ" dirty="0" smtClean="0"/>
              <a:t> – aceton, benzín, </a:t>
            </a:r>
            <a:r>
              <a:rPr lang="cs-CZ" smtClean="0"/>
              <a:t>organická rozpouštědla.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Již znáš měrné skupenské teplo tání – pokus se charakterizovat měrné skupenské teplo </a:t>
            </a:r>
            <a:r>
              <a:rPr lang="cs-CZ" dirty="0" smtClean="0"/>
              <a:t>varu.</a:t>
            </a:r>
            <a:endParaRPr lang="cs-CZ" dirty="0" smtClean="0"/>
          </a:p>
          <a:p>
            <a:r>
              <a:rPr lang="cs-CZ" dirty="0" smtClean="0"/>
              <a:t>Vyhledej z tabulek měrné skupenské teplo varu pro různé </a:t>
            </a:r>
            <a:r>
              <a:rPr lang="cs-CZ" dirty="0" smtClean="0"/>
              <a:t>látky.</a:t>
            </a:r>
            <a:endParaRPr lang="cs-CZ" dirty="0" smtClean="0"/>
          </a:p>
          <a:p>
            <a:r>
              <a:rPr lang="cs-CZ" dirty="0" smtClean="0"/>
              <a:t>Která látka (o hmotnosti 1 kg a teplotě varu) potřebuje více tepla k tomu, aby se přeměnila na páru – měď nebo zlato?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Měrné skupenské teplo varu</a:t>
            </a:r>
            <a:endParaRPr lang="cs-CZ" dirty="0"/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r>
              <a:rPr lang="cs-CZ" dirty="0" smtClean="0"/>
              <a:t>Měrné skupenské teplo varu je množství tepla, které potřebuje 1 kg kapaliny o teplotě varu k tomu, aby se přeměnil na páru téže teploty.</a:t>
            </a:r>
          </a:p>
          <a:p>
            <a:pPr indent="0">
              <a:buNone/>
            </a:pPr>
            <a:r>
              <a:rPr lang="cs-CZ" dirty="0" smtClean="0"/>
              <a:t>Značíme ho </a:t>
            </a:r>
            <a:r>
              <a:rPr lang="cs-CZ" dirty="0" err="1" smtClean="0"/>
              <a:t>l</a:t>
            </a:r>
            <a:r>
              <a:rPr lang="cs-CZ" baseline="-25000" dirty="0" err="1" smtClean="0"/>
              <a:t>v</a:t>
            </a:r>
            <a:r>
              <a:rPr lang="cs-CZ" baseline="-25000" dirty="0" smtClean="0"/>
              <a:t>,</a:t>
            </a:r>
            <a:r>
              <a:rPr lang="cs-CZ" dirty="0" smtClean="0"/>
              <a:t> jednotky jsou </a:t>
            </a:r>
            <a:r>
              <a:rPr lang="cs-CZ" dirty="0" err="1" smtClean="0"/>
              <a:t>kJ</a:t>
            </a:r>
            <a:r>
              <a:rPr lang="cs-CZ" dirty="0" smtClean="0"/>
              <a:t>/kg.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 rot="10800000" flipV="1">
            <a:off x="1150910" y="800076"/>
            <a:ext cx="214314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cs-CZ" sz="1600" dirty="0" smtClean="0">
                <a:solidFill>
                  <a:srgbClr val="000000"/>
                </a:solidFill>
                <a:latin typeface="Times New Roman - 16"/>
              </a:rPr>
              <a:t>Zdroje a citace:</a:t>
            </a:r>
            <a:endParaRPr lang="cs-CZ" sz="1600" dirty="0">
              <a:solidFill>
                <a:srgbClr val="000000"/>
              </a:solidFill>
              <a:latin typeface="Times New Roman - 16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293786" y="2728902"/>
            <a:ext cx="65722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Fyzika pro 8. ročník základní školy, PaedDr. Jiří </a:t>
            </a:r>
            <a:r>
              <a:rPr lang="cs-CZ" dirty="0" err="1" smtClean="0"/>
              <a:t>Bohuněk</a:t>
            </a:r>
            <a:r>
              <a:rPr lang="cs-CZ" dirty="0" smtClean="0"/>
              <a:t>, doc. RNDr. Růžena Kolářová, </a:t>
            </a:r>
          </a:p>
          <a:p>
            <a:r>
              <a:rPr lang="cs-CZ" dirty="0" smtClean="0"/>
              <a:t>CSc., nakladatelství PROMETHEUS, Praha, r. 1999, ISBN 80-7196-149-3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293786" y="1443018"/>
            <a:ext cx="70009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hlinkClick r:id="rId2"/>
              </a:rPr>
              <a:t>http://upload.wikimedia.org/wikipedia/commons/5/58/Pressure_cooker.jpg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186</TotalTime>
  <Words>336</Words>
  <Application>Microsoft Office PowerPoint</Application>
  <PresentationFormat>Vlastní</PresentationFormat>
  <Paragraphs>43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6" baseType="lpstr">
      <vt:lpstr>Arial</vt:lpstr>
      <vt:lpstr>Times New Roman - 15</vt:lpstr>
      <vt:lpstr>Lucida Sans Unicode</vt:lpstr>
      <vt:lpstr>System - 12</vt:lpstr>
      <vt:lpstr>Times New Roman</vt:lpstr>
      <vt:lpstr>Wingdings 3</vt:lpstr>
      <vt:lpstr>Times New Roman - 16</vt:lpstr>
      <vt:lpstr>Verdana</vt:lpstr>
      <vt:lpstr>Wingdings 2</vt:lpstr>
      <vt:lpstr>Shluk</vt:lpstr>
      <vt:lpstr>Snímek 1</vt:lpstr>
      <vt:lpstr>Co je var?</vt:lpstr>
      <vt:lpstr>Závěr</vt:lpstr>
      <vt:lpstr>Měrné skupenské teplo varu</vt:lpstr>
      <vt:lpstr>Závěr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macku</dc:creator>
  <cp:lastModifiedBy>kubinova</cp:lastModifiedBy>
  <cp:revision>31</cp:revision>
  <dcterms:created xsi:type="dcterms:W3CDTF">2012-12-12T11:26:15Z</dcterms:created>
  <dcterms:modified xsi:type="dcterms:W3CDTF">2014-05-29T11:07:19Z</dcterms:modified>
</cp:coreProperties>
</file>