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6" r:id="rId2"/>
    <p:sldId id="257" r:id="rId3"/>
    <p:sldId id="260" r:id="rId4"/>
    <p:sldId id="263" r:id="rId5"/>
    <p:sldId id="261" r:id="rId6"/>
    <p:sldId id="258" r:id="rId7"/>
  </p:sldIdLst>
  <p:sldSz cx="10160000" cy="8458200"/>
  <p:notesSz cx="6858000" cy="9144000"/>
  <p:embeddedFontLst>
    <p:embeddedFont>
      <p:font typeface="Lucida Sans Unicode" pitchFamily="34" charset="0"/>
      <p:regular r:id="rId8"/>
    </p:embeddedFont>
    <p:embeddedFont>
      <p:font typeface="Wingdings 3" pitchFamily="18" charset="2"/>
      <p:regular r:id="rId9"/>
    </p:embeddedFont>
    <p:embeddedFont>
      <p:font typeface="Verdana" pitchFamily="34" charset="0"/>
      <p:regular r:id="rId10"/>
      <p:bold r:id="rId11"/>
      <p:italic r:id="rId12"/>
      <p:boldItalic r:id="rId13"/>
    </p:embeddedFont>
    <p:embeddedFont>
      <p:font typeface="Wingdings 2" pitchFamily="18" charset="2"/>
      <p:regular r:id="rId14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932" y="-114"/>
      </p:cViewPr>
      <p:guideLst>
        <p:guide orient="horz" pos="2664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/>
      <c:area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2</c:v>
                </c:pt>
              </c:strCache>
            </c:strRef>
          </c:tx>
          <c:cat>
            <c:numRef>
              <c:f>List1!$A$2:$A$7</c:f>
              <c:numCache>
                <c:formatCode>0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List1!$B$2:$B$7</c:f>
              <c:numCache>
                <c:formatCode>General</c:formatCode>
                <c:ptCount val="6"/>
                <c:pt idx="0">
                  <c:v>12</c:v>
                </c:pt>
                <c:pt idx="1">
                  <c:v>16</c:v>
                </c:pt>
                <c:pt idx="2">
                  <c:v>20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</c:numCache>
            </c:numRef>
          </c:val>
        </c:ser>
        <c:axId val="193868544"/>
        <c:axId val="177505024"/>
      </c:areaChart>
      <c:catAx>
        <c:axId val="193868544"/>
        <c:scaling>
          <c:orientation val="minMax"/>
        </c:scaling>
        <c:axPos val="b"/>
        <c:numFmt formatCode="0" sourceLinked="1"/>
        <c:minorTickMark val="out"/>
        <c:tickLblPos val="nextTo"/>
        <c:spPr>
          <a:ln w="15875"/>
        </c:spPr>
        <c:crossAx val="177505024"/>
        <c:crosses val="autoZero"/>
        <c:auto val="1"/>
        <c:lblAlgn val="ctr"/>
        <c:lblOffset val="100"/>
      </c:catAx>
      <c:valAx>
        <c:axId val="177505024"/>
        <c:scaling>
          <c:orientation val="minMax"/>
        </c:scaling>
        <c:axPos val="l"/>
        <c:majorGridlines/>
        <c:numFmt formatCode="General" sourceLinked="1"/>
        <c:tickLblPos val="nextTo"/>
        <c:crossAx val="193868544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5752448"/>
            <a:ext cx="1016787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62000" y="2161542"/>
            <a:ext cx="8636000" cy="2256705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62000" y="4454315"/>
            <a:ext cx="8636000" cy="1479635"/>
          </a:xfrm>
        </p:spPr>
        <p:txBody>
          <a:bodyPr lIns="53191" rIns="53191"/>
          <a:lstStyle>
            <a:lvl1pPr marL="0" marR="74467" indent="0" algn="r">
              <a:buNone/>
              <a:defRPr>
                <a:solidFill>
                  <a:schemeClr val="tx2"/>
                </a:solidFill>
              </a:defRPr>
            </a:lvl1pPr>
            <a:lvl2pPr marL="531906" indent="0" algn="ctr">
              <a:buNone/>
            </a:lvl2pPr>
            <a:lvl3pPr marL="1063813" indent="0" algn="ctr">
              <a:buNone/>
            </a:lvl3pPr>
            <a:lvl4pPr marL="1595719" indent="0" algn="ctr">
              <a:buNone/>
            </a:lvl4pPr>
            <a:lvl5pPr marL="2127626" indent="0" algn="ctr">
              <a:buNone/>
            </a:lvl5pPr>
            <a:lvl6pPr marL="2659532" indent="0" algn="ctr">
              <a:buNone/>
            </a:lvl6pPr>
            <a:lvl7pPr marL="3191439" indent="0" algn="ctr">
              <a:buNone/>
            </a:lvl7pPr>
            <a:lvl8pPr marL="3723345" indent="0" algn="ctr">
              <a:buNone/>
            </a:lvl8pPr>
            <a:lvl9pPr marL="4255252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4183" y="6108700"/>
            <a:ext cx="10164183" cy="2358242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1826973"/>
            <a:ext cx="9144000" cy="540948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604459" y="338723"/>
            <a:ext cx="1974967" cy="689773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38724"/>
            <a:ext cx="7027333" cy="6897737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2640" y="1306978"/>
            <a:ext cx="8636000" cy="225552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358570" y="3615778"/>
            <a:ext cx="5080000" cy="1794362"/>
          </a:xfrm>
        </p:spPr>
        <p:txBody>
          <a:bodyPr lIns="106381" rIns="106381" anchor="t"/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4040756" y="3706749"/>
            <a:ext cx="203200" cy="2819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833627" y="3706749"/>
            <a:ext cx="203200" cy="2819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826972"/>
            <a:ext cx="4487333" cy="558202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4667" y="1826972"/>
            <a:ext cx="4487333" cy="558202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36762"/>
            <a:ext cx="9144000" cy="14097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6672580"/>
            <a:ext cx="4489098" cy="939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12763" anchor="ctr"/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161141" y="6672580"/>
            <a:ext cx="4490861" cy="939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12763" anchor="ctr"/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8000" y="1781296"/>
            <a:ext cx="4489098" cy="486150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1140" y="1781296"/>
            <a:ext cx="4490861" cy="486150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6014720"/>
            <a:ext cx="8313084" cy="56388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9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10667" y="6604626"/>
            <a:ext cx="4416213" cy="1127760"/>
          </a:xfrm>
        </p:spPr>
        <p:txBody>
          <a:bodyPr/>
          <a:lstStyle>
            <a:lvl1pPr marL="0" indent="0" algn="r">
              <a:buNone/>
              <a:defRPr sz="19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16000" y="338328"/>
            <a:ext cx="8310880" cy="5638800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474480" y="7903131"/>
            <a:ext cx="2133600" cy="451104"/>
          </a:xfrm>
        </p:spPr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68035" y="6713529"/>
            <a:ext cx="7958667" cy="799486"/>
          </a:xfrm>
          <a:noFill/>
        </p:spPr>
        <p:txBody>
          <a:bodyPr lIns="106381" tIns="0" rIns="106381" anchor="t"/>
          <a:lstStyle>
            <a:lvl1pPr marL="0" marR="21276" indent="0" algn="r"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000" y="234294"/>
            <a:ext cx="9652000" cy="541324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7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866747" y="7903131"/>
            <a:ext cx="2611868" cy="45032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6000317"/>
            <a:ext cx="8972702" cy="69396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5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96040" y="6169125"/>
            <a:ext cx="4224448" cy="1779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9512" y="7134862"/>
            <a:ext cx="4224448" cy="10337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713" y="7142545"/>
            <a:ext cx="3780349" cy="133307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6381" tIns="53191" rIns="106381" bIns="53191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0263" y="7138211"/>
            <a:ext cx="3783899" cy="133740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9626791" y="6152409"/>
            <a:ext cx="203200" cy="2819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9419662" y="6152409"/>
            <a:ext cx="203200" cy="2819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96040" y="6169125"/>
            <a:ext cx="4224448" cy="1779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9512" y="7134862"/>
            <a:ext cx="4224448" cy="10337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713" y="7142545"/>
            <a:ext cx="3780349" cy="133307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6381" tIns="53191" rIns="106381" bIns="53191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0263" y="7138211"/>
            <a:ext cx="3783899" cy="133740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508000" y="338720"/>
            <a:ext cx="9144000" cy="1409700"/>
          </a:xfrm>
          <a:prstGeom prst="rect">
            <a:avLst/>
          </a:prstGeom>
        </p:spPr>
        <p:txBody>
          <a:bodyPr vert="horz" lIns="106381" tIns="53191" rIns="106381" bIns="53191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508000" y="1826972"/>
            <a:ext cx="9144000" cy="5582021"/>
          </a:xfrm>
          <a:prstGeom prst="rect">
            <a:avLst/>
          </a:prstGeom>
        </p:spPr>
        <p:txBody>
          <a:bodyPr vert="horz" lIns="106381" tIns="53191" rIns="106381" bIns="53191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7474480" y="7903131"/>
            <a:ext cx="2133600" cy="451104"/>
          </a:xfrm>
          <a:prstGeom prst="rect">
            <a:avLst/>
          </a:prstGeom>
        </p:spPr>
        <p:txBody>
          <a:bodyPr vert="horz" lIns="106381" tIns="53191" rIns="106381" bIns="53191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866747" y="7903131"/>
            <a:ext cx="2611868" cy="450321"/>
          </a:xfrm>
          <a:prstGeom prst="rect">
            <a:avLst/>
          </a:prstGeom>
        </p:spPr>
        <p:txBody>
          <a:bodyPr vert="horz" lIns="106381" tIns="53191" rIns="106381" bIns="53191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9608080" y="7903131"/>
            <a:ext cx="406400" cy="450321"/>
          </a:xfrm>
          <a:prstGeom prst="rect">
            <a:avLst/>
          </a:prstGeom>
        </p:spPr>
        <p:txBody>
          <a:bodyPr vert="horz" lIns="106381" tIns="53191" rIns="106381" bIns="53191" anchor="b"/>
          <a:lstStyle>
            <a:lvl1pPr algn="r" eaLnBrk="1" latinLnBrk="0" hangingPunct="1">
              <a:defRPr kumimoji="0" sz="1200" b="0">
                <a:solidFill>
                  <a:schemeClr val="tx1"/>
                </a:solidFill>
              </a:defRPr>
            </a:lvl1pPr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25525" indent="-297868" algn="l" rtl="0" eaLnBrk="1" latinLnBrk="0" hangingPunct="1">
        <a:spcBef>
          <a:spcPts val="465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3393" indent="-265953" algn="l" rtl="0" eaLnBrk="1" latinLnBrk="0" hangingPunct="1">
        <a:spcBef>
          <a:spcPts val="377"/>
        </a:spcBef>
        <a:buClr>
          <a:schemeClr val="accent1"/>
        </a:buClr>
        <a:buFont typeface="Verdana"/>
        <a:buChar char="◦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99984" indent="-265953" algn="l" rtl="0" eaLnBrk="1" latinLnBrk="0" hangingPunct="1">
        <a:spcBef>
          <a:spcPts val="407"/>
        </a:spcBef>
        <a:buClr>
          <a:schemeClr val="accent2"/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29766" indent="-265953" algn="l" rtl="0" eaLnBrk="1" latinLnBrk="0" hangingPunct="1">
        <a:spcBef>
          <a:spcPts val="407"/>
        </a:spcBef>
        <a:buClr>
          <a:schemeClr val="accent2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95719" indent="-265953" algn="l" rtl="0" eaLnBrk="1" latinLnBrk="0" hangingPunct="1">
        <a:spcBef>
          <a:spcPts val="407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61673" indent="-265953" algn="l" rtl="0" eaLnBrk="1" latinLnBrk="0" hangingPunct="1">
        <a:spcBef>
          <a:spcPts val="407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27626" indent="-265953" algn="l" rtl="0" eaLnBrk="1" latinLnBrk="0" hangingPunct="1">
        <a:spcBef>
          <a:spcPts val="407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2393579" indent="-265953" algn="l" rtl="0" eaLnBrk="1" latinLnBrk="0" hangingPunct="1">
        <a:spcBef>
          <a:spcPts val="407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659532" indent="-265953" algn="l" rtl="0" eaLnBrk="1" latinLnBrk="0" hangingPunct="1">
        <a:spcBef>
          <a:spcPts val="407"/>
        </a:spcBef>
        <a:buClr>
          <a:schemeClr val="accent3"/>
        </a:buClr>
        <a:buFont typeface="Wingdings 2"/>
        <a:buChar char="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19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638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957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276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595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914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23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552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SOfficePNG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3918" y="1014390"/>
            <a:ext cx="5462606" cy="13176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ovéPole 2"/>
          <p:cNvSpPr txBox="1"/>
          <p:nvPr/>
        </p:nvSpPr>
        <p:spPr>
          <a:xfrm>
            <a:off x="6580198" y="371448"/>
            <a:ext cx="762000" cy="3231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číslo:</a:t>
            </a:r>
            <a:endParaRPr lang="cs-CZ" sz="15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50910" y="2943216"/>
            <a:ext cx="7929618" cy="477053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Digitální učební materiál vznikl v rámci projektu "Inovace + DVPP", </a:t>
            </a:r>
            <a:r>
              <a:rPr lang="pt-BR" sz="1500" dirty="0" smtClean="0">
                <a:solidFill>
                  <a:srgbClr val="000000"/>
                </a:solidFill>
                <a:latin typeface="Times New Roman - 15"/>
              </a:rPr>
              <a:t>EU peníze do škol, CZ.1.07/1.4.00/21.3768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Název: </a:t>
            </a:r>
            <a:r>
              <a:rPr lang="cs-CZ" sz="3200" b="1" dirty="0" smtClean="0">
                <a:solidFill>
                  <a:srgbClr val="000000"/>
                </a:solidFill>
                <a:latin typeface="Times New Roman - 15"/>
              </a:rPr>
              <a:t>Tání a tuhnutí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Autor: Mgr. Miroslava </a:t>
            </a:r>
            <a:r>
              <a:rPr lang="cs-CZ" sz="1500" dirty="0" err="1" smtClean="0">
                <a:solidFill>
                  <a:srgbClr val="000000"/>
                </a:solidFill>
                <a:latin typeface="Times New Roman - 15"/>
              </a:rPr>
              <a:t>Chrstošová</a:t>
            </a:r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Vzdělávací oblast: Člověk a příroda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Předmět: Fyzika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Ročník: 8.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Vytvořeno: leden 2014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600" dirty="0" smtClean="0"/>
              <a:t>Anotace: Materiál slouží k procvičení daného tématu, metodické pokyny jsou uvedeny na jednotlivých stránkách</a:t>
            </a:r>
          </a:p>
          <a:p>
            <a:endParaRPr lang="cs-CZ" sz="15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880100" y="2044700"/>
            <a:ext cx="304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3079736" y="2449118"/>
            <a:ext cx="3905264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200" b="1" dirty="0" smtClean="0">
                <a:solidFill>
                  <a:srgbClr val="000000"/>
                </a:solidFill>
                <a:latin typeface="System - 12"/>
              </a:rPr>
              <a:t>Základní škola Jindřichův Hradec I, Štítného 121</a:t>
            </a:r>
            <a:endParaRPr lang="cs-CZ" sz="1200" b="1" dirty="0">
              <a:solidFill>
                <a:srgbClr val="000000"/>
              </a:solidFill>
              <a:latin typeface="System - 12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40240" y="34066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VY_32_INOVACE_22_16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7968" y="1943084"/>
            <a:ext cx="9144000" cy="541324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Co se děje s látkami při teplotě tání (tuhnutí)?</a:t>
            </a:r>
          </a:p>
          <a:p>
            <a:r>
              <a:rPr lang="cs-CZ" sz="2800" dirty="0" smtClean="0"/>
              <a:t>Je teplota tání stejná jako teplota tuhnutí?</a:t>
            </a:r>
          </a:p>
          <a:p>
            <a:r>
              <a:rPr lang="cs-CZ" sz="2800" dirty="0" smtClean="0"/>
              <a:t>Jaká je teplota tání (tuhnutí) vody?</a:t>
            </a:r>
          </a:p>
          <a:p>
            <a:r>
              <a:rPr lang="cs-CZ" sz="2800" dirty="0" smtClean="0"/>
              <a:t>Změní se teplota tání (tuhnutí) vody, když do ní přisypeme sůl?</a:t>
            </a:r>
          </a:p>
          <a:p>
            <a:r>
              <a:rPr lang="cs-CZ" sz="2800" dirty="0" smtClean="0"/>
              <a:t>Závisí teplota tání na tlaku? (Vzpomeň si, co se děje s ledem pod bruslí)</a:t>
            </a:r>
          </a:p>
          <a:p>
            <a:r>
              <a:rPr lang="cs-CZ" sz="2800" dirty="0" smtClean="0"/>
              <a:t>Vyhledej teploty tání ostatních látek z </a:t>
            </a:r>
            <a:r>
              <a:rPr lang="cs-CZ" sz="2800" dirty="0" smtClean="0"/>
              <a:t>tabulek.</a:t>
            </a:r>
            <a:endParaRPr lang="cs-CZ" sz="2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7968" y="442886"/>
            <a:ext cx="9144000" cy="1409700"/>
          </a:xfrm>
        </p:spPr>
        <p:txBody>
          <a:bodyPr/>
          <a:lstStyle/>
          <a:p>
            <a:r>
              <a:rPr lang="cs-CZ" dirty="0" smtClean="0"/>
              <a:t>Co je teplota tání?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/>
        </p:nvGraphicFramePr>
        <p:xfrm>
          <a:off x="1793852" y="1371580"/>
          <a:ext cx="6773333" cy="451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436794" y="4800604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Pevná látka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3794910" y="4156868"/>
            <a:ext cx="200026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5009356" y="4156868"/>
            <a:ext cx="200026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 rot="5400000">
            <a:off x="4443693" y="4436779"/>
            <a:ext cx="1857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Pevná látka</a:t>
            </a:r>
          </a:p>
          <a:p>
            <a:r>
              <a:rPr lang="cs-CZ" sz="1600" dirty="0" smtClean="0"/>
              <a:t>kapalina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80198" y="394334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kapalina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008562" y="5443546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tání</a:t>
            </a:r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Proces přeměny pevné látky v kapalinu</a:t>
            </a:r>
            <a:endParaRPr lang="cs-CZ" sz="3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509024" y="515779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čas (s)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93720" y="1371580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teplota</a:t>
            </a:r>
          </a:p>
          <a:p>
            <a:r>
              <a:rPr lang="cs-CZ" dirty="0" smtClean="0"/>
              <a:t>(°C)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93654" y="5800736"/>
            <a:ext cx="96441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Tání a tuhnutí jsou děje, kdy se pevná látka mění na kapalnou a naopak. Teplota tání závisí na druhu látky a na tlaku – vyšší tlak – nižší teplota tání. </a:t>
            </a:r>
          </a:p>
          <a:p>
            <a:r>
              <a:rPr lang="cs-CZ" sz="2400" b="1" dirty="0" smtClean="0"/>
              <a:t> Při tání látka přijímá teplo, při tuhnutí odevzdává teplo.</a:t>
            </a:r>
            <a:endParaRPr lang="cs-CZ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cs-CZ" dirty="0" smtClean="0"/>
              <a:t>Měrné skupenské teplo tání </a:t>
            </a:r>
            <a:r>
              <a:rPr lang="cs-CZ" dirty="0" err="1" smtClean="0"/>
              <a:t>l</a:t>
            </a:r>
            <a:r>
              <a:rPr lang="cs-CZ" baseline="-25000" dirty="0" err="1" smtClean="0"/>
              <a:t>t</a:t>
            </a:r>
            <a:r>
              <a:rPr lang="cs-CZ" dirty="0" smtClean="0"/>
              <a:t> (jednotky </a:t>
            </a:r>
            <a:r>
              <a:rPr lang="cs-CZ" dirty="0" err="1" smtClean="0"/>
              <a:t>kJ</a:t>
            </a:r>
            <a:r>
              <a:rPr lang="cs-CZ" dirty="0" smtClean="0"/>
              <a:t>/kg) je teplo, které musí přijmout 1 kg látky o teplotě tání pro to, aby se změnil na kapalinu o téže teplotě.</a:t>
            </a:r>
          </a:p>
          <a:p>
            <a:pPr indent="0">
              <a:buNone/>
            </a:pPr>
            <a:endParaRPr lang="cs-CZ" dirty="0" smtClean="0"/>
          </a:p>
          <a:p>
            <a:pPr indent="0">
              <a:buNone/>
            </a:pPr>
            <a:r>
              <a:rPr lang="cs-CZ" dirty="0" smtClean="0"/>
              <a:t>(Po dobu, než se všechna látka změní na kapalinu, se její teplota nemění.)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Měrné skupenské teplo tání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127" t="27273" r="26056" b="18181"/>
          <a:stretch>
            <a:fillRect/>
          </a:stretch>
        </p:blipFill>
        <p:spPr bwMode="auto">
          <a:xfrm>
            <a:off x="1008034" y="5586422"/>
            <a:ext cx="35719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1436662" y="572929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Vyhledej měrné skupenské teplo tání tání různých látek v tabulkách.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Které látce o hmotnosti 1 kg a o teplotě tání musíme dodat více tepla, aby se roztála – ledu nebo železu?</a:t>
            </a:r>
          </a:p>
          <a:p>
            <a:pPr>
              <a:buFont typeface="Arial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8000" y="1826973"/>
            <a:ext cx="9144000" cy="175918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Proč není vhodné dávat skleněnou láhev s pitím do mrazáku? Může voda v potrubí v zimě způsobit problémy?</a:t>
            </a:r>
          </a:p>
          <a:p>
            <a:r>
              <a:rPr lang="cs-CZ" dirty="0" smtClean="0"/>
              <a:t>Proč led plave na vodě?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Mění se objem tělesa při změně skupenství?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50844" y="4300538"/>
            <a:ext cx="892974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</a:p>
          <a:p>
            <a:endParaRPr lang="cs-CZ" dirty="0" smtClean="0"/>
          </a:p>
          <a:p>
            <a:r>
              <a:rPr lang="cs-CZ" sz="2800" b="1" dirty="0" smtClean="0"/>
              <a:t>Voda při přeměně zvětšuje svůj objem, u většiny ostatních látek je to naopak, zmenšují svůj objem.</a:t>
            </a:r>
          </a:p>
          <a:p>
            <a:r>
              <a:rPr lang="cs-CZ" sz="2800" b="1" dirty="0" smtClean="0"/>
              <a:t>Led plave na vodě, protože má menší hustotu než voda.</a:t>
            </a:r>
          </a:p>
          <a:p>
            <a:r>
              <a:rPr lang="cs-CZ" sz="2800" b="1" dirty="0" smtClean="0"/>
              <a:t>Voda má největší hustotu při 4 °C – </a:t>
            </a:r>
            <a:r>
              <a:rPr lang="cs-CZ" sz="2800" b="1" u="sng" dirty="0" smtClean="0"/>
              <a:t>anomálie vody.</a:t>
            </a:r>
            <a:endParaRPr lang="cs-CZ" sz="2800" b="1" u="sng" dirty="0"/>
          </a:p>
        </p:txBody>
      </p:sp>
      <p:sp>
        <p:nvSpPr>
          <p:cNvPr id="9" name="Obdélník 8"/>
          <p:cNvSpPr/>
          <p:nvPr/>
        </p:nvSpPr>
        <p:spPr>
          <a:xfrm>
            <a:off x="507968" y="4729166"/>
            <a:ext cx="9001188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10800000" flipV="1">
            <a:off x="1150910" y="800076"/>
            <a:ext cx="214314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600" dirty="0" smtClean="0">
                <a:solidFill>
                  <a:srgbClr val="000000"/>
                </a:solidFill>
                <a:latin typeface="Times New Roman - 16"/>
              </a:rPr>
              <a:t>Zdroje a citace:</a:t>
            </a:r>
            <a:endParaRPr lang="cs-CZ" sz="1600" dirty="0">
              <a:solidFill>
                <a:srgbClr val="000000"/>
              </a:solidFill>
              <a:latin typeface="Times New Roman - 16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22348" y="1514456"/>
            <a:ext cx="6572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Fyzika pro 8. ročník základní školy, PaedDr. Jiří </a:t>
            </a:r>
            <a:r>
              <a:rPr lang="cs-CZ" dirty="0" err="1" smtClean="0"/>
              <a:t>Bohuněk</a:t>
            </a:r>
            <a:r>
              <a:rPr lang="cs-CZ" dirty="0" smtClean="0"/>
              <a:t>, doc. RNDr. Růžena Kolářová, </a:t>
            </a:r>
          </a:p>
          <a:p>
            <a:r>
              <a:rPr lang="cs-CZ" dirty="0" smtClean="0"/>
              <a:t>CSc., nakladatelství PROMETHEUS, Praha, r. 1999, ISBN 80-7196-149-3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419</Words>
  <Application>Microsoft Office PowerPoint</Application>
  <PresentationFormat>Vlastní</PresentationFormat>
  <Paragraphs>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6" baseType="lpstr">
      <vt:lpstr>Arial</vt:lpstr>
      <vt:lpstr>Times New Roman - 15</vt:lpstr>
      <vt:lpstr>Lucida Sans Unicode</vt:lpstr>
      <vt:lpstr>System - 12</vt:lpstr>
      <vt:lpstr>Times New Roman</vt:lpstr>
      <vt:lpstr>Wingdings 3</vt:lpstr>
      <vt:lpstr>Times New Roman - 16</vt:lpstr>
      <vt:lpstr>Verdana</vt:lpstr>
      <vt:lpstr>Wingdings 2</vt:lpstr>
      <vt:lpstr>Shluk</vt:lpstr>
      <vt:lpstr>Snímek 1</vt:lpstr>
      <vt:lpstr>Co je teplota tání?</vt:lpstr>
      <vt:lpstr>Proces přeměny pevné látky v kapalinu</vt:lpstr>
      <vt:lpstr>Měrné skupenské teplo tání</vt:lpstr>
      <vt:lpstr>Mění se objem tělesa při změně skupenství?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macku</dc:creator>
  <cp:lastModifiedBy>kubinova</cp:lastModifiedBy>
  <cp:revision>25</cp:revision>
  <dcterms:created xsi:type="dcterms:W3CDTF">2012-12-12T11:26:15Z</dcterms:created>
  <dcterms:modified xsi:type="dcterms:W3CDTF">2014-05-29T11:01:27Z</dcterms:modified>
</cp:coreProperties>
</file>