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58" r:id="rId6"/>
  </p:sldIdLst>
  <p:sldSz cx="10160000" cy="8458200"/>
  <p:notesSz cx="6858000" cy="9144000"/>
  <p:embeddedFontLst>
    <p:embeddedFont>
      <p:font typeface="Lucida Sans Unicode" pitchFamily="34" charset="0"/>
      <p:regular r:id="rId7"/>
    </p:embeddedFont>
    <p:embeddedFont>
      <p:font typeface="Wingdings 3" pitchFamily="18" charset="2"/>
      <p:regular r:id="rId8"/>
    </p:embeddedFont>
    <p:embeddedFont>
      <p:font typeface="Verdana" pitchFamily="34" charset="0"/>
      <p:regular r:id="rId9"/>
      <p:bold r:id="rId10"/>
      <p:italic r:id="rId11"/>
      <p:boldItalic r:id="rId12"/>
    </p:embeddedFont>
    <p:embeddedFont>
      <p:font typeface="Wingdings 2" pitchFamily="18" charset="2"/>
      <p:regular r:id="rId13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22" y="-78"/>
      </p:cViewPr>
      <p:guideLst>
        <p:guide orient="horz" pos="266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5752448"/>
            <a:ext cx="1016787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62000" y="2161542"/>
            <a:ext cx="8636000" cy="225670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62000" y="4454315"/>
            <a:ext cx="8636000" cy="1479635"/>
          </a:xfrm>
        </p:spPr>
        <p:txBody>
          <a:bodyPr lIns="53191" rIns="53191"/>
          <a:lstStyle>
            <a:lvl1pPr marL="0" marR="74467" indent="0" algn="r">
              <a:buNone/>
              <a:defRPr>
                <a:solidFill>
                  <a:schemeClr val="tx2"/>
                </a:solidFill>
              </a:defRPr>
            </a:lvl1pPr>
            <a:lvl2pPr marL="531906" indent="0" algn="ctr">
              <a:buNone/>
            </a:lvl2pPr>
            <a:lvl3pPr marL="1063813" indent="0" algn="ctr">
              <a:buNone/>
            </a:lvl3pPr>
            <a:lvl4pPr marL="1595719" indent="0" algn="ctr">
              <a:buNone/>
            </a:lvl4pPr>
            <a:lvl5pPr marL="2127626" indent="0" algn="ctr">
              <a:buNone/>
            </a:lvl5pPr>
            <a:lvl6pPr marL="2659532" indent="0" algn="ctr">
              <a:buNone/>
            </a:lvl6pPr>
            <a:lvl7pPr marL="3191439" indent="0" algn="ctr">
              <a:buNone/>
            </a:lvl7pPr>
            <a:lvl8pPr marL="3723345" indent="0" algn="ctr">
              <a:buNone/>
            </a:lvl8pPr>
            <a:lvl9pPr marL="4255252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4183" y="6108700"/>
            <a:ext cx="10164183" cy="2358242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826973"/>
            <a:ext cx="9144000" cy="540948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604459" y="338723"/>
            <a:ext cx="1974967" cy="689773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38724"/>
            <a:ext cx="7027333" cy="689773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640" y="1306978"/>
            <a:ext cx="8636000" cy="22555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358570" y="3615778"/>
            <a:ext cx="5080000" cy="1794362"/>
          </a:xfrm>
        </p:spPr>
        <p:txBody>
          <a:bodyPr lIns="106381" rIns="106381" anchor="t"/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040756" y="370674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833627" y="370674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826972"/>
            <a:ext cx="4487333" cy="558202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7" y="1826972"/>
            <a:ext cx="4487333" cy="558202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36762"/>
            <a:ext cx="9144000" cy="14097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6672580"/>
            <a:ext cx="4489098" cy="939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2763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161141" y="6672580"/>
            <a:ext cx="4490861" cy="939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2763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1781296"/>
            <a:ext cx="4489098" cy="486150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1140" y="1781296"/>
            <a:ext cx="4490861" cy="486150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6014720"/>
            <a:ext cx="8313084" cy="56388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9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10667" y="6604626"/>
            <a:ext cx="4416213" cy="1127760"/>
          </a:xfrm>
        </p:spPr>
        <p:txBody>
          <a:bodyPr/>
          <a:lstStyle>
            <a:lvl1pPr marL="0" indent="0" algn="r">
              <a:buNone/>
              <a:defRPr sz="19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16000" y="338328"/>
            <a:ext cx="8310880" cy="5638800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474480" y="7903131"/>
            <a:ext cx="2133600" cy="451104"/>
          </a:xfrm>
        </p:spPr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68035" y="6713529"/>
            <a:ext cx="7958667" cy="799486"/>
          </a:xfrm>
          <a:noFill/>
        </p:spPr>
        <p:txBody>
          <a:bodyPr lIns="106381" tIns="0" rIns="106381" anchor="t"/>
          <a:lstStyle>
            <a:lvl1pPr marL="0" marR="21276" indent="0" algn="r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000" y="234294"/>
            <a:ext cx="9652000" cy="541324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7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66747" y="7903131"/>
            <a:ext cx="2611868" cy="4503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6000317"/>
            <a:ext cx="8972702" cy="69396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5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96040" y="6169125"/>
            <a:ext cx="4224448" cy="177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9512" y="7134862"/>
            <a:ext cx="4224448" cy="1033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713" y="7142545"/>
            <a:ext cx="3780349" cy="133307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381" tIns="53191" rIns="106381" bIns="5319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0263" y="7138211"/>
            <a:ext cx="3783899" cy="1337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9626791" y="615240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9419662" y="615240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96040" y="6169125"/>
            <a:ext cx="4224448" cy="177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9512" y="7134862"/>
            <a:ext cx="4224448" cy="1033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713" y="7142545"/>
            <a:ext cx="3780349" cy="133307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381" tIns="53191" rIns="106381" bIns="5319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0263" y="7138211"/>
            <a:ext cx="3783899" cy="1337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508000" y="338720"/>
            <a:ext cx="9144000" cy="1409700"/>
          </a:xfrm>
          <a:prstGeom prst="rect">
            <a:avLst/>
          </a:prstGeom>
        </p:spPr>
        <p:txBody>
          <a:bodyPr vert="horz" lIns="106381" tIns="53191" rIns="106381" bIns="5319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508000" y="1826972"/>
            <a:ext cx="9144000" cy="5582021"/>
          </a:xfrm>
          <a:prstGeom prst="rect">
            <a:avLst/>
          </a:prstGeom>
        </p:spPr>
        <p:txBody>
          <a:bodyPr vert="horz" lIns="106381" tIns="53191" rIns="106381" bIns="53191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7474480" y="7903131"/>
            <a:ext cx="2133600" cy="451104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866747" y="7903131"/>
            <a:ext cx="2611868" cy="450321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9608080" y="7903131"/>
            <a:ext cx="406400" cy="450321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25525" indent="-297868" algn="l" rtl="0" eaLnBrk="1" latinLnBrk="0" hangingPunct="1">
        <a:spcBef>
          <a:spcPts val="46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3393" indent="-265953" algn="l" rtl="0" eaLnBrk="1" latinLnBrk="0" hangingPunct="1">
        <a:spcBef>
          <a:spcPts val="377"/>
        </a:spcBef>
        <a:buClr>
          <a:schemeClr val="accent1"/>
        </a:buClr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99984" indent="-265953" algn="l" rtl="0" eaLnBrk="1" latinLnBrk="0" hangingPunct="1">
        <a:spcBef>
          <a:spcPts val="407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29766" indent="-265953" algn="l" rtl="0" eaLnBrk="1" latinLnBrk="0" hangingPunct="1">
        <a:spcBef>
          <a:spcPts val="407"/>
        </a:spcBef>
        <a:buClr>
          <a:schemeClr val="accent2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719" indent="-265953" algn="l" rtl="0" eaLnBrk="1" latinLnBrk="0" hangingPunct="1">
        <a:spcBef>
          <a:spcPts val="407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61673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27626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579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659532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1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638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957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27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59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914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23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55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8/Fresh_snow.JPG" TargetMode="External"/><Relationship Id="rId2" Type="http://schemas.openxmlformats.org/officeDocument/2006/relationships/hyperlink" Target="http://upload.wikimedia.org/wikipedia/commons/2/24/Dew.arp.750pix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3918" y="1014390"/>
            <a:ext cx="5462606" cy="13176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6580198" y="371448"/>
            <a:ext cx="762000" cy="3231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číslo:</a:t>
            </a:r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50910" y="2943216"/>
            <a:ext cx="7929618" cy="477053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Digitální učební materiál vznikl v rámci projektu "Inovace + DVPP", </a:t>
            </a:r>
            <a:r>
              <a:rPr lang="pt-BR" sz="1500" dirty="0" smtClean="0">
                <a:solidFill>
                  <a:srgbClr val="000000"/>
                </a:solidFill>
                <a:latin typeface="Times New Roman - 15"/>
              </a:rPr>
              <a:t>EU peníze do škol, CZ.1.07/1.4.00/21.3768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Název: </a:t>
            </a:r>
            <a:r>
              <a:rPr lang="cs-CZ" sz="3200" b="1" dirty="0" smtClean="0">
                <a:solidFill>
                  <a:srgbClr val="000000"/>
                </a:solidFill>
                <a:latin typeface="Times New Roman - 15"/>
              </a:rPr>
              <a:t>Kapalnění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Autor: Mgr. Miroslava </a:t>
            </a:r>
            <a:r>
              <a:rPr lang="cs-CZ" sz="1500" dirty="0" err="1" smtClean="0">
                <a:solidFill>
                  <a:srgbClr val="000000"/>
                </a:solidFill>
                <a:latin typeface="Times New Roman - 15"/>
              </a:rPr>
              <a:t>Chrstošová</a:t>
            </a:r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Vzdělávací oblast: Člověk a příroda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Předmět: Fyzika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Ročník: 8.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Vytvořeno: únor 2014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600" dirty="0" smtClean="0"/>
              <a:t>Anotace: Materiál slouží k procvičení daného tématu, metodické pokyny jsou uvedeny na jednotlivých stránkách</a:t>
            </a:r>
          </a:p>
          <a:p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80100" y="2044700"/>
            <a:ext cx="304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3079736" y="2449118"/>
            <a:ext cx="3905264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200" b="1" dirty="0" smtClean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  <a:endParaRPr lang="cs-CZ" sz="1200" b="1" dirty="0">
              <a:solidFill>
                <a:srgbClr val="000000"/>
              </a:solidFill>
              <a:latin typeface="System - 1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40240" y="34066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VY_32_INOVACE_22_19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968" y="1943084"/>
            <a:ext cx="9144000" cy="54132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Jakou změnu skupenství nazýváme kapalnění?</a:t>
            </a:r>
          </a:p>
          <a:p>
            <a:r>
              <a:rPr lang="cs-CZ" sz="2800" dirty="0" smtClean="0"/>
              <a:t>Uveď příklady kapalnění v praxi.</a:t>
            </a:r>
          </a:p>
          <a:p>
            <a:endParaRPr lang="cs-CZ" sz="2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7968" y="442886"/>
            <a:ext cx="9144000" cy="1409700"/>
          </a:xfrm>
        </p:spPr>
        <p:txBody>
          <a:bodyPr/>
          <a:lstStyle/>
          <a:p>
            <a:r>
              <a:rPr lang="cs-CZ" dirty="0" smtClean="0"/>
              <a:t>Co je kapalnění?</a:t>
            </a:r>
            <a:endParaRPr lang="cs-CZ" dirty="0"/>
          </a:p>
        </p:txBody>
      </p:sp>
      <p:pic>
        <p:nvPicPr>
          <p:cNvPr id="5122" name="Picture 2" descr="http://upload.wikimedia.org/wikipedia/commons/2/24/Dew.arp.750p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36" y="3157530"/>
            <a:ext cx="6286544" cy="49286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Rovnovážný stav</a:t>
            </a:r>
            <a:endParaRPr lang="cs-CZ" sz="36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22282" y="1371580"/>
            <a:ext cx="87154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 uzavřené soustavě – voda, vodní </a:t>
            </a:r>
            <a:r>
              <a:rPr lang="cs-CZ" sz="2800" dirty="0" smtClean="0"/>
              <a:t>pára, </a:t>
            </a:r>
            <a:r>
              <a:rPr lang="cs-CZ" sz="2800" dirty="0" smtClean="0"/>
              <a:t>vzduch – nastává po jisté době stav, kdy je vzduch parami nasycen – stejné množství molekul přejde z vody do vzduchu jako ze vzduchu do vody.</a:t>
            </a:r>
          </a:p>
          <a:p>
            <a:endParaRPr lang="cs-CZ" sz="2800" dirty="0" smtClean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l="21127" t="27273" r="26056" b="18181"/>
          <a:stretch>
            <a:fillRect/>
          </a:stretch>
        </p:blipFill>
        <p:spPr bwMode="auto">
          <a:xfrm>
            <a:off x="722282" y="4800604"/>
            <a:ext cx="35719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ovéPole 17"/>
          <p:cNvSpPr txBox="1"/>
          <p:nvPr/>
        </p:nvSpPr>
        <p:spPr>
          <a:xfrm>
            <a:off x="1508100" y="4729166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Co se stane když snížíme teplotu uzavřené soustavy?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Co se stane když zvýšíme teplotu uzavřené soustavy?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Popiš vznik mlhy, rosy, mraků.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Sublimace a </a:t>
            </a:r>
            <a:r>
              <a:rPr lang="cs-CZ" dirty="0" err="1" smtClean="0"/>
              <a:t>desublimace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22282" y="1943084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Sublimace je změna pevné látky na plynnou a </a:t>
            </a:r>
            <a:r>
              <a:rPr lang="cs-CZ" sz="2800" dirty="0" err="1" smtClean="0"/>
              <a:t>desublimace</a:t>
            </a:r>
            <a:r>
              <a:rPr lang="cs-CZ" sz="2800" dirty="0" smtClean="0"/>
              <a:t> je změny plynné látky na pevnou.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1127" t="27273" r="26056" b="18181"/>
          <a:stretch>
            <a:fillRect/>
          </a:stretch>
        </p:blipFill>
        <p:spPr bwMode="auto">
          <a:xfrm>
            <a:off x="722282" y="3800472"/>
            <a:ext cx="35719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1508100" y="365759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Uveď příklady sublimace nebo </a:t>
            </a:r>
            <a:r>
              <a:rPr lang="cs-CZ" sz="2800" dirty="0" err="1" smtClean="0"/>
              <a:t>desublimace</a:t>
            </a:r>
            <a:r>
              <a:rPr lang="cs-CZ" sz="2800" dirty="0" smtClean="0"/>
              <a:t> v praxi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4" name="Picture 2" descr="http://upload.wikimedia.org/wikipedia/commons/b/b8/Fresh_sn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8562" y="4943480"/>
            <a:ext cx="4145280" cy="31089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1150910" y="800076"/>
            <a:ext cx="214314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  <a:latin typeface="Times New Roman - 16"/>
              </a:rPr>
              <a:t>Zdroje a citace:</a:t>
            </a:r>
            <a:endParaRPr lang="cs-CZ" sz="1600" dirty="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93786" y="5229232"/>
            <a:ext cx="6572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Fyzika pro 8. ročník základní školy, PaedDr. Jiří </a:t>
            </a:r>
            <a:r>
              <a:rPr lang="cs-CZ" dirty="0" err="1" smtClean="0"/>
              <a:t>Bohuněk</a:t>
            </a:r>
            <a:r>
              <a:rPr lang="cs-CZ" dirty="0" smtClean="0"/>
              <a:t>, doc. RNDr. Růžena Kolářová, </a:t>
            </a:r>
          </a:p>
          <a:p>
            <a:r>
              <a:rPr lang="cs-CZ" dirty="0" smtClean="0"/>
              <a:t>CSc., nakladatelství PROMETHEUS, Praha, r. 1999, ISBN 80-7196-149-3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22348" y="1228704"/>
            <a:ext cx="7000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http://upload.wikimedia.org/wikipedia/commons/2/24/Dew.arp.750pix.jpg</a:t>
            </a:r>
            <a:r>
              <a:rPr lang="cs-CZ" dirty="0" smtClean="0"/>
              <a:t>, staženo 19. 2. 2014</a:t>
            </a:r>
          </a:p>
          <a:p>
            <a:r>
              <a:rPr lang="cs-CZ" dirty="0" smtClean="0">
                <a:hlinkClick r:id="rId3"/>
              </a:rPr>
              <a:t>http://upload.wikimedia.org/wikipedia/commons/b/b8/Fresh_snow.JPG</a:t>
            </a:r>
            <a:r>
              <a:rPr lang="cs-CZ" dirty="0" smtClean="0"/>
              <a:t>, staženo 19. 2. 2014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236</Words>
  <Application>Microsoft Office PowerPoint</Application>
  <PresentationFormat>Vlastní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5" baseType="lpstr">
      <vt:lpstr>Arial</vt:lpstr>
      <vt:lpstr>Times New Roman - 15</vt:lpstr>
      <vt:lpstr>Lucida Sans Unicode</vt:lpstr>
      <vt:lpstr>System - 12</vt:lpstr>
      <vt:lpstr>Times New Roman</vt:lpstr>
      <vt:lpstr>Wingdings 3</vt:lpstr>
      <vt:lpstr>Times New Roman - 16</vt:lpstr>
      <vt:lpstr>Verdana</vt:lpstr>
      <vt:lpstr>Wingdings 2</vt:lpstr>
      <vt:lpstr>Shluk</vt:lpstr>
      <vt:lpstr>Snímek 1</vt:lpstr>
      <vt:lpstr>Co je kapalnění?</vt:lpstr>
      <vt:lpstr>Rovnovážný stav</vt:lpstr>
      <vt:lpstr>Sublimace a desublimace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macku</dc:creator>
  <cp:lastModifiedBy>chrstosova</cp:lastModifiedBy>
  <cp:revision>31</cp:revision>
  <dcterms:created xsi:type="dcterms:W3CDTF">2012-12-12T11:26:15Z</dcterms:created>
  <dcterms:modified xsi:type="dcterms:W3CDTF">2014-05-28T09:05:54Z</dcterms:modified>
</cp:coreProperties>
</file>