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2" r:id="rId2"/>
  </p:sldMasterIdLst>
  <p:sldIdLst>
    <p:sldId id="267" r:id="rId3"/>
    <p:sldId id="327" r:id="rId4"/>
    <p:sldId id="328" r:id="rId5"/>
    <p:sldId id="329" r:id="rId6"/>
    <p:sldId id="334" r:id="rId7"/>
    <p:sldId id="335" r:id="rId8"/>
    <p:sldId id="336" r:id="rId9"/>
    <p:sldId id="337" r:id="rId10"/>
    <p:sldId id="331" r:id="rId11"/>
    <p:sldId id="338" r:id="rId12"/>
    <p:sldId id="339" r:id="rId13"/>
    <p:sldId id="340" r:id="rId14"/>
    <p:sldId id="258" r:id="rId15"/>
  </p:sldIdLst>
  <p:sldSz cx="10160000" cy="7620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1A4"/>
    <a:srgbClr val="FA9706"/>
    <a:srgbClr val="F4D30C"/>
    <a:srgbClr val="F98007"/>
    <a:srgbClr val="FBE8A3"/>
    <a:srgbClr val="F1960F"/>
    <a:srgbClr val="F5C30B"/>
    <a:srgbClr val="EF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8" autoAdjust="0"/>
  </p:normalViewPr>
  <p:slideViewPr>
    <p:cSldViewPr>
      <p:cViewPr varScale="1">
        <p:scale>
          <a:sx n="63" d="100"/>
          <a:sy n="63" d="100"/>
        </p:scale>
        <p:origin x="-1392" y="-96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0377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70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51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7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92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89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8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76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2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37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29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9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E4ABBA09-2192-451F-B7BA-BDABC30B0E68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53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FA9706"/>
            </a:gs>
            <a:gs pos="0">
              <a:srgbClr val="FBE8A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assschool.cz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524000" y="3957960"/>
            <a:ext cx="7112000" cy="716136"/>
          </a:xfrm>
        </p:spPr>
        <p:txBody>
          <a:bodyPr/>
          <a:lstStyle/>
          <a:p>
            <a:r>
              <a:rPr lang="cs-CZ" sz="1600" b="1" dirty="0" smtClean="0"/>
              <a:t>AUTOR: </a:t>
            </a:r>
            <a:r>
              <a:rPr lang="cs-CZ" dirty="0" smtClean="0">
                <a:solidFill>
                  <a:srgbClr val="000000"/>
                </a:solidFill>
              </a:rPr>
              <a:t>Ing. Ladislava Semerádová</a:t>
            </a:r>
            <a:endParaRPr lang="cs-CZ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9560" y="4602088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ANOTACE: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 Výukový materiál je určen pro studenty 1.ročníku SŠ. Může být použit při výkladu a procvičení stechiometrických výpočtů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19560" y="5322168"/>
            <a:ext cx="7920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KLÍČOVÁ SLOVA: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stechiometrické výpočty, klíčová složka, stechiometrický poměr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62000" y="2153816"/>
            <a:ext cx="8636000" cy="1633537"/>
          </a:xfrm>
        </p:spPr>
        <p:txBody>
          <a:bodyPr/>
          <a:lstStyle/>
          <a:p>
            <a:r>
              <a:rPr lang="cs-CZ" dirty="0" smtClean="0"/>
              <a:t>Stechiometrické výpočty 1</a:t>
            </a:r>
            <a:endParaRPr lang="cs-CZ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03536" y="3379692"/>
            <a:ext cx="7920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3600" b="1" smtClean="0">
                <a:solidFill>
                  <a:srgbClr val="000000"/>
                </a:solidFill>
              </a:rPr>
              <a:t>VY-32-INOVACE-</a:t>
            </a:r>
            <a:r>
              <a:rPr lang="cs-CZ" sz="3600" b="1" smtClean="0">
                <a:solidFill>
                  <a:srgbClr val="FF0000"/>
                </a:solidFill>
              </a:rPr>
              <a:t>CHE-111</a:t>
            </a:r>
            <a:endParaRPr lang="cs-CZ" sz="36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4088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488" y="1073696"/>
            <a:ext cx="9144000" cy="5805512"/>
          </a:xfrm>
        </p:spPr>
        <p:txBody>
          <a:bodyPr/>
          <a:lstStyle/>
          <a:p>
            <a:r>
              <a:rPr lang="cs-CZ" i="1" dirty="0" smtClean="0"/>
              <a:t>látkové množství klíčové složky</a:t>
            </a:r>
          </a:p>
          <a:p>
            <a:pPr marL="0" indent="0">
              <a:buNone/>
            </a:pPr>
            <a:r>
              <a:rPr lang="cs-CZ" dirty="0" smtClean="0"/>
              <a:t>n(NH</a:t>
            </a:r>
            <a:r>
              <a:rPr lang="cs-CZ" baseline="-25000" dirty="0" smtClean="0"/>
              <a:t>3</a:t>
            </a:r>
            <a:r>
              <a:rPr lang="cs-CZ" dirty="0" smtClean="0"/>
              <a:t>) = </a:t>
            </a:r>
            <a:r>
              <a:rPr lang="cs-CZ" u="sng" dirty="0" smtClean="0"/>
              <a:t>m(NH</a:t>
            </a:r>
            <a:r>
              <a:rPr lang="cs-CZ" u="sng" baseline="-25000" dirty="0" smtClean="0"/>
              <a:t>3</a:t>
            </a:r>
            <a:r>
              <a:rPr lang="cs-CZ" u="sng" dirty="0" smtClean="0"/>
              <a:t>)</a:t>
            </a:r>
            <a:r>
              <a:rPr lang="cs-CZ" dirty="0" smtClean="0"/>
              <a:t> = </a:t>
            </a:r>
            <a:r>
              <a:rPr lang="cs-CZ" u="sng" dirty="0" smtClean="0"/>
              <a:t>1000</a:t>
            </a:r>
            <a:r>
              <a:rPr lang="cs-CZ" dirty="0" smtClean="0"/>
              <a:t> = 58,8 mol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M(NH</a:t>
            </a:r>
            <a:r>
              <a:rPr lang="cs-CZ" baseline="-25000" dirty="0" smtClean="0"/>
              <a:t>3</a:t>
            </a:r>
            <a:r>
              <a:rPr lang="cs-CZ" dirty="0" smtClean="0"/>
              <a:t>)       17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/>
              <a:t>látkové množství </a:t>
            </a:r>
            <a:r>
              <a:rPr lang="cs-CZ" i="1" dirty="0" smtClean="0"/>
              <a:t>reaktantů</a:t>
            </a: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 (N</a:t>
            </a:r>
            <a:r>
              <a:rPr lang="cs-CZ" baseline="-25000" dirty="0" smtClean="0"/>
              <a:t>2</a:t>
            </a:r>
            <a:r>
              <a:rPr lang="cs-CZ" dirty="0" smtClean="0"/>
              <a:t> ) =  </a:t>
            </a:r>
            <a:r>
              <a:rPr lang="cs-CZ" u="sng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 . n(NH</a:t>
            </a:r>
            <a:r>
              <a:rPr lang="cs-CZ" baseline="-25000" dirty="0" smtClean="0"/>
              <a:t>3</a:t>
            </a:r>
            <a:r>
              <a:rPr lang="cs-CZ" dirty="0" smtClean="0"/>
              <a:t>) = </a:t>
            </a:r>
            <a:r>
              <a:rPr lang="cs-CZ" u="sng" dirty="0" smtClean="0"/>
              <a:t>58,8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FF0000"/>
                </a:solidFill>
              </a:rPr>
              <a:t>29,4</a:t>
            </a:r>
            <a:r>
              <a:rPr lang="cs-CZ" dirty="0" smtClean="0"/>
              <a:t> mol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</a:t>
            </a:r>
            <a:r>
              <a:rPr lang="cs-CZ" dirty="0" smtClean="0">
                <a:solidFill>
                  <a:srgbClr val="FF0000"/>
                </a:solidFill>
              </a:rPr>
              <a:t>2</a:t>
            </a:r>
            <a:r>
              <a:rPr lang="cs-CZ" dirty="0" smtClean="0"/>
              <a:t>                    </a:t>
            </a:r>
            <a:r>
              <a:rPr lang="cs-CZ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cs-CZ" dirty="0" smtClean="0"/>
              <a:t>n(H</a:t>
            </a:r>
            <a:r>
              <a:rPr lang="cs-CZ" baseline="-25000" dirty="0" smtClean="0"/>
              <a:t>2</a:t>
            </a:r>
            <a:r>
              <a:rPr lang="cs-CZ" dirty="0" smtClean="0"/>
              <a:t>) = </a:t>
            </a:r>
            <a:r>
              <a:rPr lang="cs-CZ" u="sng" dirty="0" smtClean="0">
                <a:solidFill>
                  <a:srgbClr val="00B050"/>
                </a:solidFill>
              </a:rPr>
              <a:t>3</a:t>
            </a:r>
            <a:r>
              <a:rPr lang="cs-CZ" dirty="0" smtClean="0"/>
              <a:t> n(NH</a:t>
            </a:r>
            <a:r>
              <a:rPr lang="cs-CZ" baseline="-25000" dirty="0" smtClean="0"/>
              <a:t>3</a:t>
            </a:r>
            <a:r>
              <a:rPr lang="cs-CZ" dirty="0" smtClean="0"/>
              <a:t>)  = </a:t>
            </a:r>
            <a:r>
              <a:rPr lang="cs-CZ" u="sng" dirty="0" smtClean="0">
                <a:solidFill>
                  <a:srgbClr val="00B050"/>
                </a:solidFill>
              </a:rPr>
              <a:t>3</a:t>
            </a:r>
            <a:r>
              <a:rPr lang="cs-CZ" dirty="0" smtClean="0"/>
              <a:t> . 58,8  = </a:t>
            </a:r>
            <a:r>
              <a:rPr lang="cs-CZ" dirty="0" smtClean="0">
                <a:solidFill>
                  <a:srgbClr val="00B050"/>
                </a:solidFill>
              </a:rPr>
              <a:t>88,2</a:t>
            </a:r>
            <a:r>
              <a:rPr lang="cs-CZ" dirty="0" smtClean="0"/>
              <a:t> mol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</a:t>
            </a:r>
            <a:r>
              <a:rPr lang="cs-CZ" dirty="0" smtClean="0">
                <a:solidFill>
                  <a:srgbClr val="00B050"/>
                </a:solidFill>
              </a:rPr>
              <a:t>2</a:t>
            </a:r>
            <a:r>
              <a:rPr lang="cs-CZ" dirty="0" smtClean="0"/>
              <a:t>                 </a:t>
            </a:r>
            <a:r>
              <a:rPr lang="cs-CZ" dirty="0" smtClean="0">
                <a:solidFill>
                  <a:srgbClr val="00B050"/>
                </a:solidFill>
              </a:rPr>
              <a:t>2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9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4088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929680"/>
            <a:ext cx="9144000" cy="5877520"/>
          </a:xfrm>
        </p:spPr>
        <p:txBody>
          <a:bodyPr/>
          <a:lstStyle/>
          <a:p>
            <a:r>
              <a:rPr lang="cs-CZ" i="1" dirty="0" smtClean="0"/>
              <a:t>výpočet hmotnosti a objemu reaktantů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m(H</a:t>
            </a:r>
            <a:r>
              <a:rPr lang="cs-CZ" baseline="-25000" dirty="0" smtClean="0"/>
              <a:t>2</a:t>
            </a:r>
            <a:r>
              <a:rPr lang="cs-CZ" dirty="0" smtClean="0"/>
              <a:t>) = n(H</a:t>
            </a:r>
            <a:r>
              <a:rPr lang="cs-CZ" baseline="-25000" dirty="0" smtClean="0"/>
              <a:t>2</a:t>
            </a:r>
            <a:r>
              <a:rPr lang="cs-CZ" dirty="0" smtClean="0"/>
              <a:t>) . M(H</a:t>
            </a:r>
            <a:r>
              <a:rPr lang="cs-CZ" baseline="-25000" dirty="0" smtClean="0"/>
              <a:t>2</a:t>
            </a:r>
            <a:r>
              <a:rPr lang="cs-CZ" dirty="0" smtClean="0"/>
              <a:t>) = </a:t>
            </a:r>
            <a:r>
              <a:rPr lang="cs-CZ" dirty="0" smtClean="0">
                <a:solidFill>
                  <a:srgbClr val="00B050"/>
                </a:solidFill>
              </a:rPr>
              <a:t>88,2</a:t>
            </a:r>
            <a:r>
              <a:rPr lang="cs-CZ" dirty="0" smtClean="0"/>
              <a:t> .2 = 176,4 g</a:t>
            </a:r>
          </a:p>
          <a:p>
            <a:pPr marL="0" indent="0">
              <a:buNone/>
            </a:pPr>
            <a:r>
              <a:rPr lang="cs-CZ" dirty="0" smtClean="0"/>
              <a:t>V(H</a:t>
            </a:r>
            <a:r>
              <a:rPr lang="cs-CZ" baseline="-25000" dirty="0" smtClean="0"/>
              <a:t>2</a:t>
            </a:r>
            <a:r>
              <a:rPr lang="cs-CZ" dirty="0" smtClean="0"/>
              <a:t>) = n(H</a:t>
            </a:r>
            <a:r>
              <a:rPr lang="cs-CZ" baseline="-25000" dirty="0" smtClean="0"/>
              <a:t>2</a:t>
            </a:r>
            <a:r>
              <a:rPr lang="cs-CZ" dirty="0" smtClean="0"/>
              <a:t>) . </a:t>
            </a:r>
            <a:r>
              <a:rPr lang="cs-CZ" dirty="0" err="1" smtClean="0">
                <a:solidFill>
                  <a:srgbClr val="002060"/>
                </a:solidFill>
              </a:rPr>
              <a:t>V</a:t>
            </a:r>
            <a:r>
              <a:rPr lang="cs-CZ" baseline="-25000" dirty="0" err="1" smtClean="0">
                <a:solidFill>
                  <a:srgbClr val="002060"/>
                </a:solidFill>
              </a:rPr>
              <a:t>m</a:t>
            </a:r>
            <a:r>
              <a:rPr lang="cs-CZ" dirty="0" smtClean="0"/>
              <a:t>(H</a:t>
            </a:r>
            <a:r>
              <a:rPr lang="cs-CZ" baseline="-25000" dirty="0" smtClean="0"/>
              <a:t>2</a:t>
            </a:r>
            <a:r>
              <a:rPr lang="cs-CZ" dirty="0" smtClean="0"/>
              <a:t>) = </a:t>
            </a:r>
            <a:r>
              <a:rPr lang="cs-CZ" dirty="0" smtClean="0">
                <a:solidFill>
                  <a:srgbClr val="00B050"/>
                </a:solidFill>
              </a:rPr>
              <a:t>88,2</a:t>
            </a:r>
            <a:r>
              <a:rPr lang="cs-CZ" dirty="0" smtClean="0"/>
              <a:t> .</a:t>
            </a:r>
            <a:r>
              <a:rPr lang="cs-CZ" dirty="0" smtClean="0">
                <a:solidFill>
                  <a:srgbClr val="002060"/>
                </a:solidFill>
              </a:rPr>
              <a:t>22,4</a:t>
            </a:r>
            <a:r>
              <a:rPr lang="cs-CZ" dirty="0" smtClean="0"/>
              <a:t> = 1976 dm</a:t>
            </a:r>
            <a:r>
              <a:rPr lang="cs-CZ" baseline="30000" dirty="0" smtClean="0"/>
              <a:t>3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m(N</a:t>
            </a:r>
            <a:r>
              <a:rPr lang="cs-CZ" baseline="-25000" dirty="0" smtClean="0"/>
              <a:t>2</a:t>
            </a:r>
            <a:r>
              <a:rPr lang="cs-CZ" dirty="0" smtClean="0"/>
              <a:t>)=n(N</a:t>
            </a:r>
            <a:r>
              <a:rPr lang="cs-CZ" baseline="-25000" dirty="0" smtClean="0"/>
              <a:t>2</a:t>
            </a:r>
            <a:r>
              <a:rPr lang="cs-CZ" dirty="0" smtClean="0"/>
              <a:t>) .M(N</a:t>
            </a:r>
            <a:r>
              <a:rPr lang="cs-CZ" baseline="-25000" dirty="0" smtClean="0"/>
              <a:t>2</a:t>
            </a:r>
            <a:r>
              <a:rPr lang="cs-CZ" dirty="0" smtClean="0"/>
              <a:t>) = </a:t>
            </a:r>
            <a:r>
              <a:rPr lang="cs-CZ" dirty="0" smtClean="0">
                <a:solidFill>
                  <a:srgbClr val="FF0000"/>
                </a:solidFill>
              </a:rPr>
              <a:t>29,4</a:t>
            </a:r>
            <a:r>
              <a:rPr lang="cs-CZ" dirty="0" smtClean="0"/>
              <a:t> .28 = 832,6 g</a:t>
            </a:r>
          </a:p>
          <a:p>
            <a:pPr marL="0" indent="0">
              <a:buNone/>
            </a:pPr>
            <a:r>
              <a:rPr lang="cs-CZ" dirty="0" smtClean="0"/>
              <a:t>V (N</a:t>
            </a:r>
            <a:r>
              <a:rPr lang="cs-CZ" baseline="-25000" dirty="0" smtClean="0"/>
              <a:t>2</a:t>
            </a:r>
            <a:r>
              <a:rPr lang="cs-CZ" dirty="0" smtClean="0"/>
              <a:t>)=n (N</a:t>
            </a:r>
            <a:r>
              <a:rPr lang="cs-CZ" baseline="-25000" dirty="0" smtClean="0"/>
              <a:t>2</a:t>
            </a:r>
            <a:r>
              <a:rPr lang="cs-CZ" dirty="0" smtClean="0"/>
              <a:t>) </a:t>
            </a:r>
            <a:r>
              <a:rPr lang="cs-CZ" dirty="0" err="1" smtClean="0">
                <a:solidFill>
                  <a:srgbClr val="002060"/>
                </a:solidFill>
              </a:rPr>
              <a:t>V</a:t>
            </a:r>
            <a:r>
              <a:rPr lang="cs-CZ" baseline="-25000" dirty="0" err="1" smtClean="0">
                <a:solidFill>
                  <a:srgbClr val="002060"/>
                </a:solidFill>
              </a:rPr>
              <a:t>m</a:t>
            </a:r>
            <a:r>
              <a:rPr lang="cs-CZ" dirty="0" smtClean="0"/>
              <a:t>(N</a:t>
            </a:r>
            <a:r>
              <a:rPr lang="cs-CZ" baseline="-25000" dirty="0" smtClean="0"/>
              <a:t>2</a:t>
            </a:r>
            <a:r>
              <a:rPr lang="cs-CZ" dirty="0" smtClean="0"/>
              <a:t>) = </a:t>
            </a:r>
            <a:r>
              <a:rPr lang="cs-CZ" dirty="0" smtClean="0">
                <a:solidFill>
                  <a:srgbClr val="FF0000"/>
                </a:solidFill>
              </a:rPr>
              <a:t>29,4</a:t>
            </a:r>
            <a:r>
              <a:rPr lang="cs-CZ" dirty="0" smtClean="0"/>
              <a:t> .</a:t>
            </a:r>
            <a:r>
              <a:rPr lang="cs-CZ" dirty="0" smtClean="0">
                <a:solidFill>
                  <a:srgbClr val="002060"/>
                </a:solidFill>
              </a:rPr>
              <a:t>22,4</a:t>
            </a:r>
            <a:r>
              <a:rPr lang="cs-CZ" dirty="0" smtClean="0"/>
              <a:t> = 659 dm</a:t>
            </a:r>
            <a:r>
              <a:rPr lang="cs-CZ" baseline="30000" dirty="0" smtClean="0"/>
              <a:t>3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109919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2060"/>
                </a:solidFill>
              </a:rPr>
              <a:t>Odpově</a:t>
            </a:r>
            <a:r>
              <a:rPr lang="cs-CZ" dirty="0">
                <a:solidFill>
                  <a:srgbClr val="002060"/>
                </a:solidFill>
              </a:rPr>
              <a:t>ď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Na přípravu 1 kg amoniaku je potřeba 176,4 g vodíku (</a:t>
            </a:r>
            <a:r>
              <a:rPr lang="cs-CZ" dirty="0"/>
              <a:t>1976 </a:t>
            </a:r>
            <a:r>
              <a:rPr lang="cs-CZ" altLang="cs-CZ" dirty="0" smtClean="0"/>
              <a:t>dm</a:t>
            </a:r>
            <a:r>
              <a:rPr lang="cs-CZ" altLang="cs-CZ" baseline="30000" dirty="0" smtClean="0"/>
              <a:t>3</a:t>
            </a:r>
            <a:r>
              <a:rPr lang="cs-CZ" altLang="cs-CZ" dirty="0" smtClean="0"/>
              <a:t>) a </a:t>
            </a:r>
            <a:r>
              <a:rPr lang="cs-CZ" dirty="0"/>
              <a:t>832,6 </a:t>
            </a:r>
            <a:r>
              <a:rPr lang="cs-CZ" dirty="0" smtClean="0"/>
              <a:t>g </a:t>
            </a:r>
            <a:r>
              <a:rPr lang="cs-CZ" altLang="cs-CZ" dirty="0" smtClean="0"/>
              <a:t>dusíku (</a:t>
            </a:r>
            <a:r>
              <a:rPr lang="cs-CZ" dirty="0"/>
              <a:t>659 </a:t>
            </a:r>
            <a:r>
              <a:rPr lang="cs-CZ" dirty="0" smtClean="0"/>
              <a:t>dm</a:t>
            </a:r>
            <a:r>
              <a:rPr lang="cs-CZ" baseline="30000" dirty="0" smtClean="0"/>
              <a:t>3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1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410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83856" y="5466184"/>
            <a:ext cx="2576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500" dirty="0">
                <a:solidFill>
                  <a:srgbClr val="FF0000"/>
                </a:solidFill>
                <a:latin typeface="Arial - 20"/>
                <a:hlinkClick r:id="rId2"/>
              </a:rPr>
              <a:t>www.</a:t>
            </a:r>
            <a:r>
              <a:rPr lang="cs-CZ" sz="1500" dirty="0" err="1">
                <a:solidFill>
                  <a:srgbClr val="FF0000"/>
                </a:solidFill>
                <a:latin typeface="Arial - 20"/>
                <a:hlinkClick r:id="rId2"/>
              </a:rPr>
              <a:t>glassschool.cz</a:t>
            </a:r>
            <a:endParaRPr lang="cs-CZ" sz="1500" dirty="0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52463" y="1287919"/>
            <a:ext cx="868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200" dirty="0" smtClean="0"/>
              <a:t>DUŠEK, Bohuslav a Vratislav FLEMR. </a:t>
            </a:r>
            <a:r>
              <a:rPr lang="cs-CZ" sz="1200" i="1" dirty="0" smtClean="0"/>
              <a:t>Obecná a anorganická chemie pro gymnázia</a:t>
            </a:r>
            <a:r>
              <a:rPr lang="cs-CZ" sz="1200" dirty="0" smtClean="0"/>
              <a:t>. SPN, 2007. ISBN 80-7235-369-1. </a:t>
            </a:r>
            <a:endParaRPr lang="cs-CZ" sz="1200" dirty="0"/>
          </a:p>
        </p:txBody>
      </p:sp>
      <p:sp>
        <p:nvSpPr>
          <p:cNvPr id="2" name="Obdélník 1"/>
          <p:cNvSpPr/>
          <p:nvPr/>
        </p:nvSpPr>
        <p:spPr>
          <a:xfrm>
            <a:off x="603886" y="1564918"/>
            <a:ext cx="686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Klouda P. </a:t>
            </a:r>
            <a:r>
              <a:rPr lang="cs-CZ" sz="1200" i="1" dirty="0"/>
              <a:t>Obecná a anorganická chemie</a:t>
            </a:r>
            <a:r>
              <a:rPr lang="cs-CZ" sz="1200" dirty="0"/>
              <a:t>. třetí. Ostrava: Pavel Klouda, Ostrava, 2004. ISBN 80-86369-10-2.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600" dirty="0" smtClean="0">
                <a:solidFill>
                  <a:srgbClr val="002060"/>
                </a:solidFill>
              </a:rPr>
              <a:t>Stechiometrické výpočty -postup výpočtu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100" dirty="0"/>
              <a:t>1) podle zadání zapíšeme reakční schéma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100" dirty="0"/>
              <a:t>2) vyčíslíme reakci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100" dirty="0"/>
              <a:t>3) určíme </a:t>
            </a:r>
            <a:r>
              <a:rPr lang="cs-CZ" altLang="cs-CZ" sz="3100" b="1" dirty="0"/>
              <a:t>klíčovou složku</a:t>
            </a:r>
            <a:r>
              <a:rPr lang="cs-CZ" altLang="cs-CZ" sz="3100" dirty="0"/>
              <a:t> – složka, která je určena alespoň dvěma údaji, z nichž lze vypočítat látkové množství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100" dirty="0"/>
              <a:t>4) vypočítáme </a:t>
            </a:r>
            <a:r>
              <a:rPr lang="cs-CZ" altLang="cs-CZ" sz="3100" b="1" dirty="0"/>
              <a:t>látkové množství klíčové složky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100" dirty="0"/>
              <a:t>5)z poměru stechiometrických koeficientů vypočítáme látkové množství kterékoliv složky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100" dirty="0"/>
              <a:t>6) z látkového množství lze vypočítat další veličiny </a:t>
            </a:r>
            <a:r>
              <a:rPr lang="cs-CZ" altLang="cs-CZ" sz="3100" dirty="0" err="1" smtClean="0"/>
              <a:t>např.hmotnost</a:t>
            </a:r>
            <a:r>
              <a:rPr lang="cs-CZ" altLang="cs-CZ" sz="3100" dirty="0" smtClean="0"/>
              <a:t>, objem…</a:t>
            </a:r>
            <a:endParaRPr lang="cs-CZ" altLang="cs-CZ" sz="3100" dirty="0"/>
          </a:p>
        </p:txBody>
      </p:sp>
    </p:spTree>
    <p:extLst>
      <p:ext uri="{BB962C8B-B14F-4D97-AF65-F5344CB8AC3E}">
        <p14:creationId xmlns:p14="http://schemas.microsoft.com/office/powerpoint/2010/main" val="336607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rgbClr val="7030A0"/>
                </a:solidFill>
              </a:rPr>
              <a:t>Druhy stechiometrických výpočtů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dirty="0" smtClean="0"/>
              <a:t>1) výpočet množství reaktantů a produktů potřebných k uskutečnění reakce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2) výpočet čistého výtěžku</a:t>
            </a:r>
          </a:p>
        </p:txBody>
      </p:sp>
    </p:spTree>
    <p:extLst>
      <p:ext uri="{BB962C8B-B14F-4D97-AF65-F5344CB8AC3E}">
        <p14:creationId xmlns:p14="http://schemas.microsoft.com/office/powerpoint/2010/main" val="211951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rgbClr val="7030A0"/>
                </a:solidFill>
              </a:rPr>
              <a:t>Příklad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i="1" dirty="0" smtClean="0">
                <a:solidFill>
                  <a:srgbClr val="7030A0"/>
                </a:solidFill>
              </a:rPr>
              <a:t>Sulfan lze připravit reakcí </a:t>
            </a:r>
            <a:r>
              <a:rPr lang="cs-CZ" altLang="cs-CZ" i="1" dirty="0" err="1" smtClean="0">
                <a:solidFill>
                  <a:srgbClr val="7030A0"/>
                </a:solidFill>
              </a:rPr>
              <a:t>FeS</a:t>
            </a:r>
            <a:r>
              <a:rPr lang="cs-CZ" altLang="cs-CZ" i="1" dirty="0" smtClean="0">
                <a:solidFill>
                  <a:srgbClr val="7030A0"/>
                </a:solidFill>
              </a:rPr>
              <a:t> s kyselinou chlorovodíkovou vypočítejte</a:t>
            </a:r>
            <a:r>
              <a:rPr lang="cs-CZ" altLang="cs-CZ" dirty="0" smtClean="0">
                <a:solidFill>
                  <a:srgbClr val="7030A0"/>
                </a:solidFill>
              </a:rPr>
              <a:t>: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A) kolik g chloridu železnatého vznikne reakcí 250 g sulfidu železnatého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B) jaký objem sulfanu vznikne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506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4808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857672"/>
            <a:ext cx="9144000" cy="59495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i="1" dirty="0">
                <a:solidFill>
                  <a:srgbClr val="002060"/>
                </a:solidFill>
              </a:rPr>
              <a:t>1) podle zadání zapíšeme reakční schéma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i="1" dirty="0">
                <a:solidFill>
                  <a:srgbClr val="002060"/>
                </a:solidFill>
              </a:rPr>
              <a:t>2) vyčíslíme reakci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 smtClean="0"/>
              <a:t>FeS</a:t>
            </a:r>
            <a:r>
              <a:rPr lang="cs-CZ" altLang="cs-CZ" dirty="0" smtClean="0"/>
              <a:t>          +  </a:t>
            </a:r>
            <a:r>
              <a:rPr lang="cs-CZ" altLang="cs-CZ" dirty="0" smtClean="0">
                <a:solidFill>
                  <a:srgbClr val="7030A0"/>
                </a:solidFill>
              </a:rPr>
              <a:t>2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HCl</a:t>
            </a:r>
            <a:r>
              <a:rPr lang="cs-CZ" altLang="cs-CZ" dirty="0" smtClean="0"/>
              <a:t>          FeCl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     +    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S</a:t>
            </a:r>
          </a:p>
          <a:p>
            <a:r>
              <a:rPr lang="cs-CZ" dirty="0" smtClean="0"/>
              <a:t>m=250 g                          m = ?             V = ?</a:t>
            </a:r>
          </a:p>
          <a:p>
            <a:r>
              <a:rPr lang="cs-CZ" dirty="0" smtClean="0"/>
              <a:t>M =80 g/mol                   M =126,7g/mol</a:t>
            </a:r>
          </a:p>
          <a:p>
            <a:endParaRPr lang="cs-CZ" dirty="0" smtClean="0"/>
          </a:p>
          <a:p>
            <a:r>
              <a:rPr lang="cs-CZ" i="1" dirty="0" smtClean="0">
                <a:solidFill>
                  <a:srgbClr val="002060"/>
                </a:solidFill>
              </a:rPr>
              <a:t>3) určíme klíčovou složku klíčová složka </a:t>
            </a:r>
            <a:r>
              <a:rPr lang="cs-CZ" i="1" dirty="0" smtClean="0"/>
              <a:t>= </a:t>
            </a:r>
            <a:r>
              <a:rPr lang="cs-CZ" dirty="0" err="1" smtClean="0"/>
              <a:t>FeS</a:t>
            </a:r>
            <a:r>
              <a:rPr lang="cs-CZ" dirty="0" smtClean="0"/>
              <a:t> – lze určit látkové množství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647952" y="2801888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15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408856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857672"/>
            <a:ext cx="9144000" cy="5949528"/>
          </a:xfrm>
        </p:spPr>
        <p:txBody>
          <a:bodyPr/>
          <a:lstStyle/>
          <a:p>
            <a:pPr marL="0" indent="0">
              <a:buNone/>
            </a:pPr>
            <a:r>
              <a:rPr lang="cs-CZ" altLang="cs-CZ" i="1" dirty="0">
                <a:solidFill>
                  <a:srgbClr val="002060"/>
                </a:solidFill>
              </a:rPr>
              <a:t>4)</a:t>
            </a:r>
            <a:r>
              <a:rPr lang="cs-CZ" altLang="cs-CZ" dirty="0">
                <a:solidFill>
                  <a:srgbClr val="002060"/>
                </a:solidFill>
              </a:rPr>
              <a:t> </a:t>
            </a:r>
            <a:r>
              <a:rPr lang="cs-CZ" altLang="cs-CZ" i="1" dirty="0">
                <a:solidFill>
                  <a:srgbClr val="002060"/>
                </a:solidFill>
              </a:rPr>
              <a:t>vypočítáme </a:t>
            </a:r>
            <a:r>
              <a:rPr lang="cs-CZ" altLang="cs-CZ" b="1" i="1" dirty="0">
                <a:solidFill>
                  <a:srgbClr val="002060"/>
                </a:solidFill>
              </a:rPr>
              <a:t>látkové množství klíčové složky</a:t>
            </a:r>
          </a:p>
          <a:p>
            <a:endParaRPr lang="cs-CZ" dirty="0" smtClean="0"/>
          </a:p>
          <a:p>
            <a:r>
              <a:rPr lang="cs-CZ" dirty="0" smtClean="0"/>
              <a:t>n (</a:t>
            </a:r>
            <a:r>
              <a:rPr lang="cs-CZ" dirty="0" err="1" smtClean="0"/>
              <a:t>FeS</a:t>
            </a:r>
            <a:r>
              <a:rPr lang="cs-CZ" dirty="0" smtClean="0"/>
              <a:t>) = </a:t>
            </a:r>
            <a:r>
              <a:rPr lang="cs-CZ" u="sng" dirty="0" err="1" smtClean="0"/>
              <a:t>mFeS</a:t>
            </a:r>
            <a:r>
              <a:rPr lang="cs-CZ" u="sng" dirty="0" smtClean="0"/>
              <a:t> </a:t>
            </a:r>
            <a:r>
              <a:rPr lang="cs-CZ" dirty="0" smtClean="0"/>
              <a:t>   = </a:t>
            </a:r>
            <a:r>
              <a:rPr lang="cs-CZ" u="sng" dirty="0" smtClean="0"/>
              <a:t>250</a:t>
            </a:r>
            <a:r>
              <a:rPr lang="cs-CZ" dirty="0" smtClean="0"/>
              <a:t>   = </a:t>
            </a:r>
            <a:r>
              <a:rPr lang="cs-CZ" dirty="0" smtClean="0">
                <a:solidFill>
                  <a:srgbClr val="FF0000"/>
                </a:solidFill>
              </a:rPr>
              <a:t>3,125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mol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M (</a:t>
            </a:r>
            <a:r>
              <a:rPr lang="cs-CZ" dirty="0" err="1" smtClean="0"/>
              <a:t>FeS</a:t>
            </a:r>
            <a:r>
              <a:rPr lang="cs-CZ" dirty="0" smtClean="0"/>
              <a:t>)         80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altLang="cs-CZ" i="1" dirty="0">
                <a:solidFill>
                  <a:srgbClr val="002060"/>
                </a:solidFill>
              </a:rPr>
              <a:t>5</a:t>
            </a:r>
            <a:r>
              <a:rPr lang="cs-CZ" altLang="cs-CZ" i="1" dirty="0" smtClean="0">
                <a:solidFill>
                  <a:srgbClr val="002060"/>
                </a:solidFill>
              </a:rPr>
              <a:t>) z </a:t>
            </a:r>
            <a:r>
              <a:rPr lang="cs-CZ" altLang="cs-CZ" i="1" dirty="0">
                <a:solidFill>
                  <a:srgbClr val="002060"/>
                </a:solidFill>
              </a:rPr>
              <a:t>poměru stechiometrických koeficientů vypočítáme látkové množství kterékoliv složky</a:t>
            </a:r>
          </a:p>
          <a:p>
            <a:r>
              <a:rPr lang="cs-CZ" dirty="0" smtClean="0"/>
              <a:t>n (FeCl</a:t>
            </a:r>
            <a:r>
              <a:rPr lang="cs-CZ" baseline="-25000" dirty="0" smtClean="0"/>
              <a:t>2</a:t>
            </a:r>
            <a:r>
              <a:rPr lang="cs-CZ" dirty="0" smtClean="0"/>
              <a:t>) =n (</a:t>
            </a:r>
            <a:r>
              <a:rPr lang="cs-CZ" dirty="0" err="1" smtClean="0"/>
              <a:t>FeS</a:t>
            </a:r>
            <a:r>
              <a:rPr lang="cs-CZ" dirty="0" smtClean="0"/>
              <a:t>) = 3,125 mol</a:t>
            </a:r>
          </a:p>
          <a:p>
            <a:r>
              <a:rPr lang="cs-CZ" dirty="0" smtClean="0"/>
              <a:t>n (H</a:t>
            </a:r>
            <a:r>
              <a:rPr lang="cs-CZ" baseline="-25000" dirty="0" smtClean="0"/>
              <a:t>2</a:t>
            </a:r>
            <a:r>
              <a:rPr lang="cs-CZ" dirty="0" smtClean="0"/>
              <a:t>S) = </a:t>
            </a:r>
            <a:r>
              <a:rPr lang="cs-CZ" dirty="0"/>
              <a:t>n (</a:t>
            </a:r>
            <a:r>
              <a:rPr lang="cs-CZ" dirty="0" err="1"/>
              <a:t>FeS</a:t>
            </a:r>
            <a:r>
              <a:rPr lang="cs-CZ" dirty="0"/>
              <a:t>) </a:t>
            </a:r>
            <a:r>
              <a:rPr lang="cs-CZ" dirty="0" smtClean="0"/>
              <a:t>= 3,125 mol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3368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713656"/>
            <a:ext cx="9144000" cy="6624736"/>
          </a:xfrm>
        </p:spPr>
        <p:txBody>
          <a:bodyPr/>
          <a:lstStyle/>
          <a:p>
            <a:pPr marL="0" indent="0">
              <a:buNone/>
            </a:pPr>
            <a:r>
              <a:rPr lang="cs-CZ" altLang="cs-CZ" i="1" dirty="0">
                <a:solidFill>
                  <a:srgbClr val="002060"/>
                </a:solidFill>
              </a:rPr>
              <a:t>6) z látkového množství lze vypočítat další veličiny </a:t>
            </a:r>
            <a:r>
              <a:rPr lang="cs-CZ" altLang="cs-CZ" i="1" dirty="0" err="1" smtClean="0">
                <a:solidFill>
                  <a:srgbClr val="002060"/>
                </a:solidFill>
              </a:rPr>
              <a:t>např.hmotnost</a:t>
            </a:r>
            <a:r>
              <a:rPr lang="cs-CZ" altLang="cs-CZ" i="1" dirty="0">
                <a:solidFill>
                  <a:srgbClr val="002060"/>
                </a:solidFill>
              </a:rPr>
              <a:t>, objem…</a:t>
            </a:r>
          </a:p>
          <a:p>
            <a:r>
              <a:rPr lang="cs-CZ" b="1" dirty="0" smtClean="0"/>
              <a:t>m</a:t>
            </a:r>
            <a:r>
              <a:rPr lang="cs-CZ" dirty="0" smtClean="0"/>
              <a:t> (FeCl</a:t>
            </a:r>
            <a:r>
              <a:rPr lang="cs-CZ" baseline="-25000" dirty="0" smtClean="0"/>
              <a:t>2</a:t>
            </a:r>
            <a:r>
              <a:rPr lang="cs-CZ" dirty="0" smtClean="0"/>
              <a:t>) = </a:t>
            </a:r>
            <a:r>
              <a:rPr lang="cs-CZ" b="1" dirty="0" smtClean="0"/>
              <a:t>n</a:t>
            </a:r>
            <a:r>
              <a:rPr lang="cs-CZ" dirty="0" smtClean="0"/>
              <a:t>(FeCl</a:t>
            </a:r>
            <a:r>
              <a:rPr lang="cs-CZ" baseline="-25000" dirty="0" smtClean="0"/>
              <a:t>2</a:t>
            </a:r>
            <a:r>
              <a:rPr lang="cs-CZ" dirty="0" smtClean="0"/>
              <a:t>) .</a:t>
            </a:r>
            <a:r>
              <a:rPr lang="cs-CZ" b="1" dirty="0" smtClean="0"/>
              <a:t>M</a:t>
            </a:r>
            <a:r>
              <a:rPr lang="cs-CZ" dirty="0" smtClean="0"/>
              <a:t> (FeCl</a:t>
            </a:r>
            <a:r>
              <a:rPr lang="cs-CZ" baseline="-25000" dirty="0" smtClean="0"/>
              <a:t>2</a:t>
            </a:r>
            <a:r>
              <a:rPr lang="cs-CZ" dirty="0" smtClean="0"/>
              <a:t>) = </a:t>
            </a:r>
            <a:r>
              <a:rPr lang="cs-CZ" dirty="0" smtClean="0">
                <a:solidFill>
                  <a:srgbClr val="FF0000"/>
                </a:solidFill>
              </a:rPr>
              <a:t>3,125</a:t>
            </a:r>
            <a:r>
              <a:rPr lang="cs-CZ" dirty="0" smtClean="0"/>
              <a:t>.126,7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=395,9 = 396 g</a:t>
            </a:r>
          </a:p>
          <a:p>
            <a:r>
              <a:rPr lang="cs-CZ" b="1" dirty="0" smtClean="0"/>
              <a:t>V</a:t>
            </a:r>
            <a:r>
              <a:rPr lang="cs-CZ" dirty="0" smtClean="0"/>
              <a:t> (H</a:t>
            </a:r>
            <a:r>
              <a:rPr lang="cs-CZ" baseline="-25000" dirty="0" smtClean="0"/>
              <a:t>2</a:t>
            </a:r>
            <a:r>
              <a:rPr lang="cs-CZ" dirty="0" smtClean="0"/>
              <a:t>S) = </a:t>
            </a:r>
            <a:r>
              <a:rPr lang="cs-CZ" b="1" dirty="0" smtClean="0"/>
              <a:t>n</a:t>
            </a:r>
            <a:r>
              <a:rPr lang="cs-CZ" dirty="0" smtClean="0"/>
              <a:t> .</a:t>
            </a:r>
            <a:r>
              <a:rPr lang="cs-CZ" b="1" dirty="0" err="1" smtClean="0"/>
              <a:t>V</a:t>
            </a:r>
            <a:r>
              <a:rPr lang="cs-CZ" b="1" baseline="-25000" dirty="0" err="1" smtClean="0"/>
              <a:t>m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FF0000"/>
                </a:solidFill>
              </a:rPr>
              <a:t>3,125</a:t>
            </a:r>
            <a:r>
              <a:rPr lang="cs-CZ" dirty="0" smtClean="0"/>
              <a:t>.</a:t>
            </a:r>
            <a:r>
              <a:rPr lang="cs-CZ" dirty="0" smtClean="0">
                <a:solidFill>
                  <a:srgbClr val="7030A0"/>
                </a:solidFill>
              </a:rPr>
              <a:t>22,4</a:t>
            </a:r>
            <a:r>
              <a:rPr lang="cs-CZ" dirty="0" smtClean="0"/>
              <a:t> = 70 dm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vyjdeme ze znalosti </a:t>
            </a:r>
            <a:r>
              <a:rPr lang="cs-CZ" dirty="0" err="1" smtClean="0"/>
              <a:t>tvz.</a:t>
            </a:r>
            <a:r>
              <a:rPr lang="cs-CZ" b="1" i="1" dirty="0" err="1" smtClean="0"/>
              <a:t>molárního</a:t>
            </a:r>
            <a:r>
              <a:rPr lang="cs-CZ" b="1" i="1" dirty="0" smtClean="0"/>
              <a:t> objemu plynu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m</a:t>
            </a:r>
            <a:r>
              <a:rPr lang="cs-CZ" dirty="0" smtClean="0"/>
              <a:t> = 22,4 dm</a:t>
            </a:r>
            <a:r>
              <a:rPr lang="cs-CZ" baseline="30000" dirty="0" smtClean="0"/>
              <a:t>3</a:t>
            </a:r>
            <a:r>
              <a:rPr lang="cs-CZ" dirty="0" smtClean="0"/>
              <a:t>/mol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2800" dirty="0" smtClean="0"/>
              <a:t>1 mol jakéhokoliv plynu zaujímá objem 22,4  dm</a:t>
            </a:r>
            <a:r>
              <a:rPr lang="cs-CZ" sz="2800" baseline="30000" dirty="0" smtClean="0"/>
              <a:t>3</a:t>
            </a:r>
            <a:endParaRPr lang="cs-CZ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68587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2060"/>
                </a:solidFill>
              </a:rPr>
              <a:t>Odpověď: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dirty="0" smtClean="0"/>
              <a:t>Reakcí </a:t>
            </a:r>
            <a:r>
              <a:rPr lang="cs-CZ" altLang="cs-CZ" dirty="0"/>
              <a:t>250 g sulfidu </a:t>
            </a:r>
            <a:r>
              <a:rPr lang="cs-CZ" altLang="cs-CZ" dirty="0" smtClean="0"/>
              <a:t>železnatého s kyselinou chlorovodíkovou vznikne 369 g chloridu železnatého a 70 dm</a:t>
            </a:r>
            <a:r>
              <a:rPr lang="cs-CZ" altLang="cs-CZ" baseline="30000" dirty="0" smtClean="0"/>
              <a:t>3</a:t>
            </a:r>
            <a:r>
              <a:rPr lang="cs-CZ" altLang="cs-CZ" dirty="0" smtClean="0"/>
              <a:t> sulfanu.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73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rgbClr val="002060"/>
                </a:solidFill>
              </a:rPr>
              <a:t>Příklad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i="1" dirty="0" smtClean="0">
                <a:solidFill>
                  <a:srgbClr val="002060"/>
                </a:solidFill>
              </a:rPr>
              <a:t>Zjistěte, jaké hmotnosti dusíku a vodíku musí </a:t>
            </a:r>
            <a:r>
              <a:rPr lang="cs-CZ" altLang="cs-CZ" i="1" dirty="0" err="1" smtClean="0">
                <a:solidFill>
                  <a:srgbClr val="002060"/>
                </a:solidFill>
              </a:rPr>
              <a:t>zreagovat</a:t>
            </a:r>
            <a:r>
              <a:rPr lang="cs-CZ" altLang="cs-CZ" i="1" dirty="0" smtClean="0">
                <a:solidFill>
                  <a:srgbClr val="002060"/>
                </a:solidFill>
              </a:rPr>
              <a:t>, aby vzniklo 1 kg </a:t>
            </a:r>
            <a:r>
              <a:rPr lang="cs-CZ" altLang="cs-CZ" i="1" dirty="0" err="1" smtClean="0">
                <a:solidFill>
                  <a:srgbClr val="002060"/>
                </a:solidFill>
              </a:rPr>
              <a:t>amoniaku.Určete</a:t>
            </a:r>
            <a:r>
              <a:rPr lang="cs-CZ" altLang="cs-CZ" i="1" dirty="0" smtClean="0">
                <a:solidFill>
                  <a:srgbClr val="002060"/>
                </a:solidFill>
              </a:rPr>
              <a:t> také jejich objem.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marL="0" indent="0" eaLnBrk="1" hangingPunct="1">
              <a:buNone/>
            </a:pPr>
            <a:r>
              <a:rPr lang="cs-CZ" altLang="cs-CZ" dirty="0" smtClean="0"/>
              <a:t>N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 (g)    +        </a:t>
            </a:r>
            <a:r>
              <a:rPr lang="cs-CZ" altLang="cs-CZ" dirty="0" smtClean="0">
                <a:solidFill>
                  <a:srgbClr val="FF0000"/>
                </a:solidFill>
              </a:rPr>
              <a:t>3</a:t>
            </a:r>
            <a:r>
              <a:rPr lang="cs-CZ" altLang="cs-CZ" dirty="0" smtClean="0"/>
              <a:t> H</a:t>
            </a:r>
            <a:r>
              <a:rPr lang="cs-CZ" altLang="cs-CZ" baseline="-25000" dirty="0" smtClean="0"/>
              <a:t>2  </a:t>
            </a:r>
            <a:r>
              <a:rPr lang="cs-CZ" altLang="cs-CZ" dirty="0" smtClean="0"/>
              <a:t>(g)</a:t>
            </a:r>
            <a:r>
              <a:rPr lang="cs-CZ" altLang="cs-CZ" baseline="-25000" dirty="0" smtClean="0"/>
              <a:t>        </a:t>
            </a:r>
            <a:r>
              <a:rPr lang="cs-CZ" altLang="cs-CZ" dirty="0" smtClean="0"/>
              <a:t>             </a:t>
            </a:r>
            <a:r>
              <a:rPr lang="cs-CZ" altLang="cs-CZ" dirty="0" smtClean="0">
                <a:solidFill>
                  <a:srgbClr val="FF0000"/>
                </a:solidFill>
              </a:rPr>
              <a:t>2</a:t>
            </a:r>
            <a:r>
              <a:rPr lang="cs-CZ" altLang="cs-CZ" dirty="0" smtClean="0"/>
              <a:t> NH</a:t>
            </a:r>
            <a:r>
              <a:rPr lang="cs-CZ" altLang="cs-CZ" baseline="-25000" dirty="0" smtClean="0"/>
              <a:t>3 </a:t>
            </a:r>
            <a:r>
              <a:rPr lang="cs-CZ" altLang="cs-CZ" dirty="0" smtClean="0"/>
              <a:t>(g)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m=?                    m= ?              m = 1 kg =1000g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M = 28 g/mol      M= 2 g/mol          M= 17 g/mol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725491" y="4746104"/>
            <a:ext cx="4797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599" tIns="50799" rIns="101599" bIns="50799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99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  <p:bldP spid="12292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597</Words>
  <Application>Microsoft Office PowerPoint</Application>
  <PresentationFormat>Vlastní</PresentationFormat>
  <Paragraphs>74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Arial - 20</vt:lpstr>
      <vt:lpstr>Výchozí návrh</vt:lpstr>
      <vt:lpstr>1_Výchozí návrh</vt:lpstr>
      <vt:lpstr>Stechiometrické výpočty 1</vt:lpstr>
      <vt:lpstr>Stechiometrické výpočty -postup výpočtu</vt:lpstr>
      <vt:lpstr>Druhy stechiometrických výpočtů</vt:lpstr>
      <vt:lpstr>Příklad 1</vt:lpstr>
      <vt:lpstr>Prezentace aplikace PowerPoint</vt:lpstr>
      <vt:lpstr>Prezentace aplikace PowerPoint</vt:lpstr>
      <vt:lpstr>Prezentace aplikace PowerPoint</vt:lpstr>
      <vt:lpstr>Odpověď:</vt:lpstr>
      <vt:lpstr>Příklad 2</vt:lpstr>
      <vt:lpstr>Prezentace aplikace PowerPoint</vt:lpstr>
      <vt:lpstr>Prezentace aplikace PowerPoint</vt:lpstr>
      <vt:lpstr>Odpověď</vt:lpstr>
      <vt:lpstr>POUŽITÉ ZDROJE:</vt:lpstr>
    </vt:vector>
  </TitlesOfParts>
  <Company>Foto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Fiala</dc:creator>
  <cp:lastModifiedBy>LS</cp:lastModifiedBy>
  <cp:revision>54</cp:revision>
  <dcterms:created xsi:type="dcterms:W3CDTF">2012-09-04T15:54:48Z</dcterms:created>
  <dcterms:modified xsi:type="dcterms:W3CDTF">2014-04-06T09:54:53Z</dcterms:modified>
</cp:coreProperties>
</file>