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662" r:id="rId2"/>
  </p:sldMasterIdLst>
  <p:sldIdLst>
    <p:sldId id="267" r:id="rId3"/>
    <p:sldId id="315" r:id="rId4"/>
    <p:sldId id="312" r:id="rId5"/>
    <p:sldId id="316" r:id="rId6"/>
    <p:sldId id="317" r:id="rId7"/>
    <p:sldId id="318" r:id="rId8"/>
    <p:sldId id="319" r:id="rId9"/>
    <p:sldId id="320" r:id="rId10"/>
    <p:sldId id="321" r:id="rId11"/>
    <p:sldId id="258" r:id="rId12"/>
  </p:sldIdLst>
  <p:sldSz cx="10160000" cy="7620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1A4"/>
    <a:srgbClr val="FA9706"/>
    <a:srgbClr val="F4D30C"/>
    <a:srgbClr val="F98007"/>
    <a:srgbClr val="FBE8A3"/>
    <a:srgbClr val="F1960F"/>
    <a:srgbClr val="F5C30B"/>
    <a:srgbClr val="EFB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8" autoAdjust="0"/>
  </p:normalViewPr>
  <p:slideViewPr>
    <p:cSldViewPr>
      <p:cViewPr varScale="1">
        <p:scale>
          <a:sx n="63" d="100"/>
          <a:sy n="63" d="100"/>
        </p:scale>
        <p:origin x="-1392" y="-96"/>
      </p:cViewPr>
      <p:guideLst>
        <p:guide orient="horz" pos="24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AA397-2863-4457-BE56-B9772D427E7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5E10-50C4-49F9-9C4A-ED817508446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30692-D75B-4A40-A8E7-6545435A1A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64669" y="1910294"/>
            <a:ext cx="4487333" cy="236537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164669" y="4445005"/>
            <a:ext cx="4487333" cy="23671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B9605980-4743-4482-800D-E21190CC512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03773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AA397-2863-4457-BE56-B9772D427E7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70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62CDA-EECE-4C96-9AD6-F5C642BCB39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51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90501-52F6-4F78-9501-66BCC600234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77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8BFAF-95FA-410F-8CBD-CD35A34EB93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7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B527D-2A9C-4B9A-B228-201C1F7718E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92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1642-420D-47EB-B657-0B1FA1EB5D2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89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A8801-9B2B-4BE2-A8F7-E01F0CDA90E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8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62CDA-EECE-4C96-9AD6-F5C642BCB3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6D317-BB47-4BA9-8636-270DCE5F9A5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76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9FBD1-411E-41C4-A4DD-9DB1A4F0AE4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26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5E10-50C4-49F9-9C4A-ED817508446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374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30692-D75B-4A40-A8E7-6545435A1A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29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64669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E4ABBA09-2192-451F-B7BA-BDABC30B0E68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653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64669" y="1910294"/>
            <a:ext cx="4487333" cy="236537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164669" y="4445005"/>
            <a:ext cx="4487333" cy="23671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B9605980-4743-4482-800D-E21190CC512B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0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90501-52F6-4F78-9501-66BCC60023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8BFAF-95FA-410F-8CBD-CD35A34EB9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B527D-2A9C-4B9A-B228-201C1F7718E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1642-420D-47EB-B657-0B1FA1EB5D2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A8801-9B2B-4BE2-A8F7-E01F0CDA90E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6D317-BB47-4BA9-8636-270DCE5F9A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9FBD1-411E-41C4-A4DD-9DB1A4F0AE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FA9706"/>
            </a:gs>
            <a:gs pos="0">
              <a:srgbClr val="FBE8A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9144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8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38963"/>
            <a:ext cx="23701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38963"/>
            <a:ext cx="32162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38963"/>
            <a:ext cx="23701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F9715E-A49B-496E-B9C0-51AC9C3E5AF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9144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8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38963"/>
            <a:ext cx="23701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38963"/>
            <a:ext cx="32162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38963"/>
            <a:ext cx="23701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F9715E-A49B-496E-B9C0-51AC9C3E5AF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0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assschool.cz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hemistry.alanearhart.org/Tutorials/Lewis/Images/BeCl2/becl2-lewis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524000" y="3957960"/>
            <a:ext cx="7112000" cy="716136"/>
          </a:xfrm>
        </p:spPr>
        <p:txBody>
          <a:bodyPr/>
          <a:lstStyle/>
          <a:p>
            <a:r>
              <a:rPr lang="cs-CZ" sz="1600" b="1" dirty="0" smtClean="0"/>
              <a:t>AUTOR: </a:t>
            </a:r>
            <a:r>
              <a:rPr lang="cs-CZ" dirty="0" smtClean="0">
                <a:solidFill>
                  <a:srgbClr val="000000"/>
                </a:solidFill>
              </a:rPr>
              <a:t>Ing. Ladislava Semerádová</a:t>
            </a:r>
            <a:endParaRPr lang="cs-CZ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19560" y="4602088"/>
            <a:ext cx="792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000000"/>
                </a:solidFill>
                <a:latin typeface="Arial"/>
              </a:rPr>
              <a:t>ANOTACE:</a:t>
            </a:r>
            <a:r>
              <a:rPr lang="cs-CZ" sz="120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Arial"/>
              </a:rPr>
              <a:t> Výukový materiál je určen pro studenty 1.ročníku SŠ. Může být použit při laboratorním cvičení při práci s didaktickou stavebnicí </a:t>
            </a:r>
            <a:endParaRPr lang="cs-CZ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19560" y="5322168"/>
            <a:ext cx="7920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000000"/>
                </a:solidFill>
                <a:latin typeface="Arial"/>
              </a:rPr>
              <a:t>KLÍČOVÁ SLOVA:</a:t>
            </a:r>
            <a:r>
              <a:rPr lang="cs-CZ" sz="120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Arial"/>
              </a:rPr>
              <a:t>prostorové tvary molekul</a:t>
            </a:r>
            <a:endParaRPr lang="cs-CZ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762000" y="2153816"/>
            <a:ext cx="8636000" cy="1633537"/>
          </a:xfrm>
        </p:spPr>
        <p:txBody>
          <a:bodyPr/>
          <a:lstStyle/>
          <a:p>
            <a:r>
              <a:rPr lang="cs-CZ" dirty="0" smtClean="0"/>
              <a:t>Prostorové tvary molekul</a:t>
            </a:r>
            <a:endParaRPr lang="cs-CZ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03536" y="3379692"/>
            <a:ext cx="79208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sz="3600" b="1" smtClean="0">
                <a:solidFill>
                  <a:srgbClr val="000000"/>
                </a:solidFill>
              </a:rPr>
              <a:t>VY-32-INOVACE-</a:t>
            </a:r>
            <a:r>
              <a:rPr lang="cs-CZ" sz="3600" b="1" smtClean="0">
                <a:solidFill>
                  <a:srgbClr val="FF0000"/>
                </a:solidFill>
              </a:rPr>
              <a:t>CHE-110</a:t>
            </a:r>
            <a:endParaRPr lang="cs-CZ" sz="36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8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410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83856" y="5466184"/>
            <a:ext cx="2576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500" dirty="0">
                <a:solidFill>
                  <a:srgbClr val="FF0000"/>
                </a:solidFill>
                <a:latin typeface="Arial - 20"/>
                <a:hlinkClick r:id="rId2"/>
              </a:rPr>
              <a:t>www.</a:t>
            </a:r>
            <a:r>
              <a:rPr lang="cs-CZ" sz="1500" dirty="0" err="1">
                <a:solidFill>
                  <a:srgbClr val="FF0000"/>
                </a:solidFill>
                <a:latin typeface="Arial - 20"/>
                <a:hlinkClick r:id="rId2"/>
              </a:rPr>
              <a:t>glassschool.cz</a:t>
            </a:r>
            <a:endParaRPr lang="cs-CZ" sz="1500" dirty="0">
              <a:solidFill>
                <a:srgbClr val="FF0000"/>
              </a:solidFill>
              <a:latin typeface="Arial - 2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52463" y="1287919"/>
            <a:ext cx="8686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200" dirty="0" smtClean="0"/>
              <a:t>DUŠEK, Bohuslav a Vratislav FLEMR. </a:t>
            </a:r>
            <a:r>
              <a:rPr lang="cs-CZ" sz="1200" i="1" dirty="0" smtClean="0"/>
              <a:t>Obecná a anorganická chemie pro gymnázia</a:t>
            </a:r>
            <a:r>
              <a:rPr lang="cs-CZ" sz="1200" dirty="0" smtClean="0"/>
              <a:t>. SPN, 2007. ISBN 80-7235-369-1. </a:t>
            </a:r>
            <a:endParaRPr lang="cs-CZ" sz="1200" dirty="0"/>
          </a:p>
        </p:txBody>
      </p:sp>
      <p:sp>
        <p:nvSpPr>
          <p:cNvPr id="6" name="Obdélník 5"/>
          <p:cNvSpPr/>
          <p:nvPr/>
        </p:nvSpPr>
        <p:spPr>
          <a:xfrm>
            <a:off x="652463" y="1391394"/>
            <a:ext cx="657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[</a:t>
            </a:r>
            <a:r>
              <a:rPr lang="cs-CZ" sz="1200" dirty="0"/>
              <a:t>online]. [cit. </a:t>
            </a:r>
            <a:r>
              <a:rPr lang="cs-CZ" sz="1200" dirty="0" smtClean="0"/>
              <a:t>2014-03-05</a:t>
            </a:r>
            <a:r>
              <a:rPr lang="cs-CZ" sz="1200" dirty="0"/>
              <a:t>]. Dostupné z: cs.wikipedia.org</a:t>
            </a:r>
            <a:endParaRPr lang="cs-CZ" sz="1200" dirty="0">
              <a:effectLst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52463" y="2044933"/>
            <a:ext cx="686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Klouda P. </a:t>
            </a:r>
            <a:r>
              <a:rPr lang="cs-CZ" sz="1200" i="1" dirty="0"/>
              <a:t>Obecná a anorganická chemie</a:t>
            </a:r>
            <a:r>
              <a:rPr lang="cs-CZ" sz="1200" dirty="0"/>
              <a:t>. třetí. Ostrava: Pavel Klouda, Ostrava, 2004. ISBN 80-86369-10-2.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>
                <a:solidFill>
                  <a:schemeClr val="accent6">
                    <a:lumMod val="75000"/>
                  </a:schemeClr>
                </a:solidFill>
              </a:rPr>
              <a:t>Prostorová struktura molekul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Chemická vazba představuje zahuštění elektronů na spojnici vázaných jader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Elektrony se vzájemně odpuzují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Proto jsou vazby vycházející z jednoho atomu orientovány tak, aby od sebe byly co nejdále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Jejich vzájemné vazebné úhly mají co největší možnou hodnotu</a:t>
            </a:r>
          </a:p>
        </p:txBody>
      </p:sp>
    </p:spTree>
    <p:extLst>
      <p:ext uri="{BB962C8B-B14F-4D97-AF65-F5344CB8AC3E}">
        <p14:creationId xmlns:p14="http://schemas.microsoft.com/office/powerpoint/2010/main" val="397478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>
                <a:solidFill>
                  <a:schemeClr val="accent6">
                    <a:lumMod val="75000"/>
                  </a:schemeClr>
                </a:solidFill>
              </a:rPr>
              <a:t>Porovnání dusíku a fosforu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900" dirty="0"/>
              <a:t>N     2.perioda – 5 valenčních elektronů</a:t>
            </a:r>
          </a:p>
          <a:p>
            <a:r>
              <a:rPr lang="cs-CZ" altLang="cs-CZ" sz="2900" dirty="0"/>
              <a:t>P      3.perioda  - 5 </a:t>
            </a:r>
            <a:r>
              <a:rPr lang="cs-CZ" altLang="cs-CZ" sz="2900" dirty="0" err="1"/>
              <a:t>valečních</a:t>
            </a:r>
            <a:r>
              <a:rPr lang="cs-CZ" altLang="cs-CZ" sz="2900" dirty="0"/>
              <a:t> </a:t>
            </a:r>
            <a:r>
              <a:rPr lang="cs-CZ" altLang="cs-CZ" sz="2900" dirty="0" err="1"/>
              <a:t>elekronů</a:t>
            </a:r>
            <a:endParaRPr lang="cs-CZ" altLang="cs-CZ" sz="2900" dirty="0"/>
          </a:p>
          <a:p>
            <a:endParaRPr lang="cs-CZ" altLang="cs-CZ" sz="2900" dirty="0"/>
          </a:p>
          <a:p>
            <a:r>
              <a:rPr lang="cs-CZ" altLang="cs-CZ" sz="2900" b="1" dirty="0"/>
              <a:t>N</a:t>
            </a:r>
            <a:r>
              <a:rPr lang="cs-CZ" altLang="cs-CZ" sz="2900" dirty="0"/>
              <a:t> ve valenční vrstvě může být maximálně 8 elektronů (platí oktetové pravidlo) – je </a:t>
            </a:r>
            <a:r>
              <a:rPr lang="cs-CZ" altLang="cs-CZ" sz="2900" b="1" dirty="0"/>
              <a:t>pouze </a:t>
            </a:r>
            <a:r>
              <a:rPr lang="cs-CZ" altLang="cs-CZ" sz="2900" b="1" dirty="0" err="1"/>
              <a:t>trojvazný</a:t>
            </a:r>
            <a:r>
              <a:rPr lang="cs-CZ" altLang="cs-CZ" sz="2900" dirty="0"/>
              <a:t> netvoří např. NCl</a:t>
            </a:r>
            <a:r>
              <a:rPr lang="cs-CZ" altLang="cs-CZ" sz="2900" baseline="-25000" dirty="0"/>
              <a:t>5</a:t>
            </a:r>
          </a:p>
          <a:p>
            <a:r>
              <a:rPr lang="cs-CZ" altLang="cs-CZ" sz="2900" b="1" dirty="0"/>
              <a:t>P</a:t>
            </a:r>
            <a:r>
              <a:rPr lang="cs-CZ" altLang="cs-CZ" sz="2900" dirty="0"/>
              <a:t> – kapacita valenční vrstvy je větší – tvoří např.PCl</a:t>
            </a:r>
            <a:r>
              <a:rPr lang="cs-CZ" altLang="cs-CZ" sz="2900" baseline="-25000" dirty="0"/>
              <a:t>5</a:t>
            </a:r>
            <a:r>
              <a:rPr lang="cs-CZ" altLang="cs-CZ" sz="2900" dirty="0"/>
              <a:t> ve které je </a:t>
            </a:r>
            <a:r>
              <a:rPr lang="cs-CZ" altLang="cs-CZ" sz="2900" b="1" dirty="0"/>
              <a:t>pětivazný</a:t>
            </a:r>
          </a:p>
        </p:txBody>
      </p:sp>
    </p:spTree>
    <p:extLst>
      <p:ext uri="{BB962C8B-B14F-4D97-AF65-F5344CB8AC3E}">
        <p14:creationId xmlns:p14="http://schemas.microsoft.com/office/powerpoint/2010/main" val="236698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3600" dirty="0">
                <a:solidFill>
                  <a:schemeClr val="accent6">
                    <a:lumMod val="75000"/>
                  </a:schemeClr>
                </a:solidFill>
              </a:rPr>
              <a:t>Tří atomové molekuly – dva vazebné páry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BeCl</a:t>
            </a:r>
            <a:r>
              <a:rPr lang="cs-CZ" altLang="cs-CZ" baseline="-25000" dirty="0"/>
              <a:t>2</a:t>
            </a:r>
            <a:r>
              <a:rPr lang="cs-CZ" altLang="cs-CZ" dirty="0">
                <a:hlinkClick r:id="rId2"/>
              </a:rPr>
              <a:t>  </a:t>
            </a:r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r>
              <a:rPr lang="cs-CZ" altLang="cs-CZ" dirty="0"/>
              <a:t>Nejmenší vazebné energii odpovídá maximální vazebný úhel 180</a:t>
            </a:r>
            <a:r>
              <a:rPr lang="cs-CZ" altLang="cs-CZ" baseline="30000" dirty="0"/>
              <a:t>o</a:t>
            </a:r>
          </a:p>
        </p:txBody>
      </p:sp>
      <p:pic>
        <p:nvPicPr>
          <p:cNvPr id="6148" name="Picture 4" descr="imagesCAPH77D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576" y="2513856"/>
            <a:ext cx="3014487" cy="143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imagesCABSAU3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184" y="2170467"/>
            <a:ext cx="1689806" cy="163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80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3600" dirty="0" err="1">
                <a:solidFill>
                  <a:schemeClr val="accent6">
                    <a:lumMod val="75000"/>
                  </a:schemeClr>
                </a:solidFill>
              </a:rPr>
              <a:t>Čtyřatomové</a:t>
            </a:r>
            <a:r>
              <a:rPr lang="cs-CZ" altLang="cs-CZ" sz="3600" dirty="0">
                <a:solidFill>
                  <a:schemeClr val="accent6">
                    <a:lumMod val="75000"/>
                  </a:schemeClr>
                </a:solidFill>
              </a:rPr>
              <a:t> molekuly – tři vazebné páry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900" dirty="0"/>
              <a:t>BF</a:t>
            </a:r>
            <a:r>
              <a:rPr lang="cs-CZ" altLang="cs-CZ" sz="2900" baseline="-25000" dirty="0"/>
              <a:t>3</a:t>
            </a:r>
          </a:p>
          <a:p>
            <a:endParaRPr lang="cs-CZ" altLang="cs-CZ" sz="2900" dirty="0"/>
          </a:p>
          <a:p>
            <a:endParaRPr lang="cs-CZ" altLang="cs-CZ" sz="2900" dirty="0"/>
          </a:p>
          <a:p>
            <a:endParaRPr lang="cs-CZ" altLang="cs-CZ" sz="2900" dirty="0"/>
          </a:p>
          <a:p>
            <a:endParaRPr lang="cs-CZ" altLang="cs-CZ" sz="2900" dirty="0"/>
          </a:p>
          <a:p>
            <a:r>
              <a:rPr lang="cs-CZ" altLang="cs-CZ" sz="2900" dirty="0"/>
              <a:t>Atomová jádra F leží ve vrcholech rovnostranného trojúhelníku, jehož středu je atom B</a:t>
            </a:r>
          </a:p>
          <a:p>
            <a:r>
              <a:rPr lang="cs-CZ" altLang="cs-CZ" sz="2900" dirty="0"/>
              <a:t>Vazebný úhel je 120 </a:t>
            </a:r>
            <a:r>
              <a:rPr lang="cs-CZ" altLang="cs-CZ" sz="2900" baseline="30000" dirty="0"/>
              <a:t>o</a:t>
            </a:r>
          </a:p>
          <a:p>
            <a:endParaRPr lang="cs-CZ" altLang="cs-CZ" sz="2900" baseline="30000" dirty="0"/>
          </a:p>
        </p:txBody>
      </p:sp>
      <p:pic>
        <p:nvPicPr>
          <p:cNvPr id="7172" name="Picture 4" descr="imagesCA9PW2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44" y="2450043"/>
            <a:ext cx="2370667" cy="178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0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448" y="281608"/>
            <a:ext cx="10260219" cy="1270000"/>
          </a:xfrm>
        </p:spPr>
        <p:txBody>
          <a:bodyPr/>
          <a:lstStyle/>
          <a:p>
            <a:pPr algn="l"/>
            <a:r>
              <a:rPr lang="cs-CZ" altLang="cs-CZ" sz="3200" dirty="0" err="1">
                <a:solidFill>
                  <a:schemeClr val="accent6">
                    <a:lumMod val="75000"/>
                  </a:schemeClr>
                </a:solidFill>
              </a:rPr>
              <a:t>Pětiatomové</a:t>
            </a:r>
            <a:r>
              <a:rPr lang="cs-CZ" altLang="cs-CZ" sz="3200" dirty="0">
                <a:solidFill>
                  <a:schemeClr val="accent6">
                    <a:lumMod val="75000"/>
                  </a:schemeClr>
                </a:solidFill>
              </a:rPr>
              <a:t> molekuly – čtyři vazebné elektronové páry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Atomové jádro centrálního atomu je umístěno ve středu pravidelného čtyřstěnu</a:t>
            </a:r>
          </a:p>
          <a:p>
            <a:r>
              <a:rPr lang="cs-CZ" altLang="cs-CZ" dirty="0"/>
              <a:t>Vazebný úhel je 109 </a:t>
            </a:r>
            <a:r>
              <a:rPr lang="cs-CZ" altLang="cs-CZ" baseline="30000" dirty="0"/>
              <a:t>o</a:t>
            </a:r>
          </a:p>
          <a:p>
            <a:endParaRPr lang="cs-CZ" altLang="cs-CZ" dirty="0"/>
          </a:p>
        </p:txBody>
      </p:sp>
      <p:pic>
        <p:nvPicPr>
          <p:cNvPr id="8196" name="Picture 4" descr="imagesCACE6I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667" y="3810001"/>
            <a:ext cx="3810000" cy="281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21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512" y="304800"/>
            <a:ext cx="8964487" cy="1270000"/>
          </a:xfrm>
        </p:spPr>
        <p:txBody>
          <a:bodyPr/>
          <a:lstStyle/>
          <a:p>
            <a:pPr algn="l"/>
            <a:r>
              <a:rPr lang="cs-CZ" altLang="cs-CZ" dirty="0" smtClean="0">
                <a:solidFill>
                  <a:schemeClr val="accent6">
                    <a:lumMod val="75000"/>
                  </a:schemeClr>
                </a:solidFill>
              </a:rPr>
              <a:t>NH</a:t>
            </a:r>
            <a:r>
              <a:rPr lang="cs-CZ" altLang="cs-CZ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cs-CZ" altLang="cs-CZ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nevazebný elektronový pár se podílí na vniku tetraedru, na rozdíl od BF</a:t>
            </a:r>
            <a:r>
              <a:rPr lang="cs-CZ" altLang="cs-CZ" baseline="-25000" dirty="0" smtClean="0"/>
              <a:t>3</a:t>
            </a:r>
            <a:r>
              <a:rPr lang="cs-CZ" altLang="cs-CZ" dirty="0" smtClean="0"/>
              <a:t>, který je rovinný</a:t>
            </a:r>
            <a:endParaRPr lang="cs-CZ" altLang="cs-CZ" dirty="0"/>
          </a:p>
        </p:txBody>
      </p:sp>
      <p:pic>
        <p:nvPicPr>
          <p:cNvPr id="9220" name="Picture 4" descr="imagesCA3RHF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667" y="3810000"/>
            <a:ext cx="153634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imagesCANMM9H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3319640"/>
            <a:ext cx="4402667" cy="212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75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800" dirty="0">
                <a:solidFill>
                  <a:schemeClr val="accent6">
                    <a:lumMod val="75000"/>
                  </a:schemeClr>
                </a:solidFill>
              </a:rPr>
              <a:t>6-atomová molekula – 5 vazebných elektronových párů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PCl</a:t>
            </a:r>
            <a:r>
              <a:rPr lang="cs-CZ" altLang="cs-CZ" baseline="-25000" dirty="0"/>
              <a:t>5</a:t>
            </a:r>
            <a:r>
              <a:rPr lang="cs-CZ" altLang="cs-CZ" dirty="0"/>
              <a:t> pravidelný trojboký dvojjehlan</a:t>
            </a:r>
          </a:p>
        </p:txBody>
      </p:sp>
      <p:pic>
        <p:nvPicPr>
          <p:cNvPr id="10244" name="Picture 4" descr="imagesCAO36TB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556000"/>
            <a:ext cx="1778000" cy="169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Pcl5-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334" y="2982737"/>
            <a:ext cx="4995333" cy="422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89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2800" dirty="0">
                <a:solidFill>
                  <a:schemeClr val="accent6">
                    <a:lumMod val="75000"/>
                  </a:schemeClr>
                </a:solidFill>
              </a:rPr>
              <a:t>7-atomová molekula- 6 vazebných elektronových párů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SF</a:t>
            </a:r>
            <a:r>
              <a:rPr lang="cs-CZ" altLang="cs-CZ" baseline="-25000" dirty="0"/>
              <a:t>6 </a:t>
            </a:r>
            <a:r>
              <a:rPr lang="cs-CZ" altLang="cs-CZ" dirty="0"/>
              <a:t>– pravidelný osmistěn</a:t>
            </a:r>
          </a:p>
        </p:txBody>
      </p:sp>
      <p:pic>
        <p:nvPicPr>
          <p:cNvPr id="11268" name="Picture 4" descr="imagesCAI5OK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67" y="3395487"/>
            <a:ext cx="3132667" cy="303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imagesCAFA2C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3556000"/>
            <a:ext cx="2924528" cy="309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9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293</Words>
  <Application>Microsoft Office PowerPoint</Application>
  <PresentationFormat>Vlastní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Arial - 20</vt:lpstr>
      <vt:lpstr>Výchozí návrh</vt:lpstr>
      <vt:lpstr>1_Výchozí návrh</vt:lpstr>
      <vt:lpstr>Prostorové tvary molekul</vt:lpstr>
      <vt:lpstr>Prostorová struktura molekul</vt:lpstr>
      <vt:lpstr>Porovnání dusíku a fosforu</vt:lpstr>
      <vt:lpstr>Tří atomové molekuly – dva vazebné páry</vt:lpstr>
      <vt:lpstr>Čtyřatomové molekuly – tři vazebné páry</vt:lpstr>
      <vt:lpstr>Pětiatomové molekuly – čtyři vazebné elektronové páry</vt:lpstr>
      <vt:lpstr>NH3</vt:lpstr>
      <vt:lpstr>6-atomová molekula – 5 vazebných elektronových párů</vt:lpstr>
      <vt:lpstr>7-atomová molekula- 6 vazebných elektronových párů</vt:lpstr>
      <vt:lpstr>POUŽITÉ ZDROJE:</vt:lpstr>
    </vt:vector>
  </TitlesOfParts>
  <Company>Foto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Fiala</dc:creator>
  <cp:lastModifiedBy>LS</cp:lastModifiedBy>
  <cp:revision>45</cp:revision>
  <dcterms:created xsi:type="dcterms:W3CDTF">2012-09-04T15:54:48Z</dcterms:created>
  <dcterms:modified xsi:type="dcterms:W3CDTF">2014-04-06T09:54:05Z</dcterms:modified>
</cp:coreProperties>
</file>