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  <p:sldMasterId id="2147483662" r:id="rId2"/>
  </p:sldMasterIdLst>
  <p:sldIdLst>
    <p:sldId id="267" r:id="rId3"/>
    <p:sldId id="307" r:id="rId4"/>
    <p:sldId id="308" r:id="rId5"/>
    <p:sldId id="309" r:id="rId6"/>
    <p:sldId id="310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</p:sldIdLst>
  <p:sldSz cx="10160000" cy="7620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1A4"/>
    <a:srgbClr val="FA9706"/>
    <a:srgbClr val="F4D30C"/>
    <a:srgbClr val="F98007"/>
    <a:srgbClr val="FBE8A3"/>
    <a:srgbClr val="F1960F"/>
    <a:srgbClr val="F5C30B"/>
    <a:srgbClr val="EFB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718" autoAdjust="0"/>
  </p:normalViewPr>
  <p:slideViewPr>
    <p:cSldViewPr>
      <p:cViewPr varScale="1">
        <p:scale>
          <a:sx n="63" d="100"/>
          <a:sy n="63" d="100"/>
        </p:scale>
        <p:origin x="-1392" y="-96"/>
      </p:cViewPr>
      <p:guideLst>
        <p:guide orient="horz" pos="2400"/>
        <p:guide pos="3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AA397-2863-4457-BE56-B9772D427E7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B5E10-50C4-49F9-9C4A-ED817508446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66000" y="304800"/>
            <a:ext cx="2286000" cy="6502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6705600" cy="6502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30692-D75B-4A40-A8E7-6545435A1AA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135820"/>
            <a:ext cx="8382000" cy="143933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08000" y="1910292"/>
            <a:ext cx="4487333" cy="490184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164669" y="1910294"/>
            <a:ext cx="4487333" cy="236537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164669" y="4445005"/>
            <a:ext cx="4487333" cy="236713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508002" y="6942667"/>
            <a:ext cx="2370667" cy="508000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471338" y="6942667"/>
            <a:ext cx="3217333" cy="508000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7281333" y="6942667"/>
            <a:ext cx="2370667" cy="508000"/>
          </a:xfrm>
        </p:spPr>
        <p:txBody>
          <a:bodyPr/>
          <a:lstStyle>
            <a:lvl1pPr>
              <a:defRPr/>
            </a:lvl1pPr>
          </a:lstStyle>
          <a:p>
            <a:fld id="{B9605980-4743-4482-800D-E21190CC512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003773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AA397-2863-4457-BE56-B9772D427E7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070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62CDA-EECE-4C96-9AD6-F5C642BCB39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651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90501-52F6-4F78-9501-66BCC600234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777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8BFAF-95FA-410F-8CBD-CD35A34EB93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897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B527D-2A9C-4B9A-B228-201C1F7718E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492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F1642-420D-47EB-B657-0B1FA1EB5D2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6896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A8801-9B2B-4BE2-A8F7-E01F0CDA90E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484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62CDA-EECE-4C96-9AD6-F5C642BCB39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6D317-BB47-4BA9-8636-270DCE5F9A5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5769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9FBD1-411E-41C4-A4DD-9DB1A4F0AE4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0269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B5E10-50C4-49F9-9C4A-ED817508446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0374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66000" y="304800"/>
            <a:ext cx="2286000" cy="6502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6705600" cy="6502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30692-D75B-4A40-A8E7-6545435A1AA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129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135820"/>
            <a:ext cx="8382000" cy="143933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08000" y="1910292"/>
            <a:ext cx="4487333" cy="490184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64669" y="1910292"/>
            <a:ext cx="4487333" cy="490184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08002" y="6942667"/>
            <a:ext cx="2370667" cy="508000"/>
          </a:xfrm>
        </p:spPr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471338" y="6942667"/>
            <a:ext cx="3217333" cy="508000"/>
          </a:xfrm>
        </p:spPr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281333" y="6942667"/>
            <a:ext cx="2370667" cy="508000"/>
          </a:xfrm>
        </p:spPr>
        <p:txBody>
          <a:bodyPr/>
          <a:lstStyle>
            <a:lvl1pPr>
              <a:defRPr/>
            </a:lvl1pPr>
          </a:lstStyle>
          <a:p>
            <a:fld id="{E4ABBA09-2192-451F-B7BA-BDABC30B0E68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6534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135820"/>
            <a:ext cx="8382000" cy="143933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08000" y="1910292"/>
            <a:ext cx="4487333" cy="490184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164669" y="1910294"/>
            <a:ext cx="4487333" cy="236537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164669" y="4445005"/>
            <a:ext cx="4487333" cy="236713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508002" y="6942667"/>
            <a:ext cx="2370667" cy="508000"/>
          </a:xfrm>
        </p:spPr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471338" y="6942667"/>
            <a:ext cx="3217333" cy="508000"/>
          </a:xfrm>
        </p:spPr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7281333" y="6942667"/>
            <a:ext cx="2370667" cy="508000"/>
          </a:xfrm>
        </p:spPr>
        <p:txBody>
          <a:bodyPr/>
          <a:lstStyle>
            <a:lvl1pPr>
              <a:defRPr/>
            </a:lvl1pPr>
          </a:lstStyle>
          <a:p>
            <a:fld id="{B9605980-4743-4482-800D-E21190CC512B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80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90501-52F6-4F78-9501-66BCC600234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8BFAF-95FA-410F-8CBD-CD35A34EB93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B527D-2A9C-4B9A-B228-201C1F7718E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F1642-420D-47EB-B657-0B1FA1EB5D2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A8801-9B2B-4BE2-A8F7-E01F0CDA90E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6D317-BB47-4BA9-8636-270DCE5F9A5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9FBD1-411E-41C4-A4DD-9DB1A4F0AE4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7000">
              <a:srgbClr val="FA9706"/>
            </a:gs>
            <a:gs pos="0">
              <a:srgbClr val="FBE8A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04800"/>
            <a:ext cx="9144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7780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938963"/>
            <a:ext cx="2370138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1863" y="6938963"/>
            <a:ext cx="321627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1863" y="6938963"/>
            <a:ext cx="23701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F9715E-A49B-496E-B9C0-51AC9C3E5AF7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04800"/>
            <a:ext cx="9144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7780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938963"/>
            <a:ext cx="2370138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1863" y="6938963"/>
            <a:ext cx="321627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1863" y="6938963"/>
            <a:ext cx="23701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F9715E-A49B-496E-B9C0-51AC9C3E5AF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30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lassschool.cz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524000" y="3957960"/>
            <a:ext cx="7112000" cy="716136"/>
          </a:xfrm>
        </p:spPr>
        <p:txBody>
          <a:bodyPr/>
          <a:lstStyle/>
          <a:p>
            <a:r>
              <a:rPr lang="cs-CZ" sz="1600" b="1" dirty="0" smtClean="0"/>
              <a:t>AUTOR: </a:t>
            </a:r>
            <a:r>
              <a:rPr lang="cs-CZ" dirty="0" smtClean="0">
                <a:solidFill>
                  <a:srgbClr val="000000"/>
                </a:solidFill>
              </a:rPr>
              <a:t>Ing. Ladislava Semerádová</a:t>
            </a:r>
            <a:endParaRPr lang="cs-CZ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119560" y="4602088"/>
            <a:ext cx="79208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000000"/>
                </a:solidFill>
                <a:latin typeface="Arial"/>
              </a:rPr>
              <a:t>ANOTACE:</a:t>
            </a:r>
            <a:r>
              <a:rPr lang="cs-CZ" sz="1200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1200" dirty="0" smtClean="0">
                <a:solidFill>
                  <a:srgbClr val="000000"/>
                </a:solidFill>
                <a:latin typeface="Arial"/>
              </a:rPr>
              <a:t> Výukový materiál je určen pro studenty 1.ročníku SŠ. Může být použit </a:t>
            </a:r>
            <a:r>
              <a:rPr lang="cs-CZ" sz="1200" smtClean="0">
                <a:solidFill>
                  <a:srgbClr val="000000"/>
                </a:solidFill>
                <a:latin typeface="Arial"/>
              </a:rPr>
              <a:t>při </a:t>
            </a:r>
            <a:r>
              <a:rPr lang="cs-CZ" sz="1200" smtClean="0">
                <a:solidFill>
                  <a:srgbClr val="000000"/>
                </a:solidFill>
                <a:latin typeface="Arial"/>
              </a:rPr>
              <a:t>výkladu Periodického </a:t>
            </a:r>
            <a:r>
              <a:rPr lang="cs-CZ" sz="1200" dirty="0" smtClean="0">
                <a:solidFill>
                  <a:srgbClr val="000000"/>
                </a:solidFill>
                <a:latin typeface="Arial"/>
              </a:rPr>
              <a:t>zákona</a:t>
            </a:r>
            <a:endParaRPr lang="cs-CZ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119560" y="5322168"/>
            <a:ext cx="79208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000000"/>
                </a:solidFill>
                <a:latin typeface="Arial"/>
              </a:rPr>
              <a:t>KLÍČOVÁ SLOVA:</a:t>
            </a:r>
            <a:r>
              <a:rPr lang="cs-CZ" sz="1200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1200" dirty="0" smtClean="0">
                <a:solidFill>
                  <a:srgbClr val="000000"/>
                </a:solidFill>
                <a:latin typeface="Arial"/>
              </a:rPr>
              <a:t>Periodický zákon, perioda, skupina, atomové poloměry, elektronegativita</a:t>
            </a:r>
            <a:endParaRPr lang="cs-CZ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762000" y="2153816"/>
            <a:ext cx="8636000" cy="1633537"/>
          </a:xfrm>
        </p:spPr>
        <p:txBody>
          <a:bodyPr/>
          <a:lstStyle/>
          <a:p>
            <a:r>
              <a:rPr lang="cs-CZ" dirty="0" smtClean="0"/>
              <a:t>Periodická soustava prvků</a:t>
            </a:r>
            <a:endParaRPr lang="cs-CZ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03536" y="3379692"/>
            <a:ext cx="79208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000000"/>
                </a:solidFill>
              </a:rPr>
              <a:t>VY-32-INOVACE-</a:t>
            </a:r>
            <a:r>
              <a:rPr lang="cs-CZ" sz="3600" b="1" dirty="0" smtClean="0">
                <a:solidFill>
                  <a:srgbClr val="FF0000"/>
                </a:solidFill>
              </a:rPr>
              <a:t>CHE-19</a:t>
            </a:r>
            <a:endParaRPr lang="cs-CZ" sz="3600" dirty="0"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800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dirty="0" smtClean="0">
                <a:solidFill>
                  <a:schemeClr val="accent6">
                    <a:lumMod val="75000"/>
                  </a:schemeClr>
                </a:solidFill>
              </a:rPr>
              <a:t>Přechodné prvky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latin typeface="Arial" pitchFamily="34" charset="0"/>
              </a:rPr>
              <a:t>Přechodné jsou  prvky 3. až 12. skupiny, </a:t>
            </a:r>
            <a:r>
              <a:rPr lang="cs-CZ" altLang="cs-CZ" dirty="0" err="1" smtClean="0">
                <a:latin typeface="Arial" pitchFamily="34" charset="0"/>
              </a:rPr>
              <a:t>nebotˇjako</a:t>
            </a:r>
            <a:r>
              <a:rPr lang="cs-CZ" altLang="cs-CZ" dirty="0" smtClean="0">
                <a:latin typeface="Arial" pitchFamily="34" charset="0"/>
              </a:rPr>
              <a:t> valenční se u nich uplatňují i elektrony z hlubší vrstvy elektronového obalu atomu d - orbitaly</a:t>
            </a:r>
          </a:p>
          <a:p>
            <a:pPr eaLnBrk="1" hangingPunct="1"/>
            <a:endParaRPr lang="cs-CZ" altLang="cs-CZ" dirty="0" smtClean="0">
              <a:latin typeface="Arial" pitchFamily="34" charset="0"/>
            </a:endParaRPr>
          </a:p>
          <a:p>
            <a:pPr eaLnBrk="1" hangingPunct="1"/>
            <a:endParaRPr lang="cs-CZ" altLang="cs-CZ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08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3600" dirty="0">
                <a:solidFill>
                  <a:schemeClr val="accent6">
                    <a:lumMod val="75000"/>
                  </a:schemeClr>
                </a:solidFill>
              </a:rPr>
              <a:t>Atomové poloměry ve skupinách a periodách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latin typeface="Arial" pitchFamily="34" charset="0"/>
              </a:rPr>
              <a:t>V </a:t>
            </a:r>
            <a:r>
              <a:rPr lang="cs-CZ" altLang="cs-CZ" b="1" dirty="0" smtClean="0">
                <a:latin typeface="Arial" pitchFamily="34" charset="0"/>
              </a:rPr>
              <a:t>periodě </a:t>
            </a:r>
            <a:r>
              <a:rPr lang="cs-CZ" altLang="cs-CZ" dirty="0" smtClean="0">
                <a:latin typeface="Arial" pitchFamily="34" charset="0"/>
              </a:rPr>
              <a:t>se poloměry atomů s </a:t>
            </a:r>
            <a:r>
              <a:rPr lang="cs-CZ" altLang="cs-CZ" u="sng" dirty="0" smtClean="0">
                <a:latin typeface="Arial" pitchFamily="34" charset="0"/>
              </a:rPr>
              <a:t>rostoucím protonovým číslem</a:t>
            </a:r>
            <a:r>
              <a:rPr lang="cs-CZ" altLang="cs-CZ" dirty="0" smtClean="0">
                <a:latin typeface="Arial" pitchFamily="34" charset="0"/>
              </a:rPr>
              <a:t> </a:t>
            </a:r>
            <a:r>
              <a:rPr lang="cs-CZ" altLang="cs-CZ" b="1" dirty="0" smtClean="0">
                <a:latin typeface="Arial" pitchFamily="34" charset="0"/>
              </a:rPr>
              <a:t>zmenšují</a:t>
            </a:r>
          </a:p>
          <a:p>
            <a:pPr eaLnBrk="1" hangingPunct="1"/>
            <a:r>
              <a:rPr lang="cs-CZ" altLang="cs-CZ" dirty="0" smtClean="0">
                <a:latin typeface="Arial" pitchFamily="34" charset="0"/>
              </a:rPr>
              <a:t>Poloměry  atomů </a:t>
            </a:r>
            <a:r>
              <a:rPr lang="cs-CZ" altLang="cs-CZ" u="sng" dirty="0" smtClean="0">
                <a:latin typeface="Arial" pitchFamily="34" charset="0"/>
              </a:rPr>
              <a:t>nepřechodných </a:t>
            </a:r>
            <a:r>
              <a:rPr lang="cs-CZ" altLang="cs-CZ" dirty="0" smtClean="0">
                <a:latin typeface="Arial" pitchFamily="34" charset="0"/>
              </a:rPr>
              <a:t>prvků </a:t>
            </a:r>
            <a:r>
              <a:rPr lang="cs-CZ" altLang="cs-CZ" b="1" dirty="0" smtClean="0">
                <a:latin typeface="Arial" pitchFamily="34" charset="0"/>
              </a:rPr>
              <a:t>skupinách</a:t>
            </a:r>
            <a:r>
              <a:rPr lang="cs-CZ" altLang="cs-CZ" dirty="0" smtClean="0">
                <a:latin typeface="Arial" pitchFamily="34" charset="0"/>
              </a:rPr>
              <a:t> s </a:t>
            </a:r>
            <a:r>
              <a:rPr lang="cs-CZ" altLang="cs-CZ" u="sng" dirty="0" smtClean="0">
                <a:latin typeface="Arial" pitchFamily="34" charset="0"/>
              </a:rPr>
              <a:t>rostoucím protonovým číslem</a:t>
            </a:r>
            <a:r>
              <a:rPr lang="cs-CZ" altLang="cs-CZ" dirty="0" smtClean="0">
                <a:latin typeface="Arial" pitchFamily="34" charset="0"/>
              </a:rPr>
              <a:t> </a:t>
            </a:r>
            <a:r>
              <a:rPr lang="cs-CZ" altLang="cs-CZ" b="1" dirty="0" smtClean="0">
                <a:latin typeface="Arial" pitchFamily="34" charset="0"/>
              </a:rPr>
              <a:t>zřetelně rostou</a:t>
            </a:r>
          </a:p>
          <a:p>
            <a:pPr eaLnBrk="1" hangingPunct="1"/>
            <a:r>
              <a:rPr lang="cs-CZ" altLang="cs-CZ" dirty="0" smtClean="0">
                <a:latin typeface="Arial" pitchFamily="34" charset="0"/>
              </a:rPr>
              <a:t>Poloměry přechodných prvků 5.a 6. periody jsou si blízké</a:t>
            </a:r>
          </a:p>
        </p:txBody>
      </p:sp>
    </p:spTree>
    <p:extLst>
      <p:ext uri="{BB962C8B-B14F-4D97-AF65-F5344CB8AC3E}">
        <p14:creationId xmlns:p14="http://schemas.microsoft.com/office/powerpoint/2010/main" val="384045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3600" dirty="0">
                <a:solidFill>
                  <a:schemeClr val="accent6">
                    <a:lumMod val="75000"/>
                  </a:schemeClr>
                </a:solidFill>
              </a:rPr>
              <a:t>Vysvětlení velikosti poloměrů v periodách: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latin typeface="Arial" pitchFamily="34" charset="0"/>
              </a:rPr>
              <a:t>                             </a:t>
            </a:r>
            <a:r>
              <a:rPr lang="cs-CZ" altLang="cs-CZ" baseline="-25000" dirty="0" smtClean="0">
                <a:latin typeface="Arial" pitchFamily="34" charset="0"/>
              </a:rPr>
              <a:t>3</a:t>
            </a:r>
            <a:r>
              <a:rPr lang="cs-CZ" altLang="cs-CZ" dirty="0" smtClean="0">
                <a:latin typeface="Arial" pitchFamily="34" charset="0"/>
              </a:rPr>
              <a:t>Li       </a:t>
            </a:r>
            <a:r>
              <a:rPr lang="cs-CZ" altLang="cs-CZ" dirty="0" err="1" smtClean="0">
                <a:latin typeface="Arial" pitchFamily="34" charset="0"/>
              </a:rPr>
              <a:t>Be</a:t>
            </a:r>
            <a:r>
              <a:rPr lang="cs-CZ" altLang="cs-CZ" dirty="0" smtClean="0">
                <a:latin typeface="Arial" pitchFamily="34" charset="0"/>
              </a:rPr>
              <a:t>      </a:t>
            </a:r>
            <a:r>
              <a:rPr lang="cs-CZ" altLang="cs-CZ" baseline="-25000" dirty="0" smtClean="0">
                <a:latin typeface="Arial" pitchFamily="34" charset="0"/>
              </a:rPr>
              <a:t>6</a:t>
            </a:r>
            <a:r>
              <a:rPr lang="cs-CZ" altLang="cs-CZ" dirty="0" smtClean="0">
                <a:latin typeface="Arial" pitchFamily="34" charset="0"/>
              </a:rPr>
              <a:t>C      </a:t>
            </a:r>
            <a:r>
              <a:rPr lang="cs-CZ" altLang="cs-CZ" baseline="-25000" dirty="0" smtClean="0">
                <a:latin typeface="Arial" pitchFamily="34" charset="0"/>
              </a:rPr>
              <a:t>9</a:t>
            </a:r>
            <a:r>
              <a:rPr lang="cs-CZ" altLang="cs-CZ" dirty="0" smtClean="0">
                <a:latin typeface="Arial" pitchFamily="34" charset="0"/>
              </a:rPr>
              <a:t>F   Atomový poloměr 122    89     77       71</a:t>
            </a:r>
          </a:p>
          <a:p>
            <a:pPr eaLnBrk="1" hangingPunct="1"/>
            <a:r>
              <a:rPr lang="cs-CZ" altLang="cs-CZ" b="1" dirty="0" smtClean="0">
                <a:latin typeface="Arial" pitchFamily="34" charset="0"/>
              </a:rPr>
              <a:t>Jádro</a:t>
            </a:r>
            <a:r>
              <a:rPr lang="cs-CZ" altLang="cs-CZ" dirty="0" smtClean="0">
                <a:latin typeface="Arial" pitchFamily="34" charset="0"/>
              </a:rPr>
              <a:t> fluoru s 9 protony </a:t>
            </a:r>
            <a:r>
              <a:rPr lang="cs-CZ" altLang="cs-CZ" b="1" dirty="0" smtClean="0">
                <a:latin typeface="Arial" pitchFamily="34" charset="0"/>
              </a:rPr>
              <a:t>přitahuje </a:t>
            </a:r>
            <a:r>
              <a:rPr lang="cs-CZ" altLang="cs-CZ" b="1" dirty="0" err="1" smtClean="0">
                <a:latin typeface="Arial" pitchFamily="34" charset="0"/>
              </a:rPr>
              <a:t>elekrony</a:t>
            </a:r>
            <a:r>
              <a:rPr lang="cs-CZ" altLang="cs-CZ" b="1" dirty="0" smtClean="0">
                <a:latin typeface="Arial" pitchFamily="34" charset="0"/>
              </a:rPr>
              <a:t> silněji</a:t>
            </a:r>
            <a:r>
              <a:rPr lang="cs-CZ" altLang="cs-CZ" dirty="0" smtClean="0">
                <a:latin typeface="Arial" pitchFamily="34" charset="0"/>
              </a:rPr>
              <a:t> než jádra </a:t>
            </a:r>
            <a:r>
              <a:rPr lang="cs-CZ" altLang="cs-CZ" b="1" dirty="0" err="1" smtClean="0">
                <a:latin typeface="Arial" pitchFamily="34" charset="0"/>
              </a:rPr>
              <a:t>Li</a:t>
            </a:r>
            <a:r>
              <a:rPr lang="cs-CZ" altLang="cs-CZ" dirty="0" smtClean="0">
                <a:latin typeface="Arial" pitchFamily="34" charset="0"/>
              </a:rPr>
              <a:t> se třemi protony tedy, přestože je počet elektronů v obalu u fluoru větší zaujmou menší prostor než v případě lithia.</a:t>
            </a:r>
          </a:p>
          <a:p>
            <a:pPr eaLnBrk="1" hangingPunct="1"/>
            <a:endParaRPr lang="cs-CZ" altLang="cs-CZ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7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dirty="0" smtClean="0">
                <a:solidFill>
                  <a:schemeClr val="accent6">
                    <a:lumMod val="75000"/>
                  </a:schemeClr>
                </a:solidFill>
              </a:rPr>
              <a:t>Velikost kationtů a aniontů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Kationty </a:t>
            </a:r>
            <a:r>
              <a:rPr lang="cs-CZ" altLang="cs-CZ" dirty="0" smtClean="0"/>
              <a:t>jsou vždy </a:t>
            </a:r>
            <a:r>
              <a:rPr lang="cs-CZ" altLang="cs-CZ" b="1" dirty="0" smtClean="0"/>
              <a:t>menší</a:t>
            </a:r>
            <a:r>
              <a:rPr lang="cs-CZ" altLang="cs-CZ" dirty="0" smtClean="0"/>
              <a:t> než příslušné atomy</a:t>
            </a:r>
          </a:p>
          <a:p>
            <a:pPr eaLnBrk="1" hangingPunct="1"/>
            <a:r>
              <a:rPr lang="cs-CZ" altLang="cs-CZ" dirty="0" smtClean="0"/>
              <a:t>r(</a:t>
            </a:r>
            <a:r>
              <a:rPr lang="cs-CZ" altLang="cs-CZ" dirty="0" err="1" smtClean="0"/>
              <a:t>Li</a:t>
            </a:r>
            <a:r>
              <a:rPr lang="cs-CZ" altLang="cs-CZ" dirty="0" smtClean="0"/>
              <a:t>)  = 123 </a:t>
            </a:r>
            <a:r>
              <a:rPr lang="cs-CZ" altLang="cs-CZ" dirty="0" err="1" smtClean="0"/>
              <a:t>pm</a:t>
            </a:r>
            <a:r>
              <a:rPr lang="cs-CZ" altLang="cs-CZ" dirty="0" smtClean="0"/>
              <a:t>       r(</a:t>
            </a:r>
            <a:r>
              <a:rPr lang="cs-CZ" altLang="cs-CZ" dirty="0" err="1" smtClean="0"/>
              <a:t>Li</a:t>
            </a:r>
            <a:r>
              <a:rPr lang="cs-CZ" altLang="cs-CZ" baseline="30000" dirty="0" smtClean="0"/>
              <a:t>+</a:t>
            </a:r>
            <a:r>
              <a:rPr lang="cs-CZ" altLang="cs-CZ" dirty="0" smtClean="0"/>
              <a:t>) = 68 </a:t>
            </a:r>
            <a:r>
              <a:rPr lang="cs-CZ" altLang="cs-CZ" dirty="0" err="1" smtClean="0"/>
              <a:t>pm</a:t>
            </a:r>
            <a:endParaRPr lang="cs-CZ" altLang="cs-CZ" dirty="0" smtClean="0"/>
          </a:p>
          <a:p>
            <a:pPr eaLnBrk="1" hangingPunct="1"/>
            <a:r>
              <a:rPr lang="cs-CZ" altLang="cs-CZ" b="1" dirty="0" smtClean="0"/>
              <a:t>Anionty</a:t>
            </a:r>
            <a:r>
              <a:rPr lang="cs-CZ" altLang="cs-CZ" dirty="0" smtClean="0"/>
              <a:t> jsou vždy </a:t>
            </a:r>
            <a:r>
              <a:rPr lang="cs-CZ" altLang="cs-CZ" b="1" dirty="0" smtClean="0"/>
              <a:t>větší</a:t>
            </a:r>
            <a:r>
              <a:rPr lang="cs-CZ" altLang="cs-CZ" dirty="0" smtClean="0"/>
              <a:t> než příslušné atomy</a:t>
            </a:r>
          </a:p>
          <a:p>
            <a:pPr eaLnBrk="1" hangingPunct="1"/>
            <a:r>
              <a:rPr lang="cs-CZ" altLang="cs-CZ" dirty="0" smtClean="0"/>
              <a:t>r(F) = 64 </a:t>
            </a:r>
            <a:r>
              <a:rPr lang="cs-CZ" altLang="cs-CZ" dirty="0" err="1" smtClean="0"/>
              <a:t>pm</a:t>
            </a:r>
            <a:r>
              <a:rPr lang="cs-CZ" altLang="cs-CZ" dirty="0" smtClean="0"/>
              <a:t>            r(F</a:t>
            </a:r>
            <a:r>
              <a:rPr lang="cs-CZ" altLang="cs-CZ" baseline="30000" dirty="0" smtClean="0"/>
              <a:t>-</a:t>
            </a:r>
            <a:r>
              <a:rPr lang="cs-CZ" altLang="cs-CZ" dirty="0" smtClean="0"/>
              <a:t>) = 136 </a:t>
            </a:r>
            <a:r>
              <a:rPr lang="cs-CZ" altLang="cs-CZ" dirty="0" err="1" smtClean="0"/>
              <a:t>pm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04898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3600" dirty="0">
                <a:solidFill>
                  <a:schemeClr val="accent6">
                    <a:lumMod val="75000"/>
                  </a:schemeClr>
                </a:solidFill>
              </a:rPr>
              <a:t>Tendence elektronegativit v periodách a ve skupinách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altLang="cs-CZ" dirty="0" smtClean="0"/>
              <a:t>Elektronegativita X</a:t>
            </a:r>
          </a:p>
          <a:p>
            <a:pPr eaLnBrk="1" hangingPunct="1"/>
            <a:r>
              <a:rPr lang="cs-CZ" altLang="cs-CZ" dirty="0" smtClean="0"/>
              <a:t>Schopnost jádra přitahovat elektrony sdílené s jinými atomy</a:t>
            </a:r>
          </a:p>
          <a:p>
            <a:pPr eaLnBrk="1" hangingPunct="1"/>
            <a:r>
              <a:rPr lang="cs-CZ" altLang="cs-CZ" dirty="0" smtClean="0"/>
              <a:t>Jedná se o poměrnou veličinu, která nemá jednotku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09839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V periodě</a:t>
            </a:r>
            <a:r>
              <a:rPr lang="cs-CZ" altLang="cs-CZ" dirty="0" smtClean="0"/>
              <a:t>:</a:t>
            </a:r>
          </a:p>
          <a:p>
            <a:pPr eaLnBrk="1" hangingPunct="1"/>
            <a:r>
              <a:rPr lang="cs-CZ" altLang="cs-CZ" b="1" dirty="0" smtClean="0"/>
              <a:t>X</a:t>
            </a:r>
            <a:r>
              <a:rPr lang="cs-CZ" altLang="cs-CZ" dirty="0" smtClean="0"/>
              <a:t> v periodě </a:t>
            </a:r>
            <a:r>
              <a:rPr lang="cs-CZ" altLang="cs-CZ" i="1" dirty="0" smtClean="0"/>
              <a:t>zleva doprava</a:t>
            </a:r>
            <a:r>
              <a:rPr lang="cs-CZ" altLang="cs-CZ" dirty="0" smtClean="0"/>
              <a:t> </a:t>
            </a:r>
            <a:r>
              <a:rPr lang="cs-CZ" altLang="cs-CZ" b="1" dirty="0" smtClean="0"/>
              <a:t>roste</a:t>
            </a:r>
          </a:p>
          <a:p>
            <a:pPr eaLnBrk="1" hangingPunct="1"/>
            <a:r>
              <a:rPr lang="cs-CZ" altLang="cs-CZ" b="1" dirty="0" smtClean="0"/>
              <a:t>Ve skupině:</a:t>
            </a:r>
          </a:p>
          <a:p>
            <a:pPr eaLnBrk="1" hangingPunct="1"/>
            <a:r>
              <a:rPr lang="cs-CZ" altLang="cs-CZ" b="1" dirty="0" smtClean="0"/>
              <a:t>X</a:t>
            </a:r>
            <a:r>
              <a:rPr lang="cs-CZ" altLang="cs-CZ" dirty="0" smtClean="0"/>
              <a:t> </a:t>
            </a:r>
            <a:r>
              <a:rPr lang="cs-CZ" altLang="cs-CZ" i="1" dirty="0" smtClean="0"/>
              <a:t>směrem dolů</a:t>
            </a:r>
            <a:r>
              <a:rPr lang="cs-CZ" altLang="cs-CZ" dirty="0" smtClean="0"/>
              <a:t> ve skupině </a:t>
            </a:r>
            <a:r>
              <a:rPr lang="cs-CZ" altLang="cs-CZ" b="1" dirty="0" smtClean="0"/>
              <a:t>klesá</a:t>
            </a:r>
          </a:p>
          <a:p>
            <a:pPr eaLnBrk="1" hangingPunct="1"/>
            <a:r>
              <a:rPr lang="cs-CZ" altLang="cs-CZ" dirty="0" smtClean="0"/>
              <a:t>Prvek  největší elektronegativitou je F</a:t>
            </a:r>
          </a:p>
          <a:p>
            <a:pPr eaLnBrk="1" hangingPunct="1"/>
            <a:r>
              <a:rPr lang="cs-CZ" altLang="cs-CZ" dirty="0" smtClean="0"/>
              <a:t>X (F) = 4</a:t>
            </a:r>
          </a:p>
        </p:txBody>
      </p:sp>
    </p:spTree>
    <p:extLst>
      <p:ext uri="{BB962C8B-B14F-4D97-AF65-F5344CB8AC3E}">
        <p14:creationId xmlns:p14="http://schemas.microsoft.com/office/powerpoint/2010/main" val="383126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ZDROJE:</a:t>
            </a:r>
            <a:endParaRPr lang="cs-CZ" dirty="0"/>
          </a:p>
        </p:txBody>
      </p:sp>
      <p:sp>
        <p:nvSpPr>
          <p:cNvPr id="4104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783856" y="5466184"/>
            <a:ext cx="2576513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1500" dirty="0">
                <a:solidFill>
                  <a:srgbClr val="FF0000"/>
                </a:solidFill>
                <a:latin typeface="Arial - 20"/>
                <a:hlinkClick r:id="rId2"/>
              </a:rPr>
              <a:t>www.</a:t>
            </a:r>
            <a:r>
              <a:rPr lang="cs-CZ" sz="1500" dirty="0" err="1">
                <a:solidFill>
                  <a:srgbClr val="FF0000"/>
                </a:solidFill>
                <a:latin typeface="Arial - 20"/>
                <a:hlinkClick r:id="rId2"/>
              </a:rPr>
              <a:t>glassschool.cz</a:t>
            </a:r>
            <a:endParaRPr lang="cs-CZ" sz="1500" dirty="0">
              <a:solidFill>
                <a:srgbClr val="FF0000"/>
              </a:solidFill>
              <a:latin typeface="Arial - 2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52463" y="1287919"/>
            <a:ext cx="8686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200" dirty="0"/>
              <a:t>DUŠEK, Bohuslav a Vratislav FLEMR. </a:t>
            </a:r>
            <a:r>
              <a:rPr lang="cs-CZ" sz="1200" i="1" dirty="0"/>
              <a:t>Obecná a anorganická chemie pro gymnázia</a:t>
            </a:r>
            <a:r>
              <a:rPr lang="cs-CZ" sz="1200" dirty="0"/>
              <a:t>. SPN, 2007. ISBN 80-7235-369-1. </a:t>
            </a:r>
          </a:p>
        </p:txBody>
      </p:sp>
    </p:spTree>
    <p:extLst>
      <p:ext uri="{BB962C8B-B14F-4D97-AF65-F5344CB8AC3E}">
        <p14:creationId xmlns:p14="http://schemas.microsoft.com/office/powerpoint/2010/main" val="209690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2540000"/>
            <a:ext cx="8636000" cy="1270000"/>
          </a:xfrm>
        </p:spPr>
        <p:txBody>
          <a:bodyPr anchor="ctr"/>
          <a:lstStyle/>
          <a:p>
            <a:pPr eaLnBrk="1" hangingPunct="1"/>
            <a:r>
              <a:rPr lang="cs-CZ" altLang="cs-CZ"/>
              <a:t>Periodický zákon a periodická soustava prvků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240140" y="4146904"/>
            <a:ext cx="6692194" cy="1947333"/>
          </a:xfrm>
        </p:spPr>
        <p:txBody>
          <a:bodyPr/>
          <a:lstStyle/>
          <a:p>
            <a:pPr marL="0" indent="0"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86847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altLang="cs-CZ" smtClean="0"/>
              <a:t>Periodický zákon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formuloval jej D.I.Mendělejev</a:t>
            </a:r>
          </a:p>
          <a:p>
            <a:pPr eaLnBrk="1" hangingPunct="1"/>
            <a:r>
              <a:rPr lang="cs-CZ" altLang="cs-CZ" b="1" smtClean="0"/>
              <a:t>Jsou-li prvky seřazeny podle rostoucích protonových čísel, jejich fyzikální a chemické vlastnosti se mění periodicky</a:t>
            </a:r>
            <a:endParaRPr lang="cs-CZ" altLang="cs-CZ" b="1" smtClean="0">
              <a:latin typeface="Arial" pitchFamily="34" charset="0"/>
            </a:endParaRPr>
          </a:p>
          <a:p>
            <a:pPr eaLnBrk="1" hangingPunct="1"/>
            <a:r>
              <a:rPr lang="cs-CZ" altLang="cs-CZ" smtClean="0">
                <a:latin typeface="Arial" pitchFamily="34" charset="0"/>
              </a:rPr>
              <a:t>Periodické podobnosti ve vlastnostech si dnes vysvětlujeme na základě uspořádání elektronů v obalech</a:t>
            </a:r>
          </a:p>
        </p:txBody>
      </p:sp>
    </p:spTree>
    <p:extLst>
      <p:ext uri="{BB962C8B-B14F-4D97-AF65-F5344CB8AC3E}">
        <p14:creationId xmlns:p14="http://schemas.microsoft.com/office/powerpoint/2010/main" val="396087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Každá perioda začíná prvkem kterému se právě začíná obsazovat valenční vrstva </a:t>
            </a:r>
          </a:p>
          <a:p>
            <a:r>
              <a:rPr lang="cs-CZ" altLang="cs-CZ" dirty="0" smtClean="0"/>
              <a:t>končí prvkem, který má všechny orbitaly valenční vrstvy obsazeny (vzácné plyny)</a:t>
            </a:r>
          </a:p>
          <a:p>
            <a:r>
              <a:rPr lang="cs-CZ" altLang="cs-CZ" dirty="0" smtClean="0"/>
              <a:t>Počet prvků v periodě závisí na počtech orbitalů, které jsou pro danou periodu „možné“</a:t>
            </a:r>
          </a:p>
        </p:txBody>
      </p:sp>
    </p:spTree>
    <p:extLst>
      <p:ext uri="{BB962C8B-B14F-4D97-AF65-F5344CB8AC3E}">
        <p14:creationId xmlns:p14="http://schemas.microsoft.com/office/powerpoint/2010/main" val="22597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 altLang="cs-CZ" dirty="0" smtClean="0">
                <a:solidFill>
                  <a:schemeClr val="accent6"/>
                </a:solidFill>
              </a:rPr>
              <a:t>Periodická soustava prvků</a:t>
            </a:r>
            <a:br>
              <a:rPr lang="cs-CZ" altLang="cs-CZ" dirty="0" smtClean="0">
                <a:solidFill>
                  <a:schemeClr val="accent6"/>
                </a:solidFill>
              </a:rPr>
            </a:br>
            <a:endParaRPr lang="cs-CZ" altLang="cs-CZ" dirty="0" smtClean="0">
              <a:solidFill>
                <a:schemeClr val="accent6"/>
              </a:solidFill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Je tvořena </a:t>
            </a:r>
            <a:r>
              <a:rPr lang="cs-CZ" altLang="cs-CZ" b="1" dirty="0" smtClean="0"/>
              <a:t>7</a:t>
            </a:r>
            <a:r>
              <a:rPr lang="cs-CZ" altLang="cs-CZ" dirty="0" smtClean="0"/>
              <a:t> vodorovnými řadami – zvanými </a:t>
            </a:r>
            <a:r>
              <a:rPr lang="cs-CZ" altLang="cs-CZ" b="1" dirty="0" smtClean="0"/>
              <a:t>periody</a:t>
            </a:r>
          </a:p>
          <a:p>
            <a:pPr eaLnBrk="1" hangingPunct="1"/>
            <a:r>
              <a:rPr lang="cs-CZ" altLang="cs-CZ" b="1" dirty="0" smtClean="0"/>
              <a:t>               </a:t>
            </a:r>
            <a:r>
              <a:rPr lang="cs-CZ" altLang="cs-CZ" dirty="0" smtClean="0"/>
              <a:t>orbitaly</a:t>
            </a:r>
          </a:p>
          <a:p>
            <a:pPr eaLnBrk="1" hangingPunct="1"/>
            <a:r>
              <a:rPr lang="cs-CZ" altLang="cs-CZ" sz="2300" dirty="0"/>
              <a:t>1. perioda     1s                  2 prvky</a:t>
            </a:r>
          </a:p>
          <a:p>
            <a:pPr eaLnBrk="1" hangingPunct="1"/>
            <a:r>
              <a:rPr lang="cs-CZ" altLang="cs-CZ" sz="2300" dirty="0"/>
              <a:t>2.perioda       2s 2p            8 prvků</a:t>
            </a:r>
          </a:p>
          <a:p>
            <a:pPr eaLnBrk="1" hangingPunct="1"/>
            <a:r>
              <a:rPr lang="cs-CZ" altLang="cs-CZ" sz="2300" dirty="0"/>
              <a:t>3. perioda      3s 3p            8 prvků</a:t>
            </a:r>
          </a:p>
          <a:p>
            <a:pPr eaLnBrk="1" hangingPunct="1"/>
            <a:r>
              <a:rPr lang="cs-CZ" altLang="cs-CZ" sz="2300" dirty="0"/>
              <a:t>4.perioda      4s 3d 4p        18 prvků</a:t>
            </a:r>
          </a:p>
          <a:p>
            <a:pPr eaLnBrk="1" hangingPunct="1"/>
            <a:r>
              <a:rPr lang="cs-CZ" altLang="cs-CZ" sz="2300" dirty="0"/>
              <a:t>5.perioda      5s 4d 5p        18 prvků</a:t>
            </a:r>
          </a:p>
          <a:p>
            <a:pPr eaLnBrk="1" hangingPunct="1"/>
            <a:r>
              <a:rPr lang="cs-CZ" altLang="cs-CZ" sz="2300" dirty="0"/>
              <a:t>6.perioda      6s 5d 4f 6p     32 prvků </a:t>
            </a:r>
          </a:p>
          <a:p>
            <a:pPr eaLnBrk="1" hangingPunct="1"/>
            <a:r>
              <a:rPr lang="cs-CZ" altLang="cs-CZ" sz="2300" dirty="0"/>
              <a:t>7.perioda      7s6d5f             26 předpokládá se, že jich bude 32</a:t>
            </a:r>
          </a:p>
          <a:p>
            <a:pPr eaLnBrk="1" hangingPunct="1"/>
            <a:r>
              <a:rPr lang="cs-CZ" altLang="cs-CZ" sz="2300" dirty="0"/>
              <a:t>vlastnosti prvků se v periodách s rostoucím Z mění</a:t>
            </a:r>
          </a:p>
        </p:txBody>
      </p:sp>
    </p:spTree>
    <p:extLst>
      <p:ext uri="{BB962C8B-B14F-4D97-AF65-F5344CB8AC3E}">
        <p14:creationId xmlns:p14="http://schemas.microsoft.com/office/powerpoint/2010/main" val="196439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dirty="0" smtClean="0">
                <a:solidFill>
                  <a:schemeClr val="accent6"/>
                </a:solidFill>
              </a:rPr>
              <a:t>Skupiny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b="1" dirty="0">
                <a:latin typeface="Arial" pitchFamily="34" charset="0"/>
              </a:rPr>
              <a:t>Svislé sloupce</a:t>
            </a:r>
            <a:r>
              <a:rPr lang="cs-CZ" altLang="cs-CZ" sz="2800" dirty="0">
                <a:latin typeface="Arial" pitchFamily="34" charset="0"/>
              </a:rPr>
              <a:t> se označují </a:t>
            </a:r>
            <a:r>
              <a:rPr lang="cs-CZ" altLang="cs-CZ" sz="2800" b="1" dirty="0">
                <a:latin typeface="Arial" pitchFamily="34" charset="0"/>
              </a:rPr>
              <a:t>skupiny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>
                <a:latin typeface="Arial" pitchFamily="34" charset="0"/>
              </a:rPr>
              <a:t>Skupin je</a:t>
            </a:r>
            <a:r>
              <a:rPr lang="cs-CZ" altLang="cs-CZ" sz="2800" b="1" dirty="0">
                <a:latin typeface="Arial" pitchFamily="34" charset="0"/>
              </a:rPr>
              <a:t> 18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>
                <a:latin typeface="Arial" pitchFamily="34" charset="0"/>
              </a:rPr>
              <a:t>Jsou značeny </a:t>
            </a:r>
            <a:r>
              <a:rPr lang="cs-CZ" altLang="cs-CZ" sz="2800" b="1" dirty="0">
                <a:latin typeface="Arial" pitchFamily="34" charset="0"/>
              </a:rPr>
              <a:t>arabskými číslicemi</a:t>
            </a:r>
            <a:r>
              <a:rPr lang="cs-CZ" altLang="cs-CZ" sz="2800" dirty="0">
                <a:latin typeface="Arial" pitchFamily="34" charset="0"/>
              </a:rPr>
              <a:t> (dříve se označovaly římskými číslicemi a rozlišovaly se skupiny A </a:t>
            </a:r>
            <a:r>
              <a:rPr lang="cs-CZ" altLang="cs-CZ" sz="2800" dirty="0" err="1">
                <a:latin typeface="Arial" pitchFamily="34" charset="0"/>
              </a:rPr>
              <a:t>a</a:t>
            </a:r>
            <a:r>
              <a:rPr lang="cs-CZ" altLang="cs-CZ" sz="2800" dirty="0">
                <a:latin typeface="Arial" pitchFamily="34" charset="0"/>
              </a:rPr>
              <a:t> B)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>
                <a:latin typeface="Arial" pitchFamily="34" charset="0"/>
              </a:rPr>
              <a:t>Ve skupinách jsou pod sebou prvky s podobnými vlastnostmi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>
                <a:latin typeface="Arial" pitchFamily="34" charset="0"/>
              </a:rPr>
              <a:t>Prvky ve skupinách mají stejný počet valenčních elektronů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>
                <a:latin typeface="Arial" pitchFamily="34" charset="0"/>
              </a:rPr>
              <a:t>Číslo skupiny souvisí s počtem valenčních elektronů</a:t>
            </a:r>
          </a:p>
        </p:txBody>
      </p:sp>
    </p:spTree>
    <p:extLst>
      <p:ext uri="{BB962C8B-B14F-4D97-AF65-F5344CB8AC3E}">
        <p14:creationId xmlns:p14="http://schemas.microsoft.com/office/powerpoint/2010/main" val="41596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dirty="0" smtClean="0">
                <a:solidFill>
                  <a:schemeClr val="accent6"/>
                </a:solidFill>
              </a:rPr>
              <a:t>Podobnost ve skupinách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>
                <a:latin typeface="Arial" pitchFamily="34" charset="0"/>
              </a:rPr>
              <a:t>Podobné vlastnosti prvků a jejich sloučenin vedli k zvláštnímu označení některých skupin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>
                <a:latin typeface="Arial" pitchFamily="34" charset="0"/>
              </a:rPr>
              <a:t>1.skupina – </a:t>
            </a:r>
            <a:r>
              <a:rPr lang="cs-CZ" altLang="cs-CZ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alkalické kovy </a:t>
            </a:r>
            <a:r>
              <a:rPr lang="cs-CZ" altLang="cs-CZ" dirty="0" smtClean="0">
                <a:latin typeface="Arial" pitchFamily="34" charset="0"/>
              </a:rPr>
              <a:t>( bez vodíku)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>
                <a:latin typeface="Arial" pitchFamily="34" charset="0"/>
              </a:rPr>
              <a:t>2. skupina – </a:t>
            </a:r>
            <a:r>
              <a:rPr lang="cs-CZ" altLang="cs-CZ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kovy alkalických zemin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>
                <a:latin typeface="Arial" pitchFamily="34" charset="0"/>
              </a:rPr>
              <a:t>18. skupina – </a:t>
            </a:r>
            <a:r>
              <a:rPr lang="cs-CZ" altLang="cs-CZ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vzácné plyny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>
                <a:latin typeface="Arial" pitchFamily="34" charset="0"/>
              </a:rPr>
              <a:t>17. skupina – </a:t>
            </a:r>
            <a:r>
              <a:rPr lang="cs-CZ" altLang="cs-CZ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halogeny</a:t>
            </a:r>
            <a:r>
              <a:rPr lang="cs-CZ" altLang="cs-CZ" dirty="0" smtClean="0">
                <a:latin typeface="Arial" pitchFamily="34" charset="0"/>
              </a:rPr>
              <a:t> (</a:t>
            </a:r>
            <a:r>
              <a:rPr lang="cs-CZ" altLang="cs-CZ" dirty="0" err="1" smtClean="0">
                <a:latin typeface="Arial" pitchFamily="34" charset="0"/>
              </a:rPr>
              <a:t>solitvorné</a:t>
            </a:r>
            <a:r>
              <a:rPr lang="cs-CZ" altLang="cs-CZ" dirty="0" smtClean="0">
                <a:latin typeface="Arial" pitchFamily="34" charset="0"/>
              </a:rPr>
              <a:t> prvky)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>
                <a:latin typeface="Arial" pitchFamily="34" charset="0"/>
              </a:rPr>
              <a:t>16.skupina – </a:t>
            </a:r>
            <a:r>
              <a:rPr lang="cs-CZ" altLang="cs-CZ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chalkogeny</a:t>
            </a:r>
            <a:r>
              <a:rPr lang="cs-CZ" altLang="cs-CZ" dirty="0" smtClean="0">
                <a:latin typeface="Arial" pitchFamily="34" charset="0"/>
              </a:rPr>
              <a:t> ( </a:t>
            </a:r>
            <a:r>
              <a:rPr lang="cs-CZ" altLang="cs-CZ" dirty="0" err="1" smtClean="0">
                <a:latin typeface="Arial" pitchFamily="34" charset="0"/>
              </a:rPr>
              <a:t>rudotvorné</a:t>
            </a:r>
            <a:r>
              <a:rPr lang="cs-CZ" altLang="cs-CZ" dirty="0" smtClean="0">
                <a:latin typeface="Arial" pitchFamily="34" charset="0"/>
              </a:rPr>
              <a:t> prvky)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06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dirty="0" smtClean="0">
                <a:solidFill>
                  <a:schemeClr val="accent6">
                    <a:lumMod val="75000"/>
                  </a:schemeClr>
                </a:solidFill>
              </a:rPr>
              <a:t>Podobnost v periodách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latin typeface="Arial" pitchFamily="34" charset="0"/>
              </a:rPr>
              <a:t>Vyskytuje se v 6. periodě za lanthanem </a:t>
            </a:r>
          </a:p>
          <a:p>
            <a:pPr eaLnBrk="1" hangingPunct="1"/>
            <a:r>
              <a:rPr lang="cs-CZ" altLang="cs-CZ" dirty="0" smtClean="0">
                <a:latin typeface="Arial" pitchFamily="34" charset="0"/>
              </a:rPr>
              <a:t>Prvky se nazývají </a:t>
            </a:r>
            <a:r>
              <a:rPr lang="cs-CZ" altLang="cs-CZ" b="1" dirty="0" smtClean="0">
                <a:latin typeface="Arial" pitchFamily="34" charset="0"/>
              </a:rPr>
              <a:t>lanthanoidy</a:t>
            </a:r>
            <a:r>
              <a:rPr lang="cs-CZ" altLang="cs-CZ" dirty="0" smtClean="0">
                <a:latin typeface="Arial" pitchFamily="34" charset="0"/>
              </a:rPr>
              <a:t> </a:t>
            </a:r>
          </a:p>
          <a:p>
            <a:pPr eaLnBrk="1" hangingPunct="1"/>
            <a:r>
              <a:rPr lang="cs-CZ" altLang="cs-CZ" dirty="0" smtClean="0">
                <a:latin typeface="Arial" pitchFamily="34" charset="0"/>
              </a:rPr>
              <a:t>a 7. periodě za aktiniem </a:t>
            </a:r>
          </a:p>
          <a:p>
            <a:pPr eaLnBrk="1" hangingPunct="1"/>
            <a:r>
              <a:rPr lang="cs-CZ" altLang="cs-CZ" dirty="0" smtClean="0">
                <a:latin typeface="Arial" pitchFamily="34" charset="0"/>
              </a:rPr>
              <a:t>Prvky se nazývají </a:t>
            </a:r>
            <a:r>
              <a:rPr lang="cs-CZ" altLang="cs-CZ" b="1" dirty="0" smtClean="0">
                <a:latin typeface="Arial" pitchFamily="34" charset="0"/>
              </a:rPr>
              <a:t>aktinoidy</a:t>
            </a:r>
          </a:p>
          <a:p>
            <a:pPr eaLnBrk="1" hangingPunct="1"/>
            <a:r>
              <a:rPr lang="cs-CZ" altLang="cs-CZ" dirty="0" smtClean="0">
                <a:latin typeface="Arial" pitchFamily="34" charset="0"/>
              </a:rPr>
              <a:t>V periodě se protonové číslo zvětšuje a předpokládali bychom, že vlastnosti budou lišit, ale </a:t>
            </a:r>
            <a:r>
              <a:rPr lang="cs-CZ" altLang="cs-CZ" b="1" dirty="0" smtClean="0">
                <a:latin typeface="Arial" pitchFamily="34" charset="0"/>
              </a:rPr>
              <a:t>vlastnosti</a:t>
            </a:r>
            <a:r>
              <a:rPr lang="cs-CZ" altLang="cs-CZ" dirty="0" smtClean="0">
                <a:latin typeface="Arial" pitchFamily="34" charset="0"/>
              </a:rPr>
              <a:t> těchto prvků </a:t>
            </a:r>
            <a:r>
              <a:rPr lang="cs-CZ" altLang="cs-CZ" b="1" dirty="0" smtClean="0">
                <a:latin typeface="Arial" pitchFamily="34" charset="0"/>
              </a:rPr>
              <a:t>jsou si velmi podobné</a:t>
            </a:r>
          </a:p>
          <a:p>
            <a:pPr eaLnBrk="1" hangingPunct="1"/>
            <a:endParaRPr lang="cs-CZ" altLang="cs-CZ" b="1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31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dirty="0" smtClean="0">
                <a:solidFill>
                  <a:schemeClr val="accent6">
                    <a:lumMod val="75000"/>
                  </a:schemeClr>
                </a:solidFill>
              </a:rPr>
              <a:t>Kovy a nekovy v tabulce: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latin typeface="Arial" pitchFamily="34" charset="0"/>
              </a:rPr>
              <a:t>22 prvků nekovy ( 4 z nich jsou polokovy – nověji metaloidy)</a:t>
            </a:r>
          </a:p>
          <a:p>
            <a:pPr eaLnBrk="1" hangingPunct="1"/>
            <a:r>
              <a:rPr lang="cs-CZ" altLang="cs-CZ" dirty="0" smtClean="0">
                <a:latin typeface="Arial" pitchFamily="34" charset="0"/>
              </a:rPr>
              <a:t>90 kovy</a:t>
            </a:r>
          </a:p>
          <a:p>
            <a:pPr eaLnBrk="1" hangingPunct="1"/>
            <a:r>
              <a:rPr lang="cs-CZ" altLang="cs-CZ" dirty="0" smtClean="0">
                <a:latin typeface="Arial" pitchFamily="34" charset="0"/>
              </a:rPr>
              <a:t>Dosud objevených prvků je 112</a:t>
            </a:r>
          </a:p>
        </p:txBody>
      </p:sp>
    </p:spTree>
    <p:extLst>
      <p:ext uri="{BB962C8B-B14F-4D97-AF65-F5344CB8AC3E}">
        <p14:creationId xmlns:p14="http://schemas.microsoft.com/office/powerpoint/2010/main" val="154295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606</Words>
  <Application>Microsoft Office PowerPoint</Application>
  <PresentationFormat>Vlastní</PresentationFormat>
  <Paragraphs>75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Arial - 20</vt:lpstr>
      <vt:lpstr>Výchozí návrh</vt:lpstr>
      <vt:lpstr>1_Výchozí návrh</vt:lpstr>
      <vt:lpstr>Periodická soustava prvků</vt:lpstr>
      <vt:lpstr>Periodický zákon a periodická soustava prvků</vt:lpstr>
      <vt:lpstr>Periodický zákon</vt:lpstr>
      <vt:lpstr>Prezentace aplikace PowerPoint</vt:lpstr>
      <vt:lpstr>Periodická soustava prvků </vt:lpstr>
      <vt:lpstr>Skupiny</vt:lpstr>
      <vt:lpstr>Podobnost ve skupinách</vt:lpstr>
      <vt:lpstr>Podobnost v periodách</vt:lpstr>
      <vt:lpstr>Kovy a nekovy v tabulce:</vt:lpstr>
      <vt:lpstr>Přechodné prvky</vt:lpstr>
      <vt:lpstr>Atomové poloměry ve skupinách a periodách</vt:lpstr>
      <vt:lpstr>Vysvětlení velikosti poloměrů v periodách:</vt:lpstr>
      <vt:lpstr>Velikost kationtů a aniontů</vt:lpstr>
      <vt:lpstr>Tendence elektronegativit v periodách a ve skupinách</vt:lpstr>
      <vt:lpstr>Prezentace aplikace PowerPoint</vt:lpstr>
      <vt:lpstr>POUŽITÉ ZDROJE:</vt:lpstr>
    </vt:vector>
  </TitlesOfParts>
  <Company>Foto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 Fiala</dc:creator>
  <cp:lastModifiedBy>LS</cp:lastModifiedBy>
  <cp:revision>43</cp:revision>
  <dcterms:created xsi:type="dcterms:W3CDTF">2012-09-04T15:54:48Z</dcterms:created>
  <dcterms:modified xsi:type="dcterms:W3CDTF">2014-04-05T21:37:46Z</dcterms:modified>
</cp:coreProperties>
</file>