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61" r:id="rId5"/>
    <p:sldId id="260" r:id="rId6"/>
    <p:sldId id="262" r:id="rId7"/>
    <p:sldId id="266" r:id="rId8"/>
    <p:sldId id="263" r:id="rId9"/>
    <p:sldId id="265" r:id="rId10"/>
    <p:sldId id="264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3A304-9588-49E1-89F8-95132C0094F1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38DF6-E34D-4E8A-834A-7465D51A18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14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38DF6-E34D-4E8A-834A-7465D51A185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481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38DF6-E34D-4E8A-834A-7465D51A185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1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EC1D4A-A796-47C3-A63E-CE236FB377E2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ntonland.cz/martinu-bohuslav-recke-pasije-1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hyperlink" Target="http://www.muzikus.cz/klasicka-hudba-jazz-clanky/Recke-pasije-konecne-v-Recku~11~zari~2005/" TargetMode="Externa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Martin%C5%AF_bohuslav,_poli%C4%8Dka_-_cz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Bohuslav_Martin%C5%AF" TargetMode="External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noramio.com/photo/16371810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hyperlink" Target="http://www.unicov800.cz/ai1ec_event/koncert-bohuslav-martinu-otvirani-studanek/?instance_id=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www.allmusic.com/album/b-martinu-ballets-mw0001816694/credits" TargetMode="External"/><Relationship Id="rId7" Type="http://schemas.openxmlformats.org/officeDocument/2006/relationships/hyperlink" Target="http://www.prazskykomornisbor.cz/diskografie/74-martinu-recke-pasije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plade-klassikeren.dk/index.php?cPath=383_751_413_415" TargetMode="Externa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.uk/Martinu-Julietta-Bohuslav/dp/B00008HAUT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Bohuslav Martinů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 8. 12. 1890 - 28. 8. 1959</a:t>
            </a:r>
            <a:endParaRPr lang="cs-CZ" b="1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40" y="3645024"/>
            <a:ext cx="576072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61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 CD č. 30 / HV 6 </a:t>
            </a:r>
          </a:p>
          <a:p>
            <a:r>
              <a:rPr lang="cs-CZ" dirty="0" smtClean="0"/>
              <a:t>B. Martinů : Řecké pašije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387227" cy="1917424"/>
          </a:xfrm>
          <a:prstGeom prst="ellipse">
            <a:avLst/>
          </a:prstGeom>
        </p:spPr>
      </p:pic>
      <p:pic>
        <p:nvPicPr>
          <p:cNvPr id="5" name="Obrázek 4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557895"/>
            <a:ext cx="3233936" cy="2894372"/>
          </a:xfrm>
          <a:prstGeom prst="rect">
            <a:avLst/>
          </a:prstGeom>
        </p:spPr>
      </p:pic>
      <p:pic>
        <p:nvPicPr>
          <p:cNvPr id="6" name="Obrázek 5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57894"/>
            <a:ext cx="37623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07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Opakování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1) Kde B. Martinů prožil své dětství?</a:t>
            </a:r>
          </a:p>
          <a:p>
            <a:pPr marL="64008" indent="0">
              <a:buNone/>
            </a:pPr>
            <a:r>
              <a:rPr lang="cs-CZ" dirty="0" smtClean="0"/>
              <a:t>    V Poličce</a:t>
            </a:r>
          </a:p>
          <a:p>
            <a:r>
              <a:rPr lang="cs-CZ" b="1" dirty="0" smtClean="0"/>
              <a:t>2) Ve kterých zahraničních zemích působil?</a:t>
            </a:r>
          </a:p>
          <a:p>
            <a:pPr marL="64008" indent="0">
              <a:buNone/>
            </a:pPr>
            <a:r>
              <a:rPr lang="cs-CZ" dirty="0" smtClean="0"/>
              <a:t>    V USA, Francii, Švýcarsku</a:t>
            </a:r>
          </a:p>
          <a:p>
            <a:r>
              <a:rPr lang="cs-CZ" b="1" dirty="0" smtClean="0"/>
              <a:t>3)Kde hledal B. Martinů inspiraci </a:t>
            </a:r>
          </a:p>
          <a:p>
            <a:pPr marL="64008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k tvorbě?</a:t>
            </a:r>
          </a:p>
          <a:p>
            <a:pPr marL="64008" indent="0">
              <a:buNone/>
            </a:pPr>
            <a:r>
              <a:rPr lang="cs-CZ" dirty="0"/>
              <a:t> </a:t>
            </a:r>
            <a:r>
              <a:rPr lang="cs-CZ" dirty="0" smtClean="0"/>
              <a:t>    inspirací mu byl domov, rodný kraj</a:t>
            </a:r>
          </a:p>
          <a:p>
            <a:pPr marL="64008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387227" cy="191742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90565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Opakování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4) Která díla byla inspirována domovem?</a:t>
            </a:r>
          </a:p>
          <a:p>
            <a:pPr marL="64008" indent="0">
              <a:buNone/>
            </a:pPr>
            <a:r>
              <a:rPr lang="cs-CZ" dirty="0" smtClean="0"/>
              <a:t>    </a:t>
            </a:r>
            <a:r>
              <a:rPr lang="cs-CZ" sz="1700" dirty="0"/>
              <a:t>komponovaná na verše básníka M. Bureše z Vysočiny </a:t>
            </a:r>
          </a:p>
          <a:p>
            <a:pPr marL="64008" indent="0">
              <a:buNone/>
            </a:pPr>
            <a:r>
              <a:rPr lang="cs-CZ" sz="1700" dirty="0"/>
              <a:t>                   </a:t>
            </a:r>
            <a:r>
              <a:rPr lang="cs-CZ" sz="1700" b="1" u="sng" dirty="0"/>
              <a:t>Otvírání studánek</a:t>
            </a:r>
          </a:p>
          <a:p>
            <a:pPr marL="64008" indent="0">
              <a:buNone/>
            </a:pPr>
            <a:r>
              <a:rPr lang="cs-CZ" sz="1700" dirty="0"/>
              <a:t>                   </a:t>
            </a:r>
            <a:r>
              <a:rPr lang="cs-CZ" sz="1700" b="1" u="sng" dirty="0"/>
              <a:t>Legenda z dýmu </a:t>
            </a:r>
            <a:r>
              <a:rPr lang="cs-CZ" sz="1700" b="1" u="sng" dirty="0" smtClean="0"/>
              <a:t>bramborové natě</a:t>
            </a:r>
            <a:endParaRPr lang="cs-CZ" sz="1700" b="1" u="sng" dirty="0"/>
          </a:p>
          <a:p>
            <a:pPr marL="64008" indent="0">
              <a:buNone/>
            </a:pPr>
            <a:r>
              <a:rPr lang="cs-CZ" sz="1700" b="1" dirty="0"/>
              <a:t>                   </a:t>
            </a:r>
            <a:r>
              <a:rPr lang="cs-CZ" sz="1700" b="1" u="sng" dirty="0"/>
              <a:t>Romance z pampelišek</a:t>
            </a:r>
          </a:p>
          <a:p>
            <a:pPr marL="64008" indent="0">
              <a:buNone/>
            </a:pPr>
            <a:r>
              <a:rPr lang="cs-CZ" sz="1700" dirty="0"/>
              <a:t>                   </a:t>
            </a:r>
            <a:r>
              <a:rPr lang="cs-CZ" sz="1700" b="1" u="sng" dirty="0"/>
              <a:t>Mikeš z </a:t>
            </a:r>
            <a:r>
              <a:rPr lang="cs-CZ" sz="1700" b="1" u="sng" dirty="0" smtClean="0"/>
              <a:t>hor</a:t>
            </a:r>
            <a:endParaRPr lang="cs-CZ" dirty="0"/>
          </a:p>
          <a:p>
            <a:r>
              <a:rPr lang="cs-CZ" b="1" dirty="0" smtClean="0"/>
              <a:t>5)Které dílo B. Martinů  bylo kritiky označeno jako „senzační“?</a:t>
            </a:r>
          </a:p>
          <a:p>
            <a:r>
              <a:rPr lang="cs-CZ" dirty="0" smtClean="0"/>
              <a:t>Dvojkoncert pro dva smyčcové orchestry, klavír a tympány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27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u="sng" dirty="0"/>
              <a:t>Obrázky</a:t>
            </a:r>
            <a:r>
              <a:rPr lang="cs-CZ" dirty="0"/>
              <a:t> jsou kopírovány z prohlížeče Google obrázky a vloženy s </a:t>
            </a:r>
            <a:r>
              <a:rPr lang="cs-CZ" b="1" u="sng" dirty="0"/>
              <a:t>hypertextovým odkazem </a:t>
            </a:r>
            <a:r>
              <a:rPr lang="cs-CZ" b="1" dirty="0"/>
              <a:t>   </a:t>
            </a:r>
            <a:r>
              <a:rPr lang="cs-CZ" dirty="0"/>
              <a:t>dne : </a:t>
            </a:r>
            <a:r>
              <a:rPr lang="cs-CZ" dirty="0" smtClean="0"/>
              <a:t>4.4. 2013            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(klikni na obrázek P </a:t>
            </a:r>
            <a:r>
              <a:rPr lang="cs-CZ" dirty="0" err="1"/>
              <a:t>tl</a:t>
            </a:r>
            <a:r>
              <a:rPr lang="cs-CZ" dirty="0"/>
              <a:t> M)</a:t>
            </a:r>
          </a:p>
          <a:p>
            <a:r>
              <a:rPr lang="cs-CZ" dirty="0"/>
              <a:t>Nebo použity </a:t>
            </a:r>
            <a:r>
              <a:rPr lang="cs-CZ" dirty="0" smtClean="0"/>
              <a:t>kliparty</a:t>
            </a:r>
            <a:r>
              <a:rPr lang="cs-CZ" dirty="0"/>
              <a:t>.</a:t>
            </a:r>
          </a:p>
          <a:p>
            <a:r>
              <a:rPr lang="cs-CZ" b="1" u="sng" dirty="0"/>
              <a:t>Písemné zdroje:</a:t>
            </a:r>
          </a:p>
          <a:p>
            <a:r>
              <a:rPr lang="cs-CZ" dirty="0"/>
              <a:t>MILAN KUNA. </a:t>
            </a:r>
            <a:r>
              <a:rPr lang="cs-CZ" i="1" dirty="0"/>
              <a:t>Skladatelé světové hudby</a:t>
            </a:r>
            <a:r>
              <a:rPr lang="cs-CZ" dirty="0"/>
              <a:t>. první. Praha: Fragment, 1993. ISBN 80-85768-03-8. </a:t>
            </a:r>
          </a:p>
          <a:p>
            <a:endParaRPr lang="cs-CZ" dirty="0"/>
          </a:p>
          <a:p>
            <a:r>
              <a:rPr lang="cs-CZ" dirty="0"/>
              <a:t>MILAN KUNA. </a:t>
            </a:r>
            <a:r>
              <a:rPr lang="cs-CZ" i="1" dirty="0"/>
              <a:t>Osobnosti české hudby</a:t>
            </a:r>
            <a:r>
              <a:rPr lang="cs-CZ" dirty="0"/>
              <a:t>. 2. vydání. Praha: Fragment, 2011. ISBN 978-80-253-1274-2. </a:t>
            </a:r>
          </a:p>
          <a:p>
            <a:endParaRPr lang="cs-CZ" dirty="0"/>
          </a:p>
          <a:p>
            <a:r>
              <a:rPr lang="cs-CZ" dirty="0"/>
              <a:t>KOLEKTIV AUTORŮ. </a:t>
            </a:r>
            <a:r>
              <a:rPr lang="cs-CZ" i="1" dirty="0"/>
              <a:t>Hudební výchova: pro 6. ročník základní školy</a:t>
            </a:r>
            <a:r>
              <a:rPr lang="cs-CZ" dirty="0"/>
              <a:t>. dotisk I. vydání. Praha: SPN, 2000. ISBN 80-7235-052-8. </a:t>
            </a:r>
          </a:p>
          <a:p>
            <a:r>
              <a:rPr lang="cs-CZ" b="1" u="sng" dirty="0"/>
              <a:t>Poslech:</a:t>
            </a:r>
          </a:p>
          <a:p>
            <a:r>
              <a:rPr lang="cs-CZ" dirty="0"/>
              <a:t>Odkaz se vztahuje na CD, které je součástí učebnice HV 6 citované výše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32656"/>
            <a:ext cx="1099195" cy="151930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132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Anotace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Název: </a:t>
            </a:r>
            <a:r>
              <a:rPr lang="cs-CZ" dirty="0" smtClean="0"/>
              <a:t>Bohuslav Martinů</a:t>
            </a:r>
            <a:endParaRPr lang="cs-CZ" dirty="0"/>
          </a:p>
          <a:p>
            <a:r>
              <a:rPr lang="cs-CZ" dirty="0"/>
              <a:t>Šablona : III/ 2</a:t>
            </a:r>
          </a:p>
          <a:p>
            <a:r>
              <a:rPr lang="cs-CZ" dirty="0"/>
              <a:t>Číslo : </a:t>
            </a:r>
            <a:r>
              <a:rPr lang="cs-CZ" dirty="0" smtClean="0"/>
              <a:t>40</a:t>
            </a:r>
            <a:endParaRPr lang="cs-CZ" dirty="0"/>
          </a:p>
          <a:p>
            <a:r>
              <a:rPr lang="cs-CZ" dirty="0"/>
              <a:t>Autor </a:t>
            </a:r>
            <a:r>
              <a:rPr lang="cs-CZ" dirty="0" smtClean="0"/>
              <a:t>: </a:t>
            </a:r>
            <a:r>
              <a:rPr lang="cs-CZ" smtClean="0"/>
              <a:t>Vyhnálková Zuzana </a:t>
            </a:r>
          </a:p>
          <a:p>
            <a:r>
              <a:rPr lang="cs-CZ" dirty="0" smtClean="0"/>
              <a:t>ZŠ </a:t>
            </a:r>
            <a:r>
              <a:rPr lang="cs-CZ" dirty="0"/>
              <a:t>Choltice „Učíme se pro život“</a:t>
            </a:r>
          </a:p>
          <a:p>
            <a:r>
              <a:rPr lang="cs-CZ" dirty="0"/>
              <a:t>Klíčová slova</a:t>
            </a:r>
            <a:r>
              <a:rPr lang="cs-CZ" dirty="0" smtClean="0"/>
              <a:t>: B. Martinů, Polička, Otvírání studánek, Dým bramborové natě, Špalíček, Řecké pašije</a:t>
            </a:r>
          </a:p>
          <a:p>
            <a:r>
              <a:rPr lang="cs-CZ" dirty="0"/>
              <a:t>Cíl: výklad o skladateli, poslech, opakování</a:t>
            </a:r>
          </a:p>
          <a:p>
            <a:pPr marL="64008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Třída: HV 6             </a:t>
            </a:r>
            <a:r>
              <a:rPr lang="cs-CZ" dirty="0" smtClean="0"/>
              <a:t> </a:t>
            </a:r>
            <a:r>
              <a:rPr lang="cs-CZ" dirty="0"/>
              <a:t>Datum</a:t>
            </a:r>
            <a:r>
              <a:rPr lang="cs-CZ" dirty="0" smtClean="0"/>
              <a:t>: 4.4. 2013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387227" cy="191742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541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       Bohuslav Martinů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539" y="1882775"/>
            <a:ext cx="3244921" cy="4572000"/>
          </a:xfrm>
        </p:spPr>
      </p:pic>
    </p:spTree>
    <p:extLst>
      <p:ext uri="{BB962C8B-B14F-4D97-AF65-F5344CB8AC3E}">
        <p14:creationId xmlns:p14="http://schemas.microsoft.com/office/powerpoint/2010/main" val="385954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72000"/>
          </a:xfrm>
        </p:spPr>
        <p:txBody>
          <a:bodyPr/>
          <a:lstStyle/>
          <a:p>
            <a:r>
              <a:rPr lang="cs-CZ" dirty="0" smtClean="0"/>
              <a:t>Výjimečný tím, jak rozsáhlé dílo vytvořil,</a:t>
            </a:r>
          </a:p>
          <a:p>
            <a:pPr marL="64008" indent="0">
              <a:buNone/>
            </a:pPr>
            <a:r>
              <a:rPr lang="cs-CZ" dirty="0" smtClean="0"/>
              <a:t>    a to velmi hudebně rozmanité</a:t>
            </a:r>
          </a:p>
          <a:p>
            <a:r>
              <a:rPr lang="cs-CZ" dirty="0" smtClean="0"/>
              <a:t>Složil 129 děl v mládí</a:t>
            </a:r>
          </a:p>
          <a:p>
            <a:r>
              <a:rPr lang="cs-CZ" dirty="0" smtClean="0"/>
              <a:t>275 skladeb v době zralosti </a:t>
            </a:r>
            <a:endParaRPr lang="cs-CZ" dirty="0"/>
          </a:p>
        </p:txBody>
      </p:sp>
      <p:pic>
        <p:nvPicPr>
          <p:cNvPr id="4" name="Obráze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429000"/>
            <a:ext cx="2242706" cy="301883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60" y="116632"/>
            <a:ext cx="1387227" cy="191742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9948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    Život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Mládí prožil v Poličce ve věži </a:t>
            </a:r>
          </a:p>
          <a:p>
            <a:pPr marL="64008" indent="0">
              <a:buNone/>
            </a:pPr>
            <a:r>
              <a:rPr lang="cs-CZ" sz="2000" dirty="0" smtClean="0"/>
              <a:t>      kostela sv. Jakuba</a:t>
            </a:r>
          </a:p>
          <a:p>
            <a:r>
              <a:rPr lang="cs-CZ" sz="2000" dirty="0" smtClean="0"/>
              <a:t>zde se učil hrát na housle</a:t>
            </a:r>
          </a:p>
          <a:p>
            <a:r>
              <a:rPr lang="cs-CZ" sz="2000" dirty="0" smtClean="0"/>
              <a:t>Později se stal učitele hudby v Poličce</a:t>
            </a:r>
          </a:p>
          <a:p>
            <a:r>
              <a:rPr lang="cs-CZ" sz="2000" dirty="0" smtClean="0"/>
              <a:t>Otec – strážným a ševcem</a:t>
            </a:r>
          </a:p>
          <a:p>
            <a:endParaRPr lang="cs-CZ" sz="2000" dirty="0"/>
          </a:p>
          <a:p>
            <a:pPr marL="64008" indent="0">
              <a:buNone/>
            </a:pPr>
            <a:endParaRPr lang="cs-CZ" sz="2000" dirty="0" smtClean="0"/>
          </a:p>
          <a:p>
            <a:r>
              <a:rPr lang="cs-CZ" sz="2000" dirty="0" smtClean="0"/>
              <a:t>V 15 letech hrál v kvartetu</a:t>
            </a:r>
          </a:p>
          <a:p>
            <a:r>
              <a:rPr lang="cs-CZ" sz="2000" dirty="0" smtClean="0"/>
              <a:t>Nedokončil hudební školu v Praze</a:t>
            </a:r>
          </a:p>
          <a:p>
            <a:r>
              <a:rPr lang="cs-CZ" sz="2000" dirty="0" smtClean="0"/>
              <a:t>J. Suk jej učil skladbu-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studia nedokončil</a:t>
            </a:r>
          </a:p>
        </p:txBody>
      </p:sp>
      <p:pic>
        <p:nvPicPr>
          <p:cNvPr id="4" name="Obrázek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92696"/>
            <a:ext cx="1769863" cy="255825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7" y="54400"/>
            <a:ext cx="1387227" cy="1917424"/>
          </a:xfrm>
          <a:prstGeom prst="ellipse">
            <a:avLst/>
          </a:prstGeom>
        </p:spPr>
      </p:pic>
      <p:pic>
        <p:nvPicPr>
          <p:cNvPr id="6" name="Obrázek 5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32" y="3824352"/>
            <a:ext cx="3607048" cy="270528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868144" y="3429000"/>
            <a:ext cx="2501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Světnička  B. Martinů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86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Působení v cizině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Většinu života prožil mimo domov</a:t>
            </a:r>
          </a:p>
          <a:p>
            <a:r>
              <a:rPr lang="cs-CZ" dirty="0" smtClean="0"/>
              <a:t>Před fašisty se schoval v Americe</a:t>
            </a:r>
          </a:p>
          <a:p>
            <a:r>
              <a:rPr lang="cs-CZ" dirty="0" smtClean="0"/>
              <a:t>Po </a:t>
            </a:r>
            <a:r>
              <a:rPr lang="cs-CZ" dirty="0"/>
              <a:t>válce se stal občanem USA, žil i ve Francii a </a:t>
            </a:r>
            <a:r>
              <a:rPr lang="cs-CZ" dirty="0" smtClean="0"/>
              <a:t>po r. 1948 </a:t>
            </a:r>
            <a:r>
              <a:rPr lang="cs-CZ" dirty="0"/>
              <a:t>ve Švýcarsku, kde také zemřel</a:t>
            </a:r>
          </a:p>
          <a:p>
            <a:r>
              <a:rPr lang="cs-CZ" dirty="0"/>
              <a:t>Zůstal Čechem hlavně tvorbou</a:t>
            </a:r>
          </a:p>
          <a:p>
            <a:pPr marL="64008" indent="0">
              <a:buNone/>
            </a:pPr>
            <a:endParaRPr lang="cs-CZ" dirty="0" smtClean="0"/>
          </a:p>
          <a:p>
            <a:r>
              <a:rPr lang="cs-CZ" dirty="0" smtClean="0"/>
              <a:t>Navázal kontakty s „Pařížskou šestkou“</a:t>
            </a:r>
          </a:p>
          <a:p>
            <a:r>
              <a:rPr lang="cs-CZ" dirty="0" smtClean="0"/>
              <a:t>Inspiroval se francouzskou hudbou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387227" cy="191742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1978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Silná inspirace pro díla - domov</a:t>
            </a:r>
          </a:p>
          <a:p>
            <a:r>
              <a:rPr lang="cs-CZ" dirty="0" smtClean="0"/>
              <a:t>Důkazem díla : komponovaná na verše básníka M. Bureše z Vysočiny </a:t>
            </a:r>
          </a:p>
          <a:p>
            <a:pPr marL="64008" indent="0">
              <a:buNone/>
            </a:pPr>
            <a:r>
              <a:rPr lang="cs-CZ" dirty="0" smtClean="0"/>
              <a:t>                   </a:t>
            </a:r>
            <a:r>
              <a:rPr lang="cs-CZ" b="1" u="sng" dirty="0" smtClean="0"/>
              <a:t>Otvírání studánek</a:t>
            </a:r>
          </a:p>
          <a:p>
            <a:pPr marL="64008" indent="0">
              <a:buNone/>
            </a:pPr>
            <a:r>
              <a:rPr lang="cs-CZ" dirty="0" smtClean="0"/>
              <a:t>                   </a:t>
            </a:r>
            <a:r>
              <a:rPr lang="cs-CZ" b="1" u="sng" dirty="0" smtClean="0"/>
              <a:t>Legenda z dýmu bramborové </a:t>
            </a:r>
          </a:p>
          <a:p>
            <a:pPr marL="64008" indent="0">
              <a:buNone/>
            </a:pPr>
            <a:r>
              <a:rPr lang="cs-CZ" b="1" dirty="0" smtClean="0"/>
              <a:t>                                                                  </a:t>
            </a:r>
            <a:r>
              <a:rPr lang="cs-CZ" b="1" u="sng" dirty="0" smtClean="0"/>
              <a:t>natě</a:t>
            </a:r>
          </a:p>
          <a:p>
            <a:pPr marL="64008" indent="0">
              <a:buNone/>
            </a:pPr>
            <a:r>
              <a:rPr lang="cs-CZ" b="1" dirty="0" smtClean="0"/>
              <a:t>                   </a:t>
            </a:r>
            <a:r>
              <a:rPr lang="cs-CZ" b="1" u="sng" dirty="0" smtClean="0"/>
              <a:t>Romance z pampelišek</a:t>
            </a:r>
          </a:p>
          <a:p>
            <a:pPr marL="64008" indent="0">
              <a:buNone/>
            </a:pPr>
            <a:r>
              <a:rPr lang="cs-CZ" dirty="0" smtClean="0"/>
              <a:t>                   </a:t>
            </a:r>
            <a:r>
              <a:rPr lang="cs-CZ" b="1" u="sng" dirty="0" smtClean="0"/>
              <a:t>Mikeš z hor</a:t>
            </a:r>
            <a:endParaRPr lang="cs-CZ" b="1" u="sng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387227" cy="1917424"/>
          </a:xfrm>
          <a:prstGeom prst="ellipse">
            <a:avLst/>
          </a:prstGeom>
        </p:spPr>
      </p:pic>
      <p:pic>
        <p:nvPicPr>
          <p:cNvPr id="5" name="Obrázek 4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78830"/>
            <a:ext cx="21240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Česká rapsodie</a:t>
            </a:r>
          </a:p>
          <a:p>
            <a:r>
              <a:rPr lang="cs-CZ" dirty="0" smtClean="0"/>
              <a:t>Balet </a:t>
            </a:r>
            <a:r>
              <a:rPr lang="cs-CZ" b="1" u="sng" dirty="0" err="1" smtClean="0"/>
              <a:t>Istar</a:t>
            </a:r>
            <a:endParaRPr lang="cs-CZ" b="1" u="sng" dirty="0" smtClean="0"/>
          </a:p>
          <a:p>
            <a:pPr marL="64008" indent="0">
              <a:buNone/>
            </a:pPr>
            <a:r>
              <a:rPr lang="cs-CZ" dirty="0" smtClean="0"/>
              <a:t>               </a:t>
            </a:r>
            <a:r>
              <a:rPr lang="cs-CZ" b="1" u="sng" dirty="0" smtClean="0"/>
              <a:t>Kdo je na světě nejmocnější</a:t>
            </a:r>
          </a:p>
          <a:p>
            <a:pPr marL="64008" indent="0">
              <a:buNone/>
            </a:pPr>
            <a:r>
              <a:rPr lang="cs-CZ" dirty="0" smtClean="0"/>
              <a:t>               </a:t>
            </a:r>
            <a:r>
              <a:rPr lang="cs-CZ" b="1" u="sng" dirty="0" smtClean="0"/>
              <a:t>Špalíček</a:t>
            </a:r>
            <a:r>
              <a:rPr lang="cs-CZ" dirty="0" smtClean="0"/>
              <a:t> (zpívaný balet) </a:t>
            </a:r>
          </a:p>
          <a:p>
            <a:r>
              <a:rPr lang="cs-CZ" dirty="0" smtClean="0"/>
              <a:t>Orchestrální : </a:t>
            </a:r>
            <a:r>
              <a:rPr lang="cs-CZ" b="1" u="sng" dirty="0" smtClean="0"/>
              <a:t>Halftime</a:t>
            </a:r>
            <a:r>
              <a:rPr lang="cs-CZ" dirty="0" smtClean="0"/>
              <a:t> (Poločas)</a:t>
            </a:r>
          </a:p>
          <a:p>
            <a:pPr marL="64008" indent="0">
              <a:buNone/>
            </a:pPr>
            <a:r>
              <a:rPr lang="cs-CZ" dirty="0" smtClean="0"/>
              <a:t>                             </a:t>
            </a:r>
            <a:r>
              <a:rPr lang="cs-CZ" b="1" u="sng" dirty="0" smtClean="0"/>
              <a:t>La </a:t>
            </a:r>
            <a:r>
              <a:rPr lang="cs-CZ" b="1" u="sng" dirty="0" err="1" smtClean="0"/>
              <a:t>Bagarre</a:t>
            </a:r>
            <a:r>
              <a:rPr lang="cs-CZ" b="1" u="sng" dirty="0" smtClean="0"/>
              <a:t> </a:t>
            </a:r>
            <a:r>
              <a:rPr lang="cs-CZ" dirty="0" smtClean="0"/>
              <a:t>(Vřava)</a:t>
            </a:r>
          </a:p>
          <a:p>
            <a:r>
              <a:rPr lang="cs-CZ" dirty="0" smtClean="0"/>
              <a:t>Kantáta  </a:t>
            </a:r>
            <a:r>
              <a:rPr lang="cs-CZ" b="1" u="sng" dirty="0" smtClean="0"/>
              <a:t>Kytice</a:t>
            </a:r>
            <a:r>
              <a:rPr lang="cs-CZ" dirty="0" smtClean="0"/>
              <a:t>, </a:t>
            </a:r>
            <a:r>
              <a:rPr lang="cs-CZ" b="1" u="sng" dirty="0" smtClean="0"/>
              <a:t>Otvírání studánek</a:t>
            </a:r>
          </a:p>
          <a:p>
            <a:r>
              <a:rPr lang="cs-CZ" dirty="0" smtClean="0"/>
              <a:t>Opery : </a:t>
            </a:r>
            <a:r>
              <a:rPr lang="cs-CZ" b="1" u="sng" dirty="0" smtClean="0"/>
              <a:t>Julietta</a:t>
            </a:r>
          </a:p>
          <a:p>
            <a:pPr marL="64008" indent="0">
              <a:buNone/>
            </a:pPr>
            <a:r>
              <a:rPr lang="cs-CZ" dirty="0" smtClean="0"/>
              <a:t>                   </a:t>
            </a:r>
            <a:r>
              <a:rPr lang="cs-CZ" b="1" u="sng" dirty="0" smtClean="0"/>
              <a:t>Veselohra na mostě</a:t>
            </a:r>
          </a:p>
          <a:p>
            <a:pPr marL="64008" indent="0">
              <a:buNone/>
            </a:pPr>
            <a:r>
              <a:rPr lang="cs-CZ" dirty="0" smtClean="0"/>
              <a:t>                   </a:t>
            </a:r>
            <a:r>
              <a:rPr lang="cs-CZ" b="1" u="sng" dirty="0" smtClean="0"/>
              <a:t>Řecké pašije</a:t>
            </a:r>
          </a:p>
          <a:p>
            <a:pPr marL="64008" indent="0">
              <a:buNone/>
            </a:pPr>
            <a:r>
              <a:rPr lang="cs-CZ" dirty="0" smtClean="0"/>
              <a:t>                   </a:t>
            </a:r>
            <a:r>
              <a:rPr lang="cs-CZ" b="1" u="sng" dirty="0" smtClean="0"/>
              <a:t>Divadlo za branou</a:t>
            </a:r>
          </a:p>
          <a:p>
            <a:r>
              <a:rPr lang="cs-CZ" dirty="0" smtClean="0"/>
              <a:t>Oratorium: epos </a:t>
            </a:r>
            <a:r>
              <a:rPr lang="cs-CZ" b="1" u="sng" dirty="0" err="1" smtClean="0"/>
              <a:t>Gilgameš</a:t>
            </a:r>
            <a:endParaRPr lang="cs-CZ" b="1" u="sng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387227" cy="1917424"/>
          </a:xfrm>
          <a:prstGeom prst="ellipse">
            <a:avLst/>
          </a:prstGeom>
        </p:spPr>
      </p:pic>
      <p:pic>
        <p:nvPicPr>
          <p:cNvPr id="5" name="Obrázek 4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844117"/>
            <a:ext cx="1630944" cy="1622789"/>
          </a:xfrm>
          <a:prstGeom prst="rect">
            <a:avLst/>
          </a:prstGeom>
        </p:spPr>
      </p:pic>
      <p:pic>
        <p:nvPicPr>
          <p:cNvPr id="6" name="Obrázek 5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769666"/>
            <a:ext cx="1934850" cy="1939830"/>
          </a:xfrm>
          <a:prstGeom prst="rect">
            <a:avLst/>
          </a:prstGeom>
        </p:spPr>
      </p:pic>
      <p:pic>
        <p:nvPicPr>
          <p:cNvPr id="7" name="Obrázek 6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636926"/>
            <a:ext cx="1803512" cy="181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22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Významná díla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Dvojkoncert pro dva smyčcové orchestry, klavír a tympány</a:t>
            </a:r>
          </a:p>
          <a:p>
            <a:pPr marL="64008" indent="0">
              <a:buNone/>
            </a:pPr>
            <a:r>
              <a:rPr lang="cs-CZ" dirty="0" smtClean="0"/>
              <a:t>-napsán v době mnichovských událostí</a:t>
            </a:r>
          </a:p>
          <a:p>
            <a:pPr marL="64008" indent="0">
              <a:buNone/>
            </a:pPr>
            <a:r>
              <a:rPr lang="cs-CZ" dirty="0" smtClean="0"/>
              <a:t>-je v něm vzpoura a víra v budoucnost</a:t>
            </a:r>
          </a:p>
          <a:p>
            <a:pPr marL="64008" indent="0">
              <a:buNone/>
            </a:pPr>
            <a:r>
              <a:rPr lang="cs-CZ" dirty="0" smtClean="0"/>
              <a:t>Kritici jej označili : „senzační dílo“</a:t>
            </a:r>
          </a:p>
          <a:p>
            <a:pPr marL="64008" indent="0">
              <a:buNone/>
            </a:pPr>
            <a:endParaRPr lang="cs-CZ" dirty="0" smtClean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Opera </a:t>
            </a:r>
            <a:r>
              <a:rPr lang="cs-CZ" b="1" u="sng" dirty="0" smtClean="0"/>
              <a:t>Julietta</a:t>
            </a:r>
            <a:r>
              <a:rPr lang="cs-CZ" b="1" dirty="0" smtClean="0"/>
              <a:t> </a:t>
            </a:r>
            <a:endParaRPr lang="cs-CZ" dirty="0" smtClean="0"/>
          </a:p>
          <a:p>
            <a:pPr marL="64008" indent="0">
              <a:buNone/>
            </a:pPr>
            <a:r>
              <a:rPr lang="cs-CZ" dirty="0" smtClean="0"/>
              <a:t>-má </a:t>
            </a:r>
            <a:r>
              <a:rPr lang="cs-CZ" dirty="0" err="1" smtClean="0"/>
              <a:t>surealistický</a:t>
            </a:r>
            <a:r>
              <a:rPr lang="cs-CZ" dirty="0" smtClean="0"/>
              <a:t> námět</a:t>
            </a:r>
          </a:p>
          <a:p>
            <a:pPr marL="64008" indent="0">
              <a:buNone/>
            </a:pPr>
            <a:r>
              <a:rPr lang="cs-CZ" dirty="0" smtClean="0"/>
              <a:t>-podstatou-dokonalá iluze spojující </a:t>
            </a:r>
          </a:p>
          <a:p>
            <a:pPr marL="64008" indent="0">
              <a:buNone/>
            </a:pPr>
            <a:r>
              <a:rPr lang="cs-CZ" dirty="0" smtClean="0"/>
              <a:t>fantastické představy snu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32656"/>
            <a:ext cx="1027187" cy="1419777"/>
          </a:xfrm>
          <a:prstGeom prst="ellipse">
            <a:avLst/>
          </a:prstGeom>
        </p:spPr>
      </p:pic>
      <p:pic>
        <p:nvPicPr>
          <p:cNvPr id="5" name="Obrázek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614" y="4149080"/>
            <a:ext cx="2673834" cy="231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5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303</TotalTime>
  <Words>583</Words>
  <Application>Microsoft Office PowerPoint</Application>
  <PresentationFormat>Předvádění na obrazovce (4:3)</PresentationFormat>
  <Paragraphs>106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Talent</vt:lpstr>
      <vt:lpstr>Bohuslav Martinů</vt:lpstr>
      <vt:lpstr>Anotace</vt:lpstr>
      <vt:lpstr>        Bohuslav Martinů</vt:lpstr>
      <vt:lpstr>Prezentace aplikace PowerPoint</vt:lpstr>
      <vt:lpstr>     Život</vt:lpstr>
      <vt:lpstr>Působení v cizině</vt:lpstr>
      <vt:lpstr>Díla</vt:lpstr>
      <vt:lpstr>Díla</vt:lpstr>
      <vt:lpstr>Významná díla</vt:lpstr>
      <vt:lpstr>Poslech</vt:lpstr>
      <vt:lpstr>Opakování</vt:lpstr>
      <vt:lpstr>Opakování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Bohuslav Martinů</dc:title>
  <dc:creator>vyhnzu</dc:creator>
  <cp:lastModifiedBy>tester</cp:lastModifiedBy>
  <cp:revision>26</cp:revision>
  <dcterms:modified xsi:type="dcterms:W3CDTF">2013-09-17T10:54:24Z</dcterms:modified>
</cp:coreProperties>
</file>