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D2D4F-9419-4902-9EB9-6F2F6D3801B4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54786-B1F2-4ADA-A839-335C2D4367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.images.cdn.fotopedia.com/flickr-1434915652-hd/People_around_the_World/Africa/Nigeria/Nigeria_December_2006.jpg" TargetMode="External"/><Relationship Id="rId2" Type="http://schemas.openxmlformats.org/officeDocument/2006/relationships/hyperlink" Target="http://www.waynesthisandthat.com/images/chocolate-ripe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dn.zmescience.com/wp-content/uploads/2011/03/diamond_b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033" y="747702"/>
            <a:ext cx="8383935" cy="5362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Obr.1</a:t>
            </a:r>
            <a:r>
              <a:rPr lang="cs-CZ" sz="1800" dirty="0" smtClean="0">
                <a:hlinkClick r:id="rId2"/>
              </a:rPr>
              <a:t>http://www.</a:t>
            </a:r>
            <a:r>
              <a:rPr lang="cs-CZ" sz="1800" dirty="0" err="1" smtClean="0">
                <a:hlinkClick r:id="rId2"/>
              </a:rPr>
              <a:t>waynesthisandthat.com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images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chocolate</a:t>
            </a:r>
            <a:r>
              <a:rPr lang="cs-CZ" sz="1800" dirty="0" smtClean="0">
                <a:hlinkClick r:id="rId2"/>
              </a:rPr>
              <a:t>-</a:t>
            </a:r>
            <a:r>
              <a:rPr lang="cs-CZ" sz="1800" dirty="0" err="1" smtClean="0">
                <a:hlinkClick r:id="rId2"/>
              </a:rPr>
              <a:t>ripe.jpg</a:t>
            </a:r>
            <a:endParaRPr lang="cs-CZ" sz="1800" dirty="0" smtClean="0"/>
          </a:p>
          <a:p>
            <a:r>
              <a:rPr lang="cs-CZ" sz="1800" dirty="0" smtClean="0"/>
              <a:t>Obr.2</a:t>
            </a:r>
            <a:r>
              <a:rPr lang="cs-CZ" sz="1800" dirty="0" smtClean="0">
                <a:hlinkClick r:id="rId3"/>
              </a:rPr>
              <a:t>http://i.</a:t>
            </a:r>
            <a:r>
              <a:rPr lang="cs-CZ" sz="1800" dirty="0" err="1" smtClean="0">
                <a:hlinkClick r:id="rId3"/>
              </a:rPr>
              <a:t>images.cdn.fotopedia.com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flickr</a:t>
            </a:r>
            <a:r>
              <a:rPr lang="cs-CZ" sz="1800" dirty="0" smtClean="0">
                <a:hlinkClick r:id="rId3"/>
              </a:rPr>
              <a:t>-1434915652-</a:t>
            </a:r>
            <a:r>
              <a:rPr lang="cs-CZ" sz="1800" dirty="0" err="1" smtClean="0">
                <a:hlinkClick r:id="rId3"/>
              </a:rPr>
              <a:t>hd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People</a:t>
            </a:r>
            <a:r>
              <a:rPr lang="cs-CZ" sz="1800" dirty="0" smtClean="0">
                <a:hlinkClick r:id="rId3"/>
              </a:rPr>
              <a:t>_</a:t>
            </a:r>
            <a:r>
              <a:rPr lang="cs-CZ" sz="1800" dirty="0" err="1" smtClean="0">
                <a:hlinkClick r:id="rId3"/>
              </a:rPr>
              <a:t>around</a:t>
            </a:r>
            <a:r>
              <a:rPr lang="cs-CZ" sz="1800" dirty="0" smtClean="0">
                <a:hlinkClick r:id="rId3"/>
              </a:rPr>
              <a:t>_</a:t>
            </a:r>
            <a:r>
              <a:rPr lang="cs-CZ" sz="1800" dirty="0" err="1" smtClean="0">
                <a:hlinkClick r:id="rId3"/>
              </a:rPr>
              <a:t>the</a:t>
            </a:r>
            <a:r>
              <a:rPr lang="cs-CZ" sz="1800" dirty="0" smtClean="0">
                <a:hlinkClick r:id="rId3"/>
              </a:rPr>
              <a:t>_</a:t>
            </a:r>
            <a:r>
              <a:rPr lang="cs-CZ" sz="1800" dirty="0" err="1" smtClean="0">
                <a:hlinkClick r:id="rId3"/>
              </a:rPr>
              <a:t>World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Africa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Nigeria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Nigeria</a:t>
            </a:r>
            <a:r>
              <a:rPr lang="cs-CZ" sz="1800" dirty="0" smtClean="0">
                <a:hlinkClick r:id="rId3"/>
              </a:rPr>
              <a:t>_</a:t>
            </a:r>
            <a:r>
              <a:rPr lang="cs-CZ" sz="1800" dirty="0" err="1" smtClean="0">
                <a:hlinkClick r:id="rId3"/>
              </a:rPr>
              <a:t>December</a:t>
            </a:r>
            <a:r>
              <a:rPr lang="cs-CZ" sz="1800" dirty="0" smtClean="0">
                <a:hlinkClick r:id="rId3"/>
              </a:rPr>
              <a:t>_2006.jpg </a:t>
            </a:r>
            <a:endParaRPr lang="cs-CZ" sz="1800" dirty="0" smtClean="0"/>
          </a:p>
          <a:p>
            <a:r>
              <a:rPr lang="cs-CZ" sz="1800" dirty="0" smtClean="0"/>
              <a:t>Obr.3</a:t>
            </a:r>
            <a:r>
              <a:rPr lang="cs-CZ" sz="1800" dirty="0" smtClean="0">
                <a:hlinkClick r:id="rId4"/>
              </a:rPr>
              <a:t>http://cdn.zmescience.com/wpcontent/uploads/2011/03/diamond_b.jpg</a:t>
            </a:r>
            <a:endParaRPr lang="cs-CZ" sz="1800" dirty="0" smtClean="0"/>
          </a:p>
          <a:p>
            <a:r>
              <a:rPr lang="cs-CZ" sz="1800" dirty="0" smtClean="0"/>
              <a:t>Ostatní informace byly vytvořeny z vlastních zdrojů a sady klipart.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Použité zdroje</a:t>
            </a:r>
            <a:br>
              <a:rPr lang="cs-CZ" sz="1800" dirty="0" smtClean="0"/>
            </a:br>
            <a:r>
              <a:rPr lang="cs-CZ" sz="1800" dirty="0" smtClean="0"/>
              <a:t>Všechny uveřejněné odkazy [cit. 20.8.2012].  jsou dostupné pod licencí </a:t>
            </a:r>
            <a:r>
              <a:rPr lang="cs-CZ" sz="1800" dirty="0" err="1" smtClean="0"/>
              <a:t>Creative</a:t>
            </a:r>
            <a:r>
              <a:rPr lang="cs-CZ" sz="1800" dirty="0" smtClean="0"/>
              <a:t> </a:t>
            </a:r>
            <a:r>
              <a:rPr lang="cs-CZ" sz="1800" dirty="0" err="1" smtClean="0"/>
              <a:t>Commons</a:t>
            </a:r>
            <a:r>
              <a:rPr lang="cs-CZ" sz="1800" dirty="0" smtClean="0"/>
              <a:t>.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Střední Afrika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„Tropická Afrika“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Michal\Local Settings\Temporary Internet Files\Content.IE5\DQ725OA5\MP900403192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2492896"/>
            <a:ext cx="2401643" cy="4092352"/>
          </a:xfrm>
          <a:prstGeom prst="rect">
            <a:avLst/>
          </a:prstGeom>
          <a:noFill/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území zhruba v povodí řeky Kongo mezi 10° s. </a:t>
            </a:r>
            <a:r>
              <a:rPr lang="cs-CZ" dirty="0" err="1" smtClean="0"/>
              <a:t>š</a:t>
            </a:r>
            <a:r>
              <a:rPr lang="cs-CZ" dirty="0" smtClean="0"/>
              <a:t>. a </a:t>
            </a:r>
          </a:p>
          <a:p>
            <a:pPr>
              <a:buNone/>
            </a:pPr>
            <a:r>
              <a:rPr lang="cs-CZ" dirty="0" smtClean="0"/>
              <a:t>    10° </a:t>
            </a:r>
            <a:r>
              <a:rPr lang="cs-CZ" dirty="0" err="1" smtClean="0"/>
              <a:t>j</a:t>
            </a:r>
            <a:r>
              <a:rPr lang="cs-CZ" dirty="0" smtClean="0"/>
              <a:t>. </a:t>
            </a:r>
            <a:r>
              <a:rPr lang="cs-CZ" dirty="0" err="1" smtClean="0"/>
              <a:t>š</a:t>
            </a:r>
            <a:r>
              <a:rPr lang="cs-CZ" dirty="0" smtClean="0"/>
              <a:t>. a území při Guinejském zálivu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teplý teplotní pás, tropické podnebí</a:t>
            </a:r>
          </a:p>
          <a:p>
            <a:r>
              <a:rPr lang="cs-CZ" dirty="0" smtClean="0"/>
              <a:t>převládají savany, tropické deštné lesy</a:t>
            </a:r>
          </a:p>
          <a:p>
            <a:r>
              <a:rPr lang="cs-CZ" dirty="0" smtClean="0"/>
              <a:t>nejvyšší průměrné roční srážky v Africe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Vymezení, přírodní podmínky</a:t>
            </a:r>
            <a:endParaRPr lang="cs-CZ" dirty="0"/>
          </a:p>
        </p:txBody>
      </p:sp>
      <p:pic>
        <p:nvPicPr>
          <p:cNvPr id="3076" name="Picture 4" descr="C:\Documents and Settings\Michal\Local Settings\Temporary Internet Files\Content.IE5\DQ725OA5\MP900313836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4725144"/>
            <a:ext cx="2808312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převažuje negroidní rasa</a:t>
            </a:r>
          </a:p>
          <a:p>
            <a:r>
              <a:rPr lang="cs-CZ" dirty="0" smtClean="0"/>
              <a:t>stovky jazyků, z doby kolonialismu převažují angličtina a francouzština</a:t>
            </a:r>
          </a:p>
          <a:p>
            <a:r>
              <a:rPr lang="cs-CZ" dirty="0" smtClean="0"/>
              <a:t>mnoho náboženství - na severu islám, „přírodní náboženství“ - lidé spjati s přírodou</a:t>
            </a:r>
          </a:p>
          <a:p>
            <a:r>
              <a:rPr lang="cs-CZ" dirty="0" smtClean="0"/>
              <a:t>často občanské války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obyvatelstvo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převažuje zemědělství – </a:t>
            </a:r>
          </a:p>
          <a:p>
            <a:pPr>
              <a:buNone/>
            </a:pPr>
            <a:r>
              <a:rPr lang="cs-CZ" dirty="0" smtClean="0"/>
              <a:t>   rostlinná výroba - kávovník, kakaovník, banánovník, bavlník, zelenina </a:t>
            </a:r>
          </a:p>
          <a:p>
            <a:pPr>
              <a:buNone/>
            </a:pPr>
            <a:r>
              <a:rPr lang="cs-CZ" dirty="0" smtClean="0"/>
              <a:t>   živočišná výroba - významný rybolov</a:t>
            </a:r>
          </a:p>
          <a:p>
            <a:r>
              <a:rPr lang="cs-CZ" dirty="0" smtClean="0"/>
              <a:t>těžba - oblast bohatá na nerostné suroviny</a:t>
            </a:r>
          </a:p>
          <a:p>
            <a:pPr>
              <a:buNone/>
            </a:pPr>
            <a:r>
              <a:rPr lang="cs-CZ" dirty="0" smtClean="0"/>
              <a:t>   ropa (Guinejský záliv), diamanty, zlato, mangan, uran, fosfáty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hospodářství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podél Guinejského zálivu </a:t>
            </a:r>
            <a:r>
              <a:rPr lang="cs-CZ" dirty="0" smtClean="0"/>
              <a:t>- Libérie, Pobřeží Slonoviny, Ghana, Togo, Benin, Nigérie, Kamerun</a:t>
            </a:r>
          </a:p>
          <a:p>
            <a:endParaRPr lang="cs-CZ" dirty="0" smtClean="0"/>
          </a:p>
          <a:p>
            <a:r>
              <a:rPr lang="cs-CZ" u="sng" dirty="0" smtClean="0"/>
              <a:t>povodí Konga </a:t>
            </a:r>
            <a:r>
              <a:rPr lang="cs-CZ" dirty="0" smtClean="0"/>
              <a:t>- Středoafrická republika, Konžská republika, Demokratická republika Kongo, Gabon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město - </a:t>
            </a:r>
            <a:r>
              <a:rPr lang="cs-CZ" dirty="0" err="1" smtClean="0"/>
              <a:t>Accra</a:t>
            </a:r>
            <a:endParaRPr lang="cs-CZ" dirty="0" smtClean="0"/>
          </a:p>
          <a:p>
            <a:r>
              <a:rPr lang="cs-CZ" dirty="0" smtClean="0"/>
              <a:t>převažuje zemědělství - kakaovník, kokosovník</a:t>
            </a:r>
          </a:p>
          <a:p>
            <a:r>
              <a:rPr lang="cs-CZ" dirty="0" smtClean="0"/>
              <a:t>přehradní nádrž Volta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Ghana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4975" y="2420888"/>
            <a:ext cx="2814459" cy="418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8028384" y="206084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město - </a:t>
            </a:r>
            <a:r>
              <a:rPr lang="cs-CZ" dirty="0" err="1" smtClean="0"/>
              <a:t>Abuja</a:t>
            </a:r>
            <a:endParaRPr lang="cs-CZ" dirty="0" smtClean="0"/>
          </a:p>
          <a:p>
            <a:r>
              <a:rPr lang="cs-CZ" dirty="0" smtClean="0"/>
              <a:t>nejlidnatější africký stát</a:t>
            </a:r>
          </a:p>
          <a:p>
            <a:r>
              <a:rPr lang="cs-CZ" dirty="0" smtClean="0"/>
              <a:t>řeka Niger</a:t>
            </a:r>
          </a:p>
          <a:p>
            <a:r>
              <a:rPr lang="cs-CZ" dirty="0" smtClean="0"/>
              <a:t>významná těžba ropy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Nigérie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501008"/>
            <a:ext cx="3888432" cy="2585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6"/>
          <p:cNvSpPr txBox="1"/>
          <p:nvPr/>
        </p:nvSpPr>
        <p:spPr>
          <a:xfrm>
            <a:off x="7884368" y="60932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Obr.2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dříve Zair</a:t>
            </a:r>
          </a:p>
          <a:p>
            <a:r>
              <a:rPr lang="cs-CZ" dirty="0" smtClean="0"/>
              <a:t>hlavní město - Kinshasa</a:t>
            </a:r>
          </a:p>
          <a:p>
            <a:r>
              <a:rPr lang="cs-CZ" dirty="0" smtClean="0"/>
              <a:t>Kongo - druhá nejvodnatější řeka světa, druhá nejdelší řeka Afriky</a:t>
            </a:r>
          </a:p>
          <a:p>
            <a:r>
              <a:rPr lang="cs-CZ" dirty="0" smtClean="0"/>
              <a:t>nerostné bohatství - kobalt, diamanty, měď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Demokratická republika Kongo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3933056"/>
            <a:ext cx="2513087" cy="2505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6"/>
          <p:cNvSpPr txBox="1"/>
          <p:nvPr/>
        </p:nvSpPr>
        <p:spPr>
          <a:xfrm>
            <a:off x="7452320" y="60932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Obr.3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179</Words>
  <Application>Microsoft Office PowerPoint</Application>
  <PresentationFormat>Předvádění na obrazovce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Shluk</vt:lpstr>
      <vt:lpstr>Motiv sady Office</vt:lpstr>
      <vt:lpstr>Prezentace aplikace PowerPoint</vt:lpstr>
      <vt:lpstr>Střední Afrika</vt:lpstr>
      <vt:lpstr>Vymezení, přírodní podmínky</vt:lpstr>
      <vt:lpstr>obyvatelstvo</vt:lpstr>
      <vt:lpstr>hospodářství</vt:lpstr>
      <vt:lpstr>státy</vt:lpstr>
      <vt:lpstr>Ghana</vt:lpstr>
      <vt:lpstr>Nigérie</vt:lpstr>
      <vt:lpstr>Demokratická republika Kongo</vt:lpstr>
      <vt:lpstr>Použité zdroje Všechny uveřejněné odkazy [cit. 20.8.2012].  jsou dostupné pod licencí Creative Commons.</vt:lpstr>
    </vt:vector>
  </TitlesOfParts>
  <Company>doma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Střední afrika</dc:title>
  <dc:creator>Michal</dc:creator>
  <cp:lastModifiedBy>Toshiba</cp:lastModifiedBy>
  <cp:revision>9</cp:revision>
  <dcterms:created xsi:type="dcterms:W3CDTF">2012-12-09T23:30:45Z</dcterms:created>
  <dcterms:modified xsi:type="dcterms:W3CDTF">2014-03-04T21:58:01Z</dcterms:modified>
</cp:coreProperties>
</file>