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7" r:id="rId3"/>
    <p:sldId id="256" r:id="rId4"/>
    <p:sldId id="257" r:id="rId5"/>
    <p:sldId id="264" r:id="rId6"/>
    <p:sldId id="258" r:id="rId7"/>
    <p:sldId id="265" r:id="rId8"/>
    <p:sldId id="266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9FB7-51A4-4545-8B22-127D074C849C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C518-9B89-4F6A-80F2-F2F4EDE9C1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arm3.static.flickr.com/2438/3632276462_3b46db1382.jpg" TargetMode="External"/><Relationship Id="rId3" Type="http://schemas.openxmlformats.org/officeDocument/2006/relationships/hyperlink" Target="http://law.shu.edu/images/cairo/cairo_header_02.jpg" TargetMode="External"/><Relationship Id="rId7" Type="http://schemas.openxmlformats.org/officeDocument/2006/relationships/hyperlink" Target="http://static4.businessinsider.com/image/4d471c69ccd1d5e76a170000-900/another-satellite-photo-of-suez-and-the-canal.jpg" TargetMode="External"/><Relationship Id="rId2" Type="http://schemas.openxmlformats.org/officeDocument/2006/relationships/hyperlink" Target="http://prehledy.sweb.cz/arab_soubory/image0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.ngm.com/1975/06/suez-canal/img/suez-canal-egypt-615.jpg" TargetMode="External"/><Relationship Id="rId5" Type="http://schemas.openxmlformats.org/officeDocument/2006/relationships/hyperlink" Target="http://rlv.zcache.de/agyptisches_hieroglyphisches_alphabet_diagramm_mousepad-p144087867038893818eng3t_325.jpg" TargetMode="External"/><Relationship Id="rId10" Type="http://schemas.openxmlformats.org/officeDocument/2006/relationships/hyperlink" Target="http://elskerferie.dk/wp-content/uploads/2012/12/tunisia-holidays-resorts-5-star-536x357.jpg" TargetMode="External"/><Relationship Id="rId4" Type="http://schemas.openxmlformats.org/officeDocument/2006/relationships/hyperlink" Target="http://sunraytours.files.wordpress.com/2012/07/cairo-sphinx4.jpg" TargetMode="External"/><Relationship Id="rId9" Type="http://schemas.openxmlformats.org/officeDocument/2006/relationships/hyperlink" Target="http://www.africa.com/images/maps/algeria-lgfla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178" y="866765"/>
            <a:ext cx="8303644" cy="512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Alžírsko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Alžír</a:t>
            </a:r>
          </a:p>
          <a:p>
            <a:r>
              <a:rPr lang="cs-CZ" dirty="0" smtClean="0"/>
              <a:t>dřívější kolonie Francie - jazyk francouzština (úřední jazyk - arabština)</a:t>
            </a:r>
          </a:p>
          <a:p>
            <a:r>
              <a:rPr lang="cs-CZ" dirty="0" smtClean="0"/>
              <a:t>těžba ropy, zemního plynu</a:t>
            </a:r>
          </a:p>
          <a:p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3170287" cy="21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Michal\Local Settings\Temporary Internet Files\Content.IE5\JO1IXS8W\MC90030380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1803400" cy="1820862"/>
          </a:xfrm>
          <a:prstGeom prst="rect">
            <a:avLst/>
          </a:prstGeom>
          <a:noFill/>
        </p:spPr>
      </p:pic>
      <p:pic>
        <p:nvPicPr>
          <p:cNvPr id="9221" name="Picture 5" descr="C:\Documents and Settings\Michal\Local Settings\Temporary Internet Files\Content.IE5\DQ725OA5\MC90030744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457325" cy="182721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Tunis</a:t>
            </a:r>
          </a:p>
          <a:p>
            <a:r>
              <a:rPr lang="cs-CZ" dirty="0" smtClean="0"/>
              <a:t>těžba ropy, zemního plynu, fosfátů</a:t>
            </a:r>
          </a:p>
          <a:p>
            <a:r>
              <a:rPr lang="cs-CZ" dirty="0" smtClean="0"/>
              <a:t>příjmy z cestovního ruchu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105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Michal\Local Settings\Temporary Internet Files\Content.IE5\MM1UAUJI\MC90025283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19250" cy="1812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Použité zdroje</a:t>
            </a:r>
            <a:br>
              <a:rPr lang="cs-CZ" sz="1800" b="1" i="1" dirty="0" smtClean="0"/>
            </a:br>
            <a:r>
              <a:rPr lang="cs-CZ" sz="1800" b="1" i="1" dirty="0" smtClean="0"/>
              <a:t>Všechny uveřejněné odkazy [cit. 20.8.2012].  jsou dostupné pod licencí </a:t>
            </a:r>
            <a:r>
              <a:rPr lang="cs-CZ" sz="1800" b="1" i="1" dirty="0" err="1" smtClean="0"/>
              <a:t>Creative</a:t>
            </a:r>
            <a:r>
              <a:rPr lang="cs-CZ" sz="1800" b="1" i="1" dirty="0" smtClean="0"/>
              <a:t> </a:t>
            </a:r>
            <a:r>
              <a:rPr lang="cs-CZ" sz="1800" b="1" dirty="0" err="1" smtClean="0"/>
              <a:t>Commons</a:t>
            </a:r>
            <a:r>
              <a:rPr lang="cs-CZ" sz="1800" b="1" dirty="0" smtClean="0"/>
              <a:t> .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32859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Obr.1</a:t>
            </a:r>
            <a:r>
              <a:rPr lang="cs-CZ" sz="1800" dirty="0" smtClean="0">
                <a:hlinkClick r:id="rId2"/>
              </a:rPr>
              <a:t>http://prehledy.sweb.cz/arab_soubory/image003.jpg</a:t>
            </a:r>
            <a:endParaRPr lang="cs-CZ" sz="1800" dirty="0" smtClean="0"/>
          </a:p>
          <a:p>
            <a:r>
              <a:rPr lang="cs-CZ" sz="1800" dirty="0" smtClean="0"/>
              <a:t>Obr.2 </a:t>
            </a:r>
            <a:r>
              <a:rPr lang="cs-CZ" sz="1800" dirty="0" smtClean="0">
                <a:hlinkClick r:id="rId3"/>
              </a:rPr>
              <a:t>http://law.shu.edu/images/cairo/cairo_header_02.jpg</a:t>
            </a:r>
            <a:endParaRPr lang="cs-CZ" sz="1800" dirty="0" smtClean="0"/>
          </a:p>
          <a:p>
            <a:r>
              <a:rPr lang="cs-CZ" sz="1800" dirty="0" smtClean="0"/>
              <a:t>Obr.3 </a:t>
            </a:r>
            <a:r>
              <a:rPr lang="cs-CZ" sz="1800" dirty="0" smtClean="0">
                <a:hlinkClick r:id="rId4"/>
              </a:rPr>
              <a:t>http://sunraytours.files.wordpress.com/2012/07/cairo-sphinx4.jpg</a:t>
            </a:r>
            <a:endParaRPr lang="cs-CZ" sz="1800" dirty="0" smtClean="0"/>
          </a:p>
          <a:p>
            <a:r>
              <a:rPr lang="cs-CZ" sz="1800" dirty="0" smtClean="0"/>
              <a:t>Obr.4</a:t>
            </a:r>
            <a:r>
              <a:rPr lang="cs-CZ" sz="1800" dirty="0" smtClean="0">
                <a:hlinkClick r:id="rId5"/>
              </a:rPr>
              <a:t>http://rlv.zcache.de/agyptisches_hieroglyphisches_alphabet_diagramm_mousepad-p144087867038893818eng3t_325.jpg</a:t>
            </a:r>
            <a:endParaRPr lang="cs-CZ" sz="1800" dirty="0" smtClean="0"/>
          </a:p>
          <a:p>
            <a:r>
              <a:rPr lang="cs-CZ" sz="1800" dirty="0" smtClean="0"/>
              <a:t>Obr.5</a:t>
            </a:r>
            <a:r>
              <a:rPr lang="cs-CZ" sz="1800" dirty="0" smtClean="0">
                <a:hlinkClick r:id="rId6"/>
              </a:rPr>
              <a:t>http://s.</a:t>
            </a:r>
            <a:r>
              <a:rPr lang="cs-CZ" sz="1800" dirty="0" err="1" smtClean="0">
                <a:hlinkClick r:id="rId6"/>
              </a:rPr>
              <a:t>ngm.com</a:t>
            </a:r>
            <a:r>
              <a:rPr lang="cs-CZ" sz="1800" dirty="0" smtClean="0">
                <a:hlinkClick r:id="rId6"/>
              </a:rPr>
              <a:t>/1975/06/</a:t>
            </a:r>
            <a:r>
              <a:rPr lang="cs-CZ" sz="1800" dirty="0" err="1" smtClean="0">
                <a:hlinkClick r:id="rId6"/>
              </a:rPr>
              <a:t>suez</a:t>
            </a:r>
            <a:r>
              <a:rPr lang="cs-CZ" sz="1800" dirty="0" smtClean="0">
                <a:hlinkClick r:id="rId6"/>
              </a:rPr>
              <a:t>-</a:t>
            </a:r>
            <a:r>
              <a:rPr lang="cs-CZ" sz="1800" dirty="0" err="1" smtClean="0">
                <a:hlinkClick r:id="rId6"/>
              </a:rPr>
              <a:t>canal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img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suez</a:t>
            </a:r>
            <a:r>
              <a:rPr lang="cs-CZ" sz="1800" dirty="0" smtClean="0">
                <a:hlinkClick r:id="rId6"/>
              </a:rPr>
              <a:t>-</a:t>
            </a:r>
            <a:r>
              <a:rPr lang="cs-CZ" sz="1800" dirty="0" err="1" smtClean="0">
                <a:hlinkClick r:id="rId6"/>
              </a:rPr>
              <a:t>canal</a:t>
            </a:r>
            <a:r>
              <a:rPr lang="cs-CZ" sz="1800" dirty="0" smtClean="0">
                <a:hlinkClick r:id="rId6"/>
              </a:rPr>
              <a:t>-</a:t>
            </a:r>
            <a:r>
              <a:rPr lang="cs-CZ" sz="1800" dirty="0" err="1" smtClean="0">
                <a:hlinkClick r:id="rId6"/>
              </a:rPr>
              <a:t>egypt</a:t>
            </a:r>
            <a:r>
              <a:rPr lang="cs-CZ" sz="1800" dirty="0" smtClean="0">
                <a:hlinkClick r:id="rId6"/>
              </a:rPr>
              <a:t>-615.jpg</a:t>
            </a:r>
            <a:endParaRPr lang="cs-CZ" sz="1800" dirty="0" smtClean="0"/>
          </a:p>
          <a:p>
            <a:r>
              <a:rPr lang="cs-CZ" sz="1800" dirty="0" smtClean="0"/>
              <a:t>Obr.6</a:t>
            </a:r>
            <a:r>
              <a:rPr lang="cs-CZ" sz="1800" dirty="0" smtClean="0">
                <a:hlinkClick r:id="rId7"/>
              </a:rPr>
              <a:t>http://static4.businessinsider.com/image/4d471c69ccd1d5e76a170000-900/</a:t>
            </a:r>
            <a:r>
              <a:rPr lang="cs-CZ" sz="1800" dirty="0" err="1" smtClean="0">
                <a:hlinkClick r:id="rId7"/>
              </a:rPr>
              <a:t>another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satellite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photo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of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suez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and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the</a:t>
            </a:r>
            <a:r>
              <a:rPr lang="cs-CZ" sz="1800" dirty="0" smtClean="0">
                <a:hlinkClick r:id="rId7"/>
              </a:rPr>
              <a:t>-</a:t>
            </a:r>
            <a:r>
              <a:rPr lang="cs-CZ" sz="1800" dirty="0" err="1" smtClean="0">
                <a:hlinkClick r:id="rId7"/>
              </a:rPr>
              <a:t>canal.jpg</a:t>
            </a:r>
            <a:endParaRPr lang="cs-CZ" sz="1800" dirty="0" smtClean="0"/>
          </a:p>
          <a:p>
            <a:r>
              <a:rPr lang="cs-CZ" sz="1800" dirty="0" smtClean="0"/>
              <a:t>Obr.7</a:t>
            </a:r>
            <a:r>
              <a:rPr lang="cs-CZ" sz="1800" dirty="0" smtClean="0">
                <a:hlinkClick r:id="rId8"/>
              </a:rPr>
              <a:t>http://farm3.static.flickr.com/2438/3632276462_3b46db1382.jpg</a:t>
            </a:r>
            <a:endParaRPr lang="cs-CZ" sz="1800" dirty="0" smtClean="0"/>
          </a:p>
          <a:p>
            <a:r>
              <a:rPr lang="cs-CZ" sz="1800" dirty="0" smtClean="0"/>
              <a:t>Obr.8</a:t>
            </a:r>
            <a:r>
              <a:rPr lang="cs-CZ" sz="1800" dirty="0" smtClean="0">
                <a:hlinkClick r:id="rId9"/>
              </a:rPr>
              <a:t>http://www.</a:t>
            </a:r>
            <a:r>
              <a:rPr lang="cs-CZ" sz="1800" dirty="0" err="1" smtClean="0">
                <a:hlinkClick r:id="rId9"/>
              </a:rPr>
              <a:t>africa.com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images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maps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algeria</a:t>
            </a:r>
            <a:r>
              <a:rPr lang="cs-CZ" sz="1800" dirty="0" smtClean="0">
                <a:hlinkClick r:id="rId9"/>
              </a:rPr>
              <a:t>-</a:t>
            </a:r>
            <a:r>
              <a:rPr lang="cs-CZ" sz="1800" dirty="0" err="1" smtClean="0">
                <a:hlinkClick r:id="rId9"/>
              </a:rPr>
              <a:t>lgflag.jpg</a:t>
            </a:r>
            <a:endParaRPr lang="cs-CZ" sz="1800" dirty="0" smtClean="0"/>
          </a:p>
          <a:p>
            <a:r>
              <a:rPr lang="cs-CZ" sz="1800" dirty="0" smtClean="0"/>
              <a:t>Obr.9</a:t>
            </a:r>
            <a:r>
              <a:rPr lang="cs-CZ" sz="1800" dirty="0" smtClean="0">
                <a:hlinkClick r:id="rId10"/>
              </a:rPr>
              <a:t>http://elskerferie.dk/wp-content/uploads/2012/12/tunisia-holidays-resorts-5-star-536x357.jpg</a:t>
            </a:r>
            <a:endParaRPr lang="cs-CZ" sz="1800" dirty="0" smtClean="0"/>
          </a:p>
          <a:p>
            <a:r>
              <a:rPr lang="cs-CZ" sz="1800" dirty="0" smtClean="0"/>
              <a:t>Ostatní informace byly vytvořeny z vlastních zdrojů a sady klipart.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Státy Severní Afriky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„Arabové v Africe“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45339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020272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Egypt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Káhira - největší město Afriky</a:t>
            </a:r>
          </a:p>
          <a:p>
            <a:r>
              <a:rPr lang="cs-CZ" dirty="0" smtClean="0"/>
              <a:t>nachází se zde nejstarší islámská univerzita na světě z roku 988 (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Azhar</a:t>
            </a:r>
            <a:r>
              <a:rPr lang="cs-CZ" dirty="0" smtClean="0"/>
              <a:t>)	</a:t>
            </a:r>
          </a:p>
          <a:p>
            <a:r>
              <a:rPr lang="cs-CZ" dirty="0" smtClean="0"/>
              <a:t>oáza podél toku řeky Nil</a:t>
            </a:r>
          </a:p>
          <a:p>
            <a:r>
              <a:rPr lang="cs-CZ" dirty="0" smtClean="0"/>
              <a:t>přelidnění, převážně zemědělství (bavlník, kukuřice, pšenice, cibule)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71457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548680"/>
            <a:ext cx="576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EGYPT</a:t>
            </a:r>
            <a:endParaRPr lang="cs-CZ" sz="4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41209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987824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652120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Obr.2,3,4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těžba - ropa, fosfáty</a:t>
            </a:r>
          </a:p>
          <a:p>
            <a:r>
              <a:rPr lang="cs-CZ" dirty="0" smtClean="0"/>
              <a:t>cestovní ruch - mnoho historických památek (pyramidy, sfinga)</a:t>
            </a:r>
          </a:p>
          <a:p>
            <a:r>
              <a:rPr lang="cs-CZ" dirty="0" smtClean="0"/>
              <a:t>Suezský průplav - dopravní spojení mezi Středozemním a Rudým mořem</a:t>
            </a:r>
          </a:p>
          <a:p>
            <a:pPr>
              <a:buNone/>
            </a:pPr>
            <a:r>
              <a:rPr lang="cs-CZ" dirty="0" smtClean="0"/>
              <a:t>   šířka 55 - 360 m, délka 160 km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072" y="0"/>
            <a:ext cx="8172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-36512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Rabat</a:t>
            </a:r>
          </a:p>
          <a:p>
            <a:r>
              <a:rPr lang="cs-CZ" dirty="0" smtClean="0"/>
              <a:t>největší město - Casablanca</a:t>
            </a:r>
          </a:p>
          <a:p>
            <a:r>
              <a:rPr lang="cs-CZ" dirty="0" smtClean="0"/>
              <a:t>největší zásoby fosfátů na světě</a:t>
            </a:r>
          </a:p>
          <a:p>
            <a:r>
              <a:rPr lang="cs-CZ" dirty="0" smtClean="0"/>
              <a:t>cestovní ruch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Libye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</a:t>
            </a:r>
            <a:r>
              <a:rPr lang="cs-CZ" dirty="0" err="1" smtClean="0"/>
              <a:t>Tarabulus</a:t>
            </a:r>
            <a:r>
              <a:rPr lang="cs-CZ" dirty="0" smtClean="0"/>
              <a:t> (Tripolis)</a:t>
            </a:r>
          </a:p>
          <a:p>
            <a:r>
              <a:rPr lang="cs-CZ" dirty="0" smtClean="0"/>
              <a:t>diktátor </a:t>
            </a:r>
            <a:r>
              <a:rPr lang="cs-CZ" dirty="0" err="1" smtClean="0"/>
              <a:t>Muammar</a:t>
            </a:r>
            <a:r>
              <a:rPr lang="cs-CZ" dirty="0" smtClean="0"/>
              <a:t> </a:t>
            </a:r>
            <a:r>
              <a:rPr lang="cs-CZ" dirty="0" err="1" smtClean="0"/>
              <a:t>Kaddáfí</a:t>
            </a:r>
            <a:r>
              <a:rPr lang="cs-CZ" dirty="0" smtClean="0"/>
              <a:t> (</a:t>
            </a:r>
            <a:r>
              <a:rPr lang="cs-CZ" sz="2400" dirty="0" smtClean="0">
                <a:latin typeface="Arial"/>
                <a:cs typeface="Arial"/>
              </a:rPr>
              <a:t>†</a:t>
            </a:r>
            <a:r>
              <a:rPr lang="cs-CZ" dirty="0" smtClean="0"/>
              <a:t>2011)</a:t>
            </a:r>
          </a:p>
          <a:p>
            <a:r>
              <a:rPr lang="cs-CZ" dirty="0" smtClean="0"/>
              <a:t>podpora terorismu</a:t>
            </a:r>
          </a:p>
          <a:p>
            <a:r>
              <a:rPr lang="cs-CZ" dirty="0" smtClean="0"/>
              <a:t>těžba kvalitní ropy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4258444" cy="28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Michal\Local Settings\Temporary Internet Files\Content.IE5\CA96Y0K5\MC90023028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171918" cy="22322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183</Words>
  <Application>Microsoft Office PowerPoint</Application>
  <PresentationFormat>Předvádění na obrazovce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Slunovrat</vt:lpstr>
      <vt:lpstr>Motiv sady Office</vt:lpstr>
      <vt:lpstr>Prezentace aplikace PowerPoint</vt:lpstr>
      <vt:lpstr>Státy Severní Afriky</vt:lpstr>
      <vt:lpstr>Egypt</vt:lpstr>
      <vt:lpstr>Prezentace aplikace PowerPoint</vt:lpstr>
      <vt:lpstr>Prezentace aplikace PowerPoint</vt:lpstr>
      <vt:lpstr>Prezentace aplikace PowerPoint</vt:lpstr>
      <vt:lpstr>Prezentace aplikace PowerPoint</vt:lpstr>
      <vt:lpstr>Maroko</vt:lpstr>
      <vt:lpstr>Libye</vt:lpstr>
      <vt:lpstr>Alžírsko</vt:lpstr>
      <vt:lpstr>Tunisko</vt:lpstr>
      <vt:lpstr>Použité zdroje Všechny uveřejněné odkazy [cit. 20.8.2012].  jsou dostupné pod licencí Creative Commons .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Státy Severní Afriky</dc:title>
  <dc:creator>Michal</dc:creator>
  <cp:lastModifiedBy>Toshiba</cp:lastModifiedBy>
  <cp:revision>12</cp:revision>
  <dcterms:created xsi:type="dcterms:W3CDTF">2012-12-09T21:01:07Z</dcterms:created>
  <dcterms:modified xsi:type="dcterms:W3CDTF">2014-03-04T21:57:20Z</dcterms:modified>
</cp:coreProperties>
</file>