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64" r:id="rId3"/>
    <p:sldId id="256" r:id="rId4"/>
    <p:sldId id="257" r:id="rId5"/>
    <p:sldId id="258" r:id="rId6"/>
    <p:sldId id="259" r:id="rId7"/>
    <p:sldId id="262" r:id="rId8"/>
    <p:sldId id="263" r:id="rId9"/>
    <p:sldId id="260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55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F42C-57FC-4325-9E9C-453BE766FF8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ED3DF-E3C3-40D5-907D-6E4E324F8C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hulehombrechtikon.ch/cm_data/Tuareg.jpg" TargetMode="External"/><Relationship Id="rId3" Type="http://schemas.openxmlformats.org/officeDocument/2006/relationships/hyperlink" Target="http://www.africa-confidential.com/uploads/content/north_africa_COL.jpg" TargetMode="External"/><Relationship Id="rId7" Type="http://schemas.openxmlformats.org/officeDocument/2006/relationships/hyperlink" Target="http://t2.gstatic.com/images?q=tbn:ANd9GcQDq_UnbEZTcUWtlYTR4T5jq_OKX49aIxC1eEFi_ecqeDffPaWo" TargetMode="External"/><Relationship Id="rId2" Type="http://schemas.openxmlformats.org/officeDocument/2006/relationships/hyperlink" Target="http://en.wikipedia.org/wiki/File:North_Africa_(orthographic_projection)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0.gstatic.com/images?q=tbn:ANd9GcS-3HsS7s83jbib_tdbOxu6iJ9Jg83OQOtuAf8ENi6VbxSuY3Wu" TargetMode="External"/><Relationship Id="rId5" Type="http://schemas.openxmlformats.org/officeDocument/2006/relationships/hyperlink" Target="http://egyptology.tutatuta.com/Maps/Nile-from-space.JPG" TargetMode="External"/><Relationship Id="rId10" Type="http://schemas.openxmlformats.org/officeDocument/2006/relationships/hyperlink" Target="http://www2.klett.de/sixcms/media.php/76/oasentypen.jpg" TargetMode="External"/><Relationship Id="rId4" Type="http://schemas.openxmlformats.org/officeDocument/2006/relationships/hyperlink" Target="http://goingglobaltv.com/wp-content/uploads/banner-image-NorthAfrica-Play.jpg" TargetMode="External"/><Relationship Id="rId9" Type="http://schemas.openxmlformats.org/officeDocument/2006/relationships/hyperlink" Target="http://us.123rf.com/400wm/400/400/digitalg/digitalg1103/digitalg110300009/9118539-huacachina-oase-in-ica-w-ste-peru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39" y="799036"/>
            <a:ext cx="8501122" cy="52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SEVERNÍ AFRIKA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38884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2492896"/>
            <a:ext cx="3983533" cy="261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2771800" y="6165304"/>
            <a:ext cx="704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020272" y="50851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Vymezení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Státy, jejichž převážná část území leží severně od pouště Sahara</a:t>
            </a:r>
          </a:p>
          <a:p>
            <a:r>
              <a:rPr lang="cs-CZ" dirty="0" smtClean="0"/>
              <a:t>Státy: Maroko - Rabat, Alžírsko - Alžír, Tunisko - Tunis, Libye - Tripolis, Egypt -   Káhira</a:t>
            </a:r>
          </a:p>
          <a:p>
            <a:r>
              <a:rPr lang="cs-CZ" dirty="0" smtClean="0"/>
              <a:t>Kulturně i hospodářsky spojena Evropou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4725144"/>
            <a:ext cx="4211960" cy="19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156176" y="62373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Přírodní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suchý subtropický pás</a:t>
            </a:r>
          </a:p>
          <a:p>
            <a:r>
              <a:rPr lang="cs-CZ" dirty="0" smtClean="0"/>
              <a:t>rozlehlé pouště, stepi, pohoří - řídce osídlené</a:t>
            </a:r>
          </a:p>
          <a:p>
            <a:r>
              <a:rPr lang="cs-CZ" dirty="0" smtClean="0"/>
              <a:t>pobřežní nížiny Středozemního moře (úrodná půda), oázy - hustě osídlené</a:t>
            </a:r>
          </a:p>
          <a:p>
            <a:r>
              <a:rPr lang="cs-CZ" dirty="0" smtClean="0"/>
              <a:t>Libyjská, Arabská poušť</a:t>
            </a:r>
          </a:p>
          <a:p>
            <a:r>
              <a:rPr lang="cs-CZ" dirty="0" smtClean="0"/>
              <a:t>pohoří Atlas, řeka Nil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365104"/>
            <a:ext cx="2767417" cy="217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364088" y="61653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Obyvatelstvo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Arabové (předkové z Asie)</a:t>
            </a:r>
          </a:p>
          <a:p>
            <a:r>
              <a:rPr lang="cs-CZ" dirty="0" smtClean="0"/>
              <a:t>Berbeři - původní obyvatelé (na venkově)</a:t>
            </a:r>
          </a:p>
          <a:p>
            <a:r>
              <a:rPr lang="cs-CZ" dirty="0" smtClean="0"/>
              <a:t>potomci Evropanů - bílá rasa (ve městech)</a:t>
            </a:r>
          </a:p>
          <a:p>
            <a:r>
              <a:rPr lang="cs-CZ" dirty="0" smtClean="0"/>
              <a:t>3 způsoby života místních obyvatel: </a:t>
            </a:r>
          </a:p>
          <a:p>
            <a:r>
              <a:rPr lang="cs-CZ" dirty="0" smtClean="0"/>
              <a:t>-nomádi (kočovní pastevci)                                                             -usedlí zemědělci (v oázách)</a:t>
            </a:r>
          </a:p>
          <a:p>
            <a:pPr>
              <a:buNone/>
            </a:pPr>
            <a:r>
              <a:rPr lang="cs-CZ" dirty="0" smtClean="0"/>
              <a:t>   -obyvatelé měst	</a:t>
            </a:r>
          </a:p>
          <a:p>
            <a:r>
              <a:rPr lang="cs-CZ" dirty="0" smtClean="0"/>
              <a:t>- náboženství - islám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18192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268760"/>
            <a:ext cx="44644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32403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C:\Documents and Settings\Michal\Local Settings\Temporary Internet Files\Content.IE5\CA96Y0K5\MP900400793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3789041"/>
            <a:ext cx="3117205" cy="2448272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2555776" y="9807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Obr.5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308304" y="9807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Obr.6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308304" y="62373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Oáza – artézská voda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2935592" cy="239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124744"/>
            <a:ext cx="47625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:\Documents and Settings\Michal\Local Settings\Temporary Internet Files\Content.IE5\JO1IXS8W\MC900195448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4221088"/>
            <a:ext cx="2823823" cy="2376264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1043608" y="11247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Obr.8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100392" y="11967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hospodářsky nejsilnější na celém kontinentu (mimo Súdánu) - cestovní ruch, těžba</a:t>
            </a:r>
          </a:p>
          <a:p>
            <a:r>
              <a:rPr lang="cs-CZ" dirty="0" smtClean="0"/>
              <a:t>nerostné suroviny - ropa, zemní plyn, železná ruda, fosfáty</a:t>
            </a:r>
          </a:p>
          <a:p>
            <a:r>
              <a:rPr lang="cs-CZ" dirty="0" smtClean="0"/>
              <a:t>zemědělství - převážně při pobřeží Středozemního moře a povodí Nilu </a:t>
            </a:r>
          </a:p>
          <a:p>
            <a:r>
              <a:rPr lang="cs-CZ" dirty="0" smtClean="0"/>
              <a:t>subtropické plodiny, ovoce a zelenina, cukrová třtina, palma datlová</a:t>
            </a:r>
          </a:p>
          <a:p>
            <a:r>
              <a:rPr lang="cs-CZ" dirty="0" smtClean="0"/>
              <a:t>chov - velbloudi, kozy, ovce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000" b="1" dirty="0" smtClean="0"/>
              <a:t>Použité zdroje</a:t>
            </a:r>
            <a:br>
              <a:rPr lang="cs-CZ" sz="2000" b="1" dirty="0" smtClean="0"/>
            </a:br>
            <a:r>
              <a:rPr lang="cs-CZ" sz="2000" b="1" dirty="0" smtClean="0"/>
              <a:t>Všechny uveřejněné odkazy [cit. 20.8.2012].  jsou dostupné pod licencí </a:t>
            </a:r>
            <a:r>
              <a:rPr lang="cs-CZ" sz="2000" b="1" dirty="0" err="1" smtClean="0"/>
              <a:t>Creative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Commons</a:t>
            </a:r>
            <a:r>
              <a:rPr lang="cs-CZ" sz="2000" b="1" dirty="0" smtClean="0"/>
              <a:t>.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 smtClean="0"/>
              <a:t>Obr.1</a:t>
            </a:r>
            <a:r>
              <a:rPr lang="cs-CZ" sz="1800" dirty="0" smtClean="0">
                <a:hlinkClick r:id="rId2"/>
              </a:rPr>
              <a:t>http://en.wikipedia.org/wiki/File:North_Africa_%28orthographic_projection%29.svg</a:t>
            </a:r>
            <a:endParaRPr lang="cs-CZ" sz="1800" dirty="0" smtClean="0"/>
          </a:p>
          <a:p>
            <a:r>
              <a:rPr lang="cs-CZ" sz="1800" dirty="0" smtClean="0"/>
              <a:t>Obr.2</a:t>
            </a:r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africaconfidential.com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uploads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content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north</a:t>
            </a:r>
            <a:r>
              <a:rPr lang="cs-CZ" sz="1800" dirty="0" smtClean="0">
                <a:hlinkClick r:id="rId3"/>
              </a:rPr>
              <a:t>_</a:t>
            </a:r>
            <a:r>
              <a:rPr lang="cs-CZ" sz="1800" dirty="0" err="1" smtClean="0">
                <a:hlinkClick r:id="rId3"/>
              </a:rPr>
              <a:t>africa</a:t>
            </a:r>
            <a:r>
              <a:rPr lang="cs-CZ" sz="1800" dirty="0" smtClean="0">
                <a:hlinkClick r:id="rId3"/>
              </a:rPr>
              <a:t>_</a:t>
            </a:r>
            <a:r>
              <a:rPr lang="cs-CZ" sz="1800" dirty="0" err="1" smtClean="0">
                <a:hlinkClick r:id="rId3"/>
              </a:rPr>
              <a:t>COL.jpg</a:t>
            </a:r>
            <a:endParaRPr lang="cs-CZ" sz="1800" dirty="0" smtClean="0"/>
          </a:p>
          <a:p>
            <a:r>
              <a:rPr lang="cs-CZ" sz="1800" dirty="0" smtClean="0"/>
              <a:t>Obr.3</a:t>
            </a:r>
            <a:r>
              <a:rPr lang="cs-CZ" sz="1800" dirty="0" smtClean="0">
                <a:hlinkClick r:id="rId4"/>
              </a:rPr>
              <a:t>http://goingglobaltv.com/wp-content/uploads/banner-image-NorthAfrica-Play.jpg</a:t>
            </a:r>
            <a:endParaRPr lang="cs-CZ" sz="1800" dirty="0" smtClean="0"/>
          </a:p>
          <a:p>
            <a:r>
              <a:rPr lang="cs-CZ" sz="1800" dirty="0" smtClean="0"/>
              <a:t>Obr.4</a:t>
            </a:r>
            <a:r>
              <a:rPr lang="cs-CZ" sz="1800" dirty="0" smtClean="0">
                <a:hlinkClick r:id="rId5"/>
              </a:rPr>
              <a:t>http://egyptology.</a:t>
            </a:r>
            <a:r>
              <a:rPr lang="cs-CZ" sz="1800" dirty="0" err="1" smtClean="0">
                <a:hlinkClick r:id="rId5"/>
              </a:rPr>
              <a:t>tutatuta.com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err="1" smtClean="0">
                <a:hlinkClick r:id="rId5"/>
              </a:rPr>
              <a:t>Maps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err="1" smtClean="0">
                <a:hlinkClick r:id="rId5"/>
              </a:rPr>
              <a:t>Nile</a:t>
            </a:r>
            <a:r>
              <a:rPr lang="cs-CZ" sz="1800" dirty="0" smtClean="0">
                <a:hlinkClick r:id="rId5"/>
              </a:rPr>
              <a:t>-</a:t>
            </a:r>
            <a:r>
              <a:rPr lang="cs-CZ" sz="1800" dirty="0" err="1" smtClean="0">
                <a:hlinkClick r:id="rId5"/>
              </a:rPr>
              <a:t>from</a:t>
            </a:r>
            <a:r>
              <a:rPr lang="cs-CZ" sz="1800" dirty="0" smtClean="0">
                <a:hlinkClick r:id="rId5"/>
              </a:rPr>
              <a:t>-</a:t>
            </a:r>
            <a:r>
              <a:rPr lang="cs-CZ" sz="1800" dirty="0" err="1" smtClean="0">
                <a:hlinkClick r:id="rId5"/>
              </a:rPr>
              <a:t>space.JPG</a:t>
            </a:r>
            <a:endParaRPr lang="cs-CZ" sz="1800" dirty="0" smtClean="0"/>
          </a:p>
          <a:p>
            <a:r>
              <a:rPr lang="cs-CZ" sz="1800" dirty="0" smtClean="0"/>
              <a:t>Obr.5</a:t>
            </a:r>
            <a:r>
              <a:rPr lang="cs-CZ" sz="1800" dirty="0" smtClean="0">
                <a:hlinkClick r:id="rId6"/>
              </a:rPr>
              <a:t>http://t0.gstatic.com/</a:t>
            </a:r>
            <a:r>
              <a:rPr lang="cs-CZ" sz="1800" dirty="0" err="1" smtClean="0">
                <a:hlinkClick r:id="rId6"/>
              </a:rPr>
              <a:t>images</a:t>
            </a:r>
            <a:r>
              <a:rPr lang="cs-CZ" sz="1800" dirty="0" smtClean="0">
                <a:hlinkClick r:id="rId6"/>
              </a:rPr>
              <a:t>?q=</a:t>
            </a:r>
            <a:r>
              <a:rPr lang="cs-CZ" sz="1800" dirty="0" err="1" smtClean="0">
                <a:hlinkClick r:id="rId6"/>
              </a:rPr>
              <a:t>tbn</a:t>
            </a:r>
            <a:r>
              <a:rPr lang="cs-CZ" sz="1800" dirty="0" smtClean="0">
                <a:hlinkClick r:id="rId6"/>
              </a:rPr>
              <a:t>:ANd9GcS-3HsS7s83jbib_tdbOxu6iJ9Jg83OQOtuAf8ENi6VbxSuY3Wu</a:t>
            </a:r>
            <a:endParaRPr lang="cs-CZ" sz="1800" dirty="0" smtClean="0"/>
          </a:p>
          <a:p>
            <a:r>
              <a:rPr lang="cs-CZ" sz="1800" dirty="0" smtClean="0"/>
              <a:t>Obr.6</a:t>
            </a:r>
            <a:r>
              <a:rPr lang="cs-CZ" sz="1800" dirty="0" smtClean="0">
                <a:hlinkClick r:id="rId7"/>
              </a:rPr>
              <a:t>http://t2.gstatic.com/</a:t>
            </a:r>
            <a:r>
              <a:rPr lang="cs-CZ" sz="1800" dirty="0" err="1" smtClean="0">
                <a:hlinkClick r:id="rId7"/>
              </a:rPr>
              <a:t>images</a:t>
            </a:r>
            <a:r>
              <a:rPr lang="cs-CZ" sz="1800" dirty="0" smtClean="0">
                <a:hlinkClick r:id="rId7"/>
              </a:rPr>
              <a:t>?q=</a:t>
            </a:r>
            <a:r>
              <a:rPr lang="cs-CZ" sz="1800" dirty="0" err="1" smtClean="0">
                <a:hlinkClick r:id="rId7"/>
              </a:rPr>
              <a:t>tbn</a:t>
            </a:r>
            <a:r>
              <a:rPr lang="cs-CZ" sz="1800" dirty="0" smtClean="0">
                <a:hlinkClick r:id="rId7"/>
              </a:rPr>
              <a:t>:ANd9GcQDq_UnbEZTcUWtlYTR4T5jq_OKX49aIxC1eEFi_</a:t>
            </a:r>
            <a:r>
              <a:rPr lang="cs-CZ" sz="1800" dirty="0" err="1" smtClean="0">
                <a:hlinkClick r:id="rId7"/>
              </a:rPr>
              <a:t>ecqeDffPaWo</a:t>
            </a:r>
            <a:endParaRPr lang="cs-CZ" sz="1800" dirty="0" smtClean="0"/>
          </a:p>
          <a:p>
            <a:r>
              <a:rPr lang="cs-CZ" sz="1800" dirty="0" smtClean="0"/>
              <a:t>Obr.7</a:t>
            </a:r>
            <a:r>
              <a:rPr lang="cs-CZ" sz="1800" dirty="0" smtClean="0">
                <a:hlinkClick r:id="rId8"/>
              </a:rPr>
              <a:t>http://www.</a:t>
            </a:r>
            <a:r>
              <a:rPr lang="cs-CZ" sz="1800" dirty="0" err="1" smtClean="0">
                <a:hlinkClick r:id="rId8"/>
              </a:rPr>
              <a:t>schulehombrechtikon.ch</a:t>
            </a:r>
            <a:r>
              <a:rPr lang="cs-CZ" sz="1800" dirty="0" smtClean="0">
                <a:hlinkClick r:id="rId8"/>
              </a:rPr>
              <a:t>/cm_data/Tuareg.</a:t>
            </a:r>
            <a:r>
              <a:rPr lang="cs-CZ" sz="1800" dirty="0" err="1" smtClean="0">
                <a:hlinkClick r:id="rId8"/>
              </a:rPr>
              <a:t>jpg</a:t>
            </a:r>
            <a:endParaRPr lang="cs-CZ" sz="1800" dirty="0" smtClean="0"/>
          </a:p>
          <a:p>
            <a:r>
              <a:rPr lang="cs-CZ" sz="1800" dirty="0" smtClean="0"/>
              <a:t>Obr.8</a:t>
            </a:r>
            <a:r>
              <a:rPr lang="cs-CZ" sz="1800" dirty="0" smtClean="0">
                <a:hlinkClick r:id="rId9"/>
              </a:rPr>
              <a:t>http://us.123rf.com/400wm/400/400/</a:t>
            </a:r>
            <a:r>
              <a:rPr lang="cs-CZ" sz="1800" dirty="0" err="1" smtClean="0">
                <a:hlinkClick r:id="rId9"/>
              </a:rPr>
              <a:t>digitalg</a:t>
            </a:r>
            <a:r>
              <a:rPr lang="cs-CZ" sz="1800" dirty="0" smtClean="0">
                <a:hlinkClick r:id="rId9"/>
              </a:rPr>
              <a:t>/digitalg1103/digitalg110300009/9118539-</a:t>
            </a:r>
            <a:r>
              <a:rPr lang="cs-CZ" sz="1800" dirty="0" err="1" smtClean="0">
                <a:hlinkClick r:id="rId9"/>
              </a:rPr>
              <a:t>huacachina</a:t>
            </a:r>
            <a:r>
              <a:rPr lang="cs-CZ" sz="1800" dirty="0" smtClean="0">
                <a:hlinkClick r:id="rId9"/>
              </a:rPr>
              <a:t>-oase-in-</a:t>
            </a:r>
            <a:r>
              <a:rPr lang="cs-CZ" sz="1800" dirty="0" err="1" smtClean="0">
                <a:hlinkClick r:id="rId9"/>
              </a:rPr>
              <a:t>ica</a:t>
            </a:r>
            <a:r>
              <a:rPr lang="cs-CZ" sz="1800" dirty="0" smtClean="0">
                <a:hlinkClick r:id="rId9"/>
              </a:rPr>
              <a:t>-w-</a:t>
            </a:r>
            <a:r>
              <a:rPr lang="cs-CZ" sz="1800" dirty="0" err="1" smtClean="0">
                <a:hlinkClick r:id="rId9"/>
              </a:rPr>
              <a:t>ste</a:t>
            </a:r>
            <a:r>
              <a:rPr lang="cs-CZ" sz="1800" dirty="0" smtClean="0">
                <a:hlinkClick r:id="rId9"/>
              </a:rPr>
              <a:t>-peru.</a:t>
            </a:r>
            <a:r>
              <a:rPr lang="cs-CZ" sz="1800" dirty="0" err="1" smtClean="0">
                <a:hlinkClick r:id="rId9"/>
              </a:rPr>
              <a:t>jpg</a:t>
            </a:r>
            <a:endParaRPr lang="cs-CZ" sz="1800" dirty="0" smtClean="0"/>
          </a:p>
          <a:p>
            <a:r>
              <a:rPr lang="cs-CZ" sz="1800" dirty="0" smtClean="0"/>
              <a:t>Obr.9</a:t>
            </a:r>
            <a:r>
              <a:rPr lang="cs-CZ" sz="1800" dirty="0" smtClean="0">
                <a:hlinkClick r:id="rId10"/>
              </a:rPr>
              <a:t>http://www2.klett.de/</a:t>
            </a:r>
            <a:r>
              <a:rPr lang="cs-CZ" sz="1800" dirty="0" err="1" smtClean="0">
                <a:hlinkClick r:id="rId10"/>
              </a:rPr>
              <a:t>sixcms</a:t>
            </a:r>
            <a:r>
              <a:rPr lang="cs-CZ" sz="1800" dirty="0" smtClean="0">
                <a:hlinkClick r:id="rId10"/>
              </a:rPr>
              <a:t>/media.</a:t>
            </a:r>
            <a:r>
              <a:rPr lang="cs-CZ" sz="1800" dirty="0" err="1" smtClean="0">
                <a:hlinkClick r:id="rId10"/>
              </a:rPr>
              <a:t>php</a:t>
            </a:r>
            <a:r>
              <a:rPr lang="cs-CZ" sz="1800" dirty="0" smtClean="0">
                <a:hlinkClick r:id="rId10"/>
              </a:rPr>
              <a:t>/76/</a:t>
            </a:r>
            <a:r>
              <a:rPr lang="cs-CZ" sz="1800" dirty="0" err="1" smtClean="0">
                <a:hlinkClick r:id="rId10"/>
              </a:rPr>
              <a:t>oasentypen.jpg</a:t>
            </a:r>
            <a:endParaRPr lang="cs-CZ" sz="1800" dirty="0" smtClean="0"/>
          </a:p>
          <a:p>
            <a:r>
              <a:rPr lang="cs-CZ" sz="1800" dirty="0" smtClean="0"/>
              <a:t>Ostatní informace byly vytvořeny z vlastních zdrojů a sady klipart.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189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Slunovrat</vt:lpstr>
      <vt:lpstr>Motiv sady Office</vt:lpstr>
      <vt:lpstr>Prezentace aplikace PowerPoint</vt:lpstr>
      <vt:lpstr>SEVERNÍ AFRIKA</vt:lpstr>
      <vt:lpstr>Vymezení </vt:lpstr>
      <vt:lpstr>Přírodní podmínky</vt:lpstr>
      <vt:lpstr>Obyvatelstvo</vt:lpstr>
      <vt:lpstr>Prezentace aplikace PowerPoint</vt:lpstr>
      <vt:lpstr>Oáza – artézská voda</vt:lpstr>
      <vt:lpstr>Hospodářství</vt:lpstr>
      <vt:lpstr>  Použité zdroje Všechny uveřejněné odkazy [cit. 20.8.2012].  jsou dostupné pod licencí Creative Commons. 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SEVERNÍ AFRIKA</dc:title>
  <dc:creator>Michal</dc:creator>
  <cp:lastModifiedBy>Toshiba</cp:lastModifiedBy>
  <cp:revision>11</cp:revision>
  <dcterms:created xsi:type="dcterms:W3CDTF">2012-12-09T19:20:29Z</dcterms:created>
  <dcterms:modified xsi:type="dcterms:W3CDTF">2014-03-04T21:50:45Z</dcterms:modified>
</cp:coreProperties>
</file>