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14"/>
  </p:notesMasterIdLst>
  <p:sldIdLst>
    <p:sldId id="269" r:id="rId3"/>
    <p:sldId id="256" r:id="rId4"/>
    <p:sldId id="257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4" autoAdjust="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F6DA53-E182-460F-818F-2040DDC9E6EF}" type="datetimeFigureOut">
              <a:rPr lang="cs-CZ"/>
              <a:pPr>
                <a:defRPr/>
              </a:pPr>
              <a:t>4.3.2014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988B40-1E41-4714-A429-F2A4E6E0F81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66515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A67E5-73B8-4D68-AB79-6A11DEA061B7}" type="datetimeFigureOut">
              <a:rPr lang="cs-CZ"/>
              <a:pPr>
                <a:defRPr/>
              </a:pPr>
              <a:t>4.3.2014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E3F9E-9B3C-41E1-A63A-7449D4BB898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17F32-28CE-49BB-BAE1-3787CE90953B}" type="datetimeFigureOut">
              <a:rPr lang="cs-CZ"/>
              <a:pPr>
                <a:defRPr/>
              </a:pPr>
              <a:t>4.3.2014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26589-6556-4FEE-8014-4862FF57B31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5436D-4952-41C5-90A8-212049597682}" type="datetimeFigureOut">
              <a:rPr lang="cs-CZ"/>
              <a:pPr>
                <a:defRPr/>
              </a:pPr>
              <a:t>4.3.2014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71D72-E952-439B-8CC2-0598CC91E4E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EA67E5-73B8-4D68-AB79-6A11DEA061B7}" type="datetimeFigureOut">
              <a:rPr lang="cs-CZ" smtClean="0"/>
              <a:pPr>
                <a:defRPr/>
              </a:pPr>
              <a:t>4.3.2014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3E3F9E-9B3C-41E1-A63A-7449D4BB898D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6315ED-BDB3-407D-BA9D-C3A457D25F12}" type="datetimeFigureOut">
              <a:rPr lang="cs-CZ" smtClean="0"/>
              <a:pPr>
                <a:defRPr/>
              </a:pPr>
              <a:t>4.3.2014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A6E5D-2DDC-4993-9E8D-A0F478ADB6B3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C3F3B3-2DCF-4B86-9570-1CE465DFF1D3}" type="datetimeFigureOut">
              <a:rPr lang="cs-CZ" smtClean="0"/>
              <a:pPr>
                <a:defRPr/>
              </a:pPr>
              <a:t>4.3.2014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98346-D5C4-4F72-9EC5-0852F5D5AA9A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D07A67-FA46-43C0-990C-9EE7CDC6DC84}" type="datetimeFigureOut">
              <a:rPr lang="cs-CZ" smtClean="0"/>
              <a:pPr>
                <a:defRPr/>
              </a:pPr>
              <a:t>4.3.2014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E6F6C-2569-4FAD-937F-10EAF514BDB7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F5D3E6-1AD5-47CF-9075-8FC223FFCCE9}" type="datetimeFigureOut">
              <a:rPr lang="cs-CZ" smtClean="0"/>
              <a:pPr>
                <a:defRPr/>
              </a:pPr>
              <a:t>4.3.2014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BE212-C2F1-4A71-9DC2-39A2F3691707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3B4C0C-18EF-4611-95B3-ECD7B787596D}" type="datetimeFigureOut">
              <a:rPr lang="cs-CZ" smtClean="0"/>
              <a:pPr>
                <a:defRPr/>
              </a:pPr>
              <a:t>4.3.2014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D3853-BD75-4924-842D-E8D8342E9D3D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08F619-7EEE-49CD-AC84-8AE7D868D5D5}" type="datetimeFigureOut">
              <a:rPr lang="cs-CZ" smtClean="0"/>
              <a:pPr>
                <a:defRPr/>
              </a:pPr>
              <a:t>4.3.2014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EEDF8-DD93-42E2-A794-F20F3D2490A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783453-EF4D-44EF-A6DB-0084E9B30BBF}" type="datetimeFigureOut">
              <a:rPr lang="cs-CZ" smtClean="0"/>
              <a:pPr>
                <a:defRPr/>
              </a:pPr>
              <a:t>4.3.2014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13FD4-EE58-42B4-B5B6-A56BA6F60111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315ED-BDB3-407D-BA9D-C3A457D25F12}" type="datetimeFigureOut">
              <a:rPr lang="cs-CZ"/>
              <a:pPr>
                <a:defRPr/>
              </a:pPr>
              <a:t>4.3.2014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A6E5D-2DDC-4993-9E8D-A0F478ADB6B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4797AE-D6DC-4D5E-B21C-33D2E2452BB3}" type="datetimeFigureOut">
              <a:rPr lang="cs-CZ" smtClean="0"/>
              <a:pPr>
                <a:defRPr/>
              </a:pPr>
              <a:t>4.3.2014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9AA02-41FC-4B03-8A44-C3B622ECDE61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317F32-28CE-49BB-BAE1-3787CE90953B}" type="datetimeFigureOut">
              <a:rPr lang="cs-CZ" smtClean="0"/>
              <a:pPr>
                <a:defRPr/>
              </a:pPr>
              <a:t>4.3.2014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26589-6556-4FEE-8014-4862FF57B31A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A5436D-4952-41C5-90A8-212049597682}" type="datetimeFigureOut">
              <a:rPr lang="cs-CZ" smtClean="0"/>
              <a:pPr>
                <a:defRPr/>
              </a:pPr>
              <a:t>4.3.2014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71D72-E952-439B-8CC2-0598CC91E4E9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3F3B3-2DCF-4B86-9570-1CE465DFF1D3}" type="datetimeFigureOut">
              <a:rPr lang="cs-CZ"/>
              <a:pPr>
                <a:defRPr/>
              </a:pPr>
              <a:t>4.3.2014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98346-D5C4-4F72-9EC5-0852F5D5AA9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07A67-FA46-43C0-990C-9EE7CDC6DC84}" type="datetimeFigureOut">
              <a:rPr lang="cs-CZ"/>
              <a:pPr>
                <a:defRPr/>
              </a:pPr>
              <a:t>4.3.2014</a:t>
            </a:fld>
            <a:endParaRPr lang="cs-CZ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E6F6C-2569-4FAD-937F-10EAF514BDB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5D3E6-1AD5-47CF-9075-8FC223FFCCE9}" type="datetimeFigureOut">
              <a:rPr lang="cs-CZ"/>
              <a:pPr>
                <a:defRPr/>
              </a:pPr>
              <a:t>4.3.2014</a:t>
            </a:fld>
            <a:endParaRPr lang="cs-CZ" dirty="0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BE212-C2F1-4A71-9DC2-39A2F369170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B4C0C-18EF-4611-95B3-ECD7B787596D}" type="datetimeFigureOut">
              <a:rPr lang="cs-CZ"/>
              <a:pPr>
                <a:defRPr/>
              </a:pPr>
              <a:t>4.3.2014</a:t>
            </a:fld>
            <a:endParaRPr lang="cs-CZ" dirty="0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D3853-BD75-4924-842D-E8D8342E9D3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8F619-7EEE-49CD-AC84-8AE7D868D5D5}" type="datetimeFigureOut">
              <a:rPr lang="cs-CZ"/>
              <a:pPr>
                <a:defRPr/>
              </a:pPr>
              <a:t>4.3.2014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EEDF8-DD93-42E2-A794-F20F3D2490A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83453-EF4D-44EF-A6DB-0084E9B30BBF}" type="datetimeFigureOut">
              <a:rPr lang="cs-CZ"/>
              <a:pPr>
                <a:defRPr/>
              </a:pPr>
              <a:t>4.3.2014</a:t>
            </a:fld>
            <a:endParaRPr lang="cs-CZ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13FD4-EE58-42B4-B5B6-A56BA6F6011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cs-CZ" noProof="0" dirty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797AE-D6DC-4D5E-B21C-33D2E2452BB3}" type="datetimeFigureOut">
              <a:rPr lang="cs-CZ"/>
              <a:pPr>
                <a:defRPr/>
              </a:pPr>
              <a:t>4.3.2014</a:t>
            </a:fld>
            <a:endParaRPr lang="cs-CZ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9AA02-41FC-4B03-8A44-C3B622ECDE6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4D498B-1729-49EC-B18D-2795CE52D41E}" type="datetimeFigureOut">
              <a:rPr lang="cs-CZ"/>
              <a:pPr>
                <a:defRPr/>
              </a:pPr>
              <a:t>4.3.2014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77B258-EB3F-49F1-A0E3-7F9D7D44271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5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4D498B-1729-49EC-B18D-2795CE52D41E}" type="datetimeFigureOut">
              <a:rPr lang="cs-CZ" smtClean="0"/>
              <a:pPr>
                <a:defRPr/>
              </a:pPr>
              <a:t>4.3.2014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77B258-EB3F-49F1-A0E3-7F9D7D44271C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POL&#193;RN&#205;%20OBLASTI.ppt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460" y="826284"/>
            <a:ext cx="8211081" cy="52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0825" y="404813"/>
            <a:ext cx="8497888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>
                <a:latin typeface="+mn-lt"/>
              </a:rPr>
              <a:t>ÚKOLY: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cs-CZ" sz="3200" dirty="0">
                <a:latin typeface="+mn-lt"/>
              </a:rPr>
              <a:t>Popište přírodní podmínky v polárních oblastech.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cs-CZ" sz="3200" dirty="0">
                <a:latin typeface="+mn-lt"/>
              </a:rPr>
              <a:t>Jaký význam mají polární oblasti pro lidstvo?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cs-CZ" sz="3200" dirty="0">
                <a:latin typeface="+mn-lt"/>
              </a:rPr>
              <a:t>Uveď rostliny a živočichy, kteří žijí v různých polárních oblastech.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cs-CZ" sz="3200" dirty="0">
                <a:latin typeface="+mn-lt"/>
              </a:rPr>
              <a:t>Vysvětli pojmy: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>
                <a:latin typeface="+mn-lt"/>
              </a:rPr>
              <a:t>	polární pustina, tundra, tajga,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>
                <a:latin typeface="+mn-lt"/>
              </a:rPr>
              <a:t>	polární den/noc, Inuité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cs-CZ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ovéPole 1"/>
          <p:cNvSpPr txBox="1">
            <a:spLocks noChangeArrowheads="1"/>
          </p:cNvSpPr>
          <p:nvPr/>
        </p:nvSpPr>
        <p:spPr bwMode="auto">
          <a:xfrm>
            <a:off x="179388" y="549275"/>
            <a:ext cx="8569325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dirty="0">
                <a:cs typeface="Arial" pitchFamily="34" charset="0"/>
              </a:rPr>
              <a:t>Použité zdroje</a:t>
            </a:r>
          </a:p>
          <a:p>
            <a:r>
              <a:rPr lang="cs-CZ" sz="1600" dirty="0">
                <a:cs typeface="Arial" pitchFamily="34" charset="0"/>
              </a:rPr>
              <a:t>Všechny uveřejněné odkazy [cit. </a:t>
            </a:r>
            <a:r>
              <a:rPr lang="cs-CZ" sz="1600" dirty="0" smtClean="0">
                <a:cs typeface="Arial" pitchFamily="34" charset="0"/>
              </a:rPr>
              <a:t>20.8.2012].  </a:t>
            </a:r>
            <a:r>
              <a:rPr lang="cs-CZ" sz="1600" dirty="0">
                <a:cs typeface="Arial" pitchFamily="34" charset="0"/>
              </a:rPr>
              <a:t>jsou dostupné pod licencí Creative Commons .</a:t>
            </a:r>
          </a:p>
          <a:p>
            <a:r>
              <a:rPr lang="cs-CZ" sz="1400" dirty="0" smtClean="0">
                <a:cs typeface="Arial" pitchFamily="34" charset="0"/>
              </a:rPr>
              <a:t>Obr.1</a:t>
            </a:r>
            <a:r>
              <a:rPr lang="cs-CZ" sz="1400" dirty="0" smtClean="0">
                <a:cs typeface="Arial" pitchFamily="34" charset="0"/>
                <a:hlinkClick r:id="rId2" action="ppaction://hlinkpres?slideindex=1&amp;slidetitle="/>
              </a:rPr>
              <a:t>http</a:t>
            </a:r>
            <a:r>
              <a:rPr lang="cs-CZ" sz="1400" dirty="0">
                <a:cs typeface="Arial" pitchFamily="34" charset="0"/>
                <a:hlinkClick r:id="rId2" action="ppaction://hlinkpres?slideindex=1&amp;slidetitle="/>
              </a:rPr>
              <a:t>://www.australiangeographic.com.au/assets/images/article/journal/6518/penguins_antarctica.jpg</a:t>
            </a:r>
          </a:p>
          <a:p>
            <a:r>
              <a:rPr lang="cs-CZ" sz="1400" dirty="0" smtClean="0">
                <a:cs typeface="Arial" pitchFamily="34" charset="0"/>
              </a:rPr>
              <a:t>Obr.2</a:t>
            </a:r>
            <a:r>
              <a:rPr lang="cs-CZ" sz="1400" dirty="0" smtClean="0">
                <a:cs typeface="Arial" pitchFamily="34" charset="0"/>
                <a:hlinkClick r:id="rId2" action="ppaction://hlinkpres?slideindex=1&amp;slidetitle="/>
              </a:rPr>
              <a:t>http</a:t>
            </a:r>
            <a:r>
              <a:rPr lang="cs-CZ" sz="1400" dirty="0">
                <a:cs typeface="Arial" pitchFamily="34" charset="0"/>
                <a:hlinkClick r:id="rId2" action="ppaction://hlinkpres?slideindex=1&amp;slidetitle="/>
              </a:rPr>
              <a:t>://t0.gstatic.com/images?q=tbn:ANd9GcRNjS8bvaqeAxgSH8-dSgTDA1lru6IXopf4xkCWOeb_ri116e8x4A</a:t>
            </a:r>
          </a:p>
          <a:p>
            <a:r>
              <a:rPr lang="cs-CZ" sz="1400" dirty="0" smtClean="0">
                <a:cs typeface="Arial" pitchFamily="34" charset="0"/>
              </a:rPr>
              <a:t>Obr.3</a:t>
            </a:r>
            <a:r>
              <a:rPr lang="cs-CZ" sz="1400" dirty="0" smtClean="0">
                <a:cs typeface="Arial" pitchFamily="34" charset="0"/>
                <a:hlinkClick r:id="rId2" action="ppaction://hlinkpres?slideindex=1&amp;slidetitle="/>
              </a:rPr>
              <a:t>http</a:t>
            </a:r>
            <a:r>
              <a:rPr lang="cs-CZ" sz="1400" dirty="0">
                <a:cs typeface="Arial" pitchFamily="34" charset="0"/>
                <a:hlinkClick r:id="rId2" action="ppaction://hlinkpres?slideindex=1&amp;slidetitle="/>
              </a:rPr>
              <a:t>://fauneetflore.haplosciences.com/arctique11.gif</a:t>
            </a:r>
          </a:p>
          <a:p>
            <a:r>
              <a:rPr lang="cs-CZ" sz="1400" dirty="0" smtClean="0">
                <a:cs typeface="Arial" pitchFamily="34" charset="0"/>
              </a:rPr>
              <a:t>Obr.4</a:t>
            </a:r>
            <a:r>
              <a:rPr lang="cs-CZ" sz="1400" dirty="0" smtClean="0">
                <a:cs typeface="Arial" pitchFamily="34" charset="0"/>
                <a:hlinkClick r:id="rId2" action="ppaction://hlinkpres?slideindex=1&amp;slidetitle="/>
              </a:rPr>
              <a:t>http</a:t>
            </a:r>
            <a:r>
              <a:rPr lang="cs-CZ" sz="1400" dirty="0">
                <a:cs typeface="Arial" pitchFamily="34" charset="0"/>
                <a:hlinkClick r:id="rId2" action="ppaction://hlinkpres?slideindex=1&amp;slidetitle="/>
              </a:rPr>
              <a:t>://t1.gstatic.com/images?q=tbn:ANd9GcRP7K0C9dRn8AA5_J1tA9sDc7P_YAWHM1d49shaaPIVzqUPkJHm</a:t>
            </a:r>
          </a:p>
          <a:p>
            <a:r>
              <a:rPr lang="cs-CZ" sz="1400" dirty="0" smtClean="0">
                <a:cs typeface="Arial" pitchFamily="34" charset="0"/>
              </a:rPr>
              <a:t>Obr.5</a:t>
            </a:r>
            <a:r>
              <a:rPr lang="cs-CZ" sz="1400" dirty="0" smtClean="0">
                <a:cs typeface="Arial" pitchFamily="34" charset="0"/>
                <a:hlinkClick r:id="rId2" action="ppaction://hlinkpres?slideindex=1&amp;slidetitle="/>
              </a:rPr>
              <a:t>http</a:t>
            </a:r>
            <a:r>
              <a:rPr lang="cs-CZ" sz="1400" dirty="0">
                <a:cs typeface="Arial" pitchFamily="34" charset="0"/>
                <a:hlinkClick r:id="rId2" action="ppaction://hlinkpres?slideindex=1&amp;slidetitle="/>
              </a:rPr>
              <a:t>://lygsbtd.files.wordpress.com/2011/08/inuit-kids.jpg</a:t>
            </a:r>
          </a:p>
          <a:p>
            <a:r>
              <a:rPr lang="cs-CZ" sz="1400" dirty="0" smtClean="0">
                <a:cs typeface="Arial" pitchFamily="34" charset="0"/>
              </a:rPr>
              <a:t>Obr.6</a:t>
            </a:r>
            <a:r>
              <a:rPr lang="cs-CZ" sz="1400" dirty="0" smtClean="0">
                <a:cs typeface="Arial" pitchFamily="34" charset="0"/>
                <a:hlinkClick r:id="rId2" action="ppaction://hlinkpres?slideindex=1&amp;slidetitle="/>
              </a:rPr>
              <a:t>http</a:t>
            </a:r>
            <a:r>
              <a:rPr lang="cs-CZ" sz="1400" dirty="0">
                <a:cs typeface="Arial" pitchFamily="34" charset="0"/>
                <a:hlinkClick r:id="rId2" action="ppaction://hlinkpres?slideindex=1&amp;slidetitle="/>
              </a:rPr>
              <a:t>://wearecanadians.files.wordpress.com/2011/03/inuit-people3.jpg</a:t>
            </a:r>
          </a:p>
          <a:p>
            <a:r>
              <a:rPr lang="cs-CZ" sz="1400" dirty="0" smtClean="0">
                <a:cs typeface="Arial" pitchFamily="34" charset="0"/>
              </a:rPr>
              <a:t>Obr.7</a:t>
            </a:r>
            <a:r>
              <a:rPr lang="cs-CZ" sz="1400" dirty="0" smtClean="0">
                <a:cs typeface="Arial" pitchFamily="34" charset="0"/>
                <a:hlinkClick r:id="rId2" action="ppaction://hlinkpres?slideindex=1&amp;slidetitle="/>
              </a:rPr>
              <a:t>http</a:t>
            </a:r>
            <a:r>
              <a:rPr lang="cs-CZ" sz="1400" dirty="0">
                <a:cs typeface="Arial" pitchFamily="34" charset="0"/>
                <a:hlinkClick r:id="rId2" action="ppaction://hlinkpres?slideindex=1&amp;slidetitle="/>
              </a:rPr>
              <a:t>://www.windows2universe.org/earth/polar/images/simon_tradcloth.jpg</a:t>
            </a:r>
          </a:p>
          <a:p>
            <a:r>
              <a:rPr lang="cs-CZ" sz="1400" dirty="0" smtClean="0">
                <a:cs typeface="Arial" pitchFamily="34" charset="0"/>
              </a:rPr>
              <a:t>Obr.8</a:t>
            </a:r>
            <a:r>
              <a:rPr lang="cs-CZ" sz="1400" dirty="0" smtClean="0">
                <a:cs typeface="Arial" pitchFamily="34" charset="0"/>
                <a:hlinkClick r:id="rId2" action="ppaction://hlinkpres?slideindex=1&amp;slidetitle="/>
              </a:rPr>
              <a:t>http</a:t>
            </a:r>
            <a:r>
              <a:rPr lang="cs-CZ" sz="1400" dirty="0">
                <a:cs typeface="Arial" pitchFamily="34" charset="0"/>
                <a:hlinkClick r:id="rId2" action="ppaction://hlinkpres?slideindex=1&amp;slidetitle="/>
              </a:rPr>
              <a:t>://t0.gstatic.com/images?q=tbn:ANd9GcS0MegoBowP2Xt-Eh0F6E7L76N72D2m4q4IFNZXh-eQF-THORuq3A</a:t>
            </a:r>
          </a:p>
          <a:p>
            <a:r>
              <a:rPr lang="cs-CZ" sz="1400" dirty="0" smtClean="0">
                <a:cs typeface="Arial" pitchFamily="34" charset="0"/>
              </a:rPr>
              <a:t>Obr.9</a:t>
            </a:r>
            <a:r>
              <a:rPr lang="cs-CZ" sz="1400" dirty="0" smtClean="0">
                <a:cs typeface="Arial" pitchFamily="34" charset="0"/>
                <a:hlinkClick r:id="rId2" action="ppaction://hlinkpres?slideindex=1&amp;slidetitle="/>
              </a:rPr>
              <a:t>http</a:t>
            </a:r>
            <a:r>
              <a:rPr lang="cs-CZ" sz="1400" dirty="0">
                <a:cs typeface="Arial" pitchFamily="34" charset="0"/>
                <a:hlinkClick r:id="rId2" action="ppaction://hlinkpres?slideindex=1&amp;slidetitle="/>
              </a:rPr>
              <a:t>://www.worldatlas.com/webimage/countrys/polar/antarcz.gif</a:t>
            </a:r>
          </a:p>
          <a:p>
            <a:r>
              <a:rPr lang="cs-CZ" sz="1400" dirty="0" smtClean="0">
                <a:cs typeface="Arial" pitchFamily="34" charset="0"/>
              </a:rPr>
              <a:t>Obr.10</a:t>
            </a:r>
            <a:r>
              <a:rPr lang="cs-CZ" sz="1400" dirty="0" smtClean="0">
                <a:cs typeface="Arial" pitchFamily="34" charset="0"/>
                <a:hlinkClick r:id="rId2" action="ppaction://hlinkpres?slideindex=1&amp;slidetitle="/>
              </a:rPr>
              <a:t>http</a:t>
            </a:r>
            <a:r>
              <a:rPr lang="cs-CZ" sz="1400" dirty="0">
                <a:cs typeface="Arial" pitchFamily="34" charset="0"/>
                <a:hlinkClick r:id="rId2" action="ppaction://hlinkpres?slideindex=1&amp;slidetitle="/>
              </a:rPr>
              <a:t>://www.bestcruises.com.au/regions/images/antarctica.jpg</a:t>
            </a:r>
          </a:p>
          <a:p>
            <a:r>
              <a:rPr lang="cs-CZ" sz="1400" dirty="0" smtClean="0">
                <a:cs typeface="Arial" pitchFamily="34" charset="0"/>
              </a:rPr>
              <a:t>Obr.11</a:t>
            </a:r>
            <a:r>
              <a:rPr lang="cs-CZ" sz="1400" dirty="0" smtClean="0">
                <a:cs typeface="Arial" pitchFamily="34" charset="0"/>
                <a:hlinkClick r:id="rId2" action="ppaction://hlinkpres?slideindex=1&amp;slidetitle="/>
              </a:rPr>
              <a:t>http</a:t>
            </a:r>
            <a:r>
              <a:rPr lang="cs-CZ" sz="1400" dirty="0">
                <a:cs typeface="Arial" pitchFamily="34" charset="0"/>
                <a:hlinkClick r:id="rId2" action="ppaction://hlinkpres?slideindex=1&amp;slidetitle="/>
              </a:rPr>
              <a:t>://go635254.s3.amazonaws.com/cleantechnica/files/2009/01/2088497952_4f3628fda1.jpg</a:t>
            </a:r>
          </a:p>
          <a:p>
            <a:r>
              <a:rPr lang="cs-CZ" sz="1400" dirty="0" smtClean="0">
                <a:cs typeface="Arial" pitchFamily="34" charset="0"/>
              </a:rPr>
              <a:t>Obr.12</a:t>
            </a:r>
            <a:r>
              <a:rPr lang="cs-CZ" sz="1400" dirty="0" smtClean="0">
                <a:cs typeface="Arial" pitchFamily="34" charset="0"/>
                <a:hlinkClick r:id="rId2" action="ppaction://hlinkpres?slideindex=1&amp;slidetitle="/>
              </a:rPr>
              <a:t>http</a:t>
            </a:r>
            <a:r>
              <a:rPr lang="cs-CZ" sz="1400" dirty="0">
                <a:cs typeface="Arial" pitchFamily="34" charset="0"/>
                <a:hlinkClick r:id="rId2" action="ppaction://hlinkpres?slideindex=1&amp;slidetitle="/>
              </a:rPr>
              <a:t>://</a:t>
            </a:r>
            <a:r>
              <a:rPr lang="cs-CZ" sz="1400" dirty="0" smtClean="0">
                <a:cs typeface="Arial" pitchFamily="34" charset="0"/>
                <a:hlinkClick r:id="rId2" action="ppaction://hlinkpres?slideindex=1&amp;slidetitle="/>
              </a:rPr>
              <a:t>www.originalbuzz.info/wp-content/uploads/2011/03/antarctica1.jpg</a:t>
            </a:r>
            <a:endParaRPr lang="cs-CZ" sz="1400" dirty="0" smtClean="0">
              <a:cs typeface="Arial" pitchFamily="34" charset="0"/>
            </a:endParaRPr>
          </a:p>
          <a:p>
            <a:r>
              <a:rPr lang="cs-CZ" sz="1400" dirty="0" smtClean="0"/>
              <a:t>Ostatní informace byly vytvořeny z vlastních zdrojů a sady klipart.</a:t>
            </a:r>
          </a:p>
          <a:p>
            <a:endParaRPr lang="cs-CZ" sz="14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POLÁRNÍ OBLASTI</a:t>
            </a: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r>
              <a:rPr lang="cs-CZ" dirty="0" smtClean="0"/>
              <a:t>POLÁRNÍ PUSTINY, TUNDRY, TAJGY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476250"/>
            <a:ext cx="59055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ovéPole 2"/>
          <p:cNvSpPr txBox="1">
            <a:spLocks noChangeArrowheads="1"/>
          </p:cNvSpPr>
          <p:nvPr/>
        </p:nvSpPr>
        <p:spPr bwMode="auto">
          <a:xfrm>
            <a:off x="755650" y="4005263"/>
            <a:ext cx="7488238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 dirty="0">
                <a:latin typeface="Book Antiqua" pitchFamily="18" charset="0"/>
              </a:rPr>
              <a:t>Úkoly s atlasem:</a:t>
            </a:r>
          </a:p>
          <a:p>
            <a:r>
              <a:rPr lang="cs-CZ" sz="3200" dirty="0">
                <a:latin typeface="Book Antiqua" pitchFamily="18" charset="0"/>
              </a:rPr>
              <a:t>Ukažte na mapě kudy probíhá severní a jižní polární kruh.</a:t>
            </a:r>
          </a:p>
          <a:p>
            <a:r>
              <a:rPr lang="cs-CZ" sz="3200" dirty="0">
                <a:latin typeface="Book Antiqua" pitchFamily="18" charset="0"/>
              </a:rPr>
              <a:t>Které oceány omývají Antarktidu?</a:t>
            </a:r>
          </a:p>
          <a:p>
            <a:endParaRPr lang="cs-CZ" dirty="0">
              <a:latin typeface="Book Antiqua" pitchFamily="18" charset="0"/>
            </a:endParaRPr>
          </a:p>
          <a:p>
            <a:endParaRPr lang="cs-CZ" dirty="0">
              <a:latin typeface="Book Antiqua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76256" y="364502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Obr.1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sah 3"/>
          <p:cNvSpPr>
            <a:spLocks noGrp="1"/>
          </p:cNvSpPr>
          <p:nvPr>
            <p:ph sz="half" idx="1"/>
          </p:nvPr>
        </p:nvSpPr>
        <p:spPr>
          <a:xfrm>
            <a:off x="395288" y="273050"/>
            <a:ext cx="8291512" cy="5853113"/>
          </a:xfrm>
        </p:spPr>
        <p:txBody>
          <a:bodyPr/>
          <a:lstStyle/>
          <a:p>
            <a:pPr eaLnBrk="1" hangingPunct="1"/>
            <a:r>
              <a:rPr lang="cs-CZ" dirty="0" smtClean="0"/>
              <a:t>ARKTIDA</a:t>
            </a:r>
          </a:p>
          <a:p>
            <a:pPr eaLnBrk="1" hangingPunct="1"/>
            <a:r>
              <a:rPr lang="cs-CZ" dirty="0" smtClean="0"/>
              <a:t>Zaujímá severní části Eurasie a Ameriky a Severní ledový oceán s ostrovy.</a:t>
            </a:r>
          </a:p>
          <a:p>
            <a:pPr eaLnBrk="1" hangingPunct="1"/>
            <a:r>
              <a:rPr lang="cs-CZ" dirty="0" smtClean="0"/>
              <a:t>Střídá se polární noc a polární den</a:t>
            </a:r>
          </a:p>
          <a:p>
            <a:pPr eaLnBrk="1" hangingPunct="1"/>
            <a:r>
              <a:rPr lang="cs-CZ" dirty="0" smtClean="0"/>
              <a:t>Teploty až -77,8°C</a:t>
            </a:r>
          </a:p>
          <a:p>
            <a:pPr eaLnBrk="1" hangingPunct="1"/>
            <a:r>
              <a:rPr lang="cs-CZ" dirty="0" smtClean="0"/>
              <a:t>Vyskytují se tu cenné nerostné suroviny</a:t>
            </a:r>
          </a:p>
          <a:p>
            <a:pPr eaLnBrk="1" hangingPunct="1">
              <a:buFont typeface="Wingdings 2" pitchFamily="18" charset="2"/>
              <a:buNone/>
            </a:pPr>
            <a:endParaRPr lang="cs-CZ" dirty="0" smtClean="0"/>
          </a:p>
          <a:p>
            <a:pPr eaLnBrk="1" hangingPunct="1"/>
            <a:r>
              <a:rPr lang="cs-CZ" u="sng" dirty="0" smtClean="0"/>
              <a:t>Členění: </a:t>
            </a:r>
          </a:p>
          <a:p>
            <a:pPr eaLnBrk="1" hangingPunct="1"/>
            <a:r>
              <a:rPr lang="cs-CZ" dirty="0" smtClean="0"/>
              <a:t>A) polární pustiny</a:t>
            </a:r>
          </a:p>
          <a:p>
            <a:pPr eaLnBrk="1" hangingPunct="1"/>
            <a:r>
              <a:rPr lang="cs-CZ" dirty="0" smtClean="0"/>
              <a:t>B) tundra </a:t>
            </a:r>
          </a:p>
          <a:p>
            <a:pPr eaLnBrk="1" hangingPunct="1"/>
            <a:r>
              <a:rPr lang="cs-CZ" dirty="0" smtClean="0"/>
              <a:t>C) tajga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3357563"/>
            <a:ext cx="43116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6660232" y="64533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Obr.2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92150"/>
            <a:ext cx="54070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ovéPole 3"/>
          <p:cNvSpPr txBox="1">
            <a:spLocks noChangeArrowheads="1"/>
          </p:cNvSpPr>
          <p:nvPr/>
        </p:nvSpPr>
        <p:spPr bwMode="auto">
          <a:xfrm>
            <a:off x="6300788" y="692150"/>
            <a:ext cx="22320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 dirty="0">
                <a:latin typeface="Book Antiqua" pitchFamily="18" charset="0"/>
              </a:rPr>
              <a:t>OBLASTI </a:t>
            </a:r>
          </a:p>
          <a:p>
            <a:r>
              <a:rPr lang="cs-CZ" sz="3200" dirty="0">
                <a:latin typeface="Book Antiqua" pitchFamily="18" charset="0"/>
              </a:rPr>
              <a:t>ARKTIDY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1989138"/>
            <a:ext cx="18288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83568" y="645333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Obr.3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35968" y="660573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660232" y="63093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Obr.4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838450"/>
            <a:ext cx="60960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74713" y="-9820275"/>
            <a:ext cx="4046538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41663"/>
            <a:ext cx="446405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ovéPole 6"/>
          <p:cNvSpPr txBox="1">
            <a:spLocks noChangeArrowheads="1"/>
          </p:cNvSpPr>
          <p:nvPr/>
        </p:nvSpPr>
        <p:spPr bwMode="auto">
          <a:xfrm>
            <a:off x="5724525" y="260350"/>
            <a:ext cx="18002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 dirty="0">
                <a:latin typeface="Book Antiqua" pitchFamily="18" charset="0"/>
              </a:rPr>
              <a:t>INUITÉ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847856" y="314096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Obr.5, 6, 7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832475"/>
          </a:xfrm>
        </p:spPr>
        <p:txBody>
          <a:bodyPr/>
          <a:lstStyle/>
          <a:p>
            <a:pPr eaLnBrk="1" hangingPunct="1"/>
            <a:r>
              <a:rPr lang="cs-CZ" dirty="0" smtClean="0"/>
              <a:t>ANTARKTIDA</a:t>
            </a:r>
          </a:p>
          <a:p>
            <a:pPr eaLnBrk="1" hangingPunct="1"/>
            <a:r>
              <a:rPr lang="cs-CZ" dirty="0" smtClean="0"/>
              <a:t>Světadíl se rozkládá okolo jižního pólu</a:t>
            </a:r>
          </a:p>
          <a:p>
            <a:pPr eaLnBrk="1" hangingPunct="1"/>
            <a:r>
              <a:rPr lang="cs-CZ" dirty="0" smtClean="0"/>
              <a:t>Rozlohou větší než Evropa</a:t>
            </a:r>
          </a:p>
          <a:p>
            <a:pPr eaLnBrk="1" hangingPunct="1"/>
            <a:r>
              <a:rPr lang="cs-CZ" dirty="0" smtClean="0"/>
              <a:t>Střídá se polární noc a polární den</a:t>
            </a:r>
          </a:p>
          <a:p>
            <a:pPr eaLnBrk="1" hangingPunct="1"/>
            <a:r>
              <a:rPr lang="cs-CZ" dirty="0" smtClean="0"/>
              <a:t>Většinu povrchu zabírá ledovec</a:t>
            </a:r>
          </a:p>
          <a:p>
            <a:pPr eaLnBrk="1" hangingPunct="1"/>
            <a:r>
              <a:rPr lang="cs-CZ" dirty="0" smtClean="0"/>
              <a:t>9/10 všeho ledu na světě</a:t>
            </a:r>
          </a:p>
          <a:p>
            <a:pPr eaLnBrk="1" hangingPunct="1"/>
            <a:r>
              <a:rPr lang="cs-CZ" dirty="0" smtClean="0"/>
              <a:t>Mocný až 4300 m </a:t>
            </a:r>
          </a:p>
          <a:p>
            <a:pPr eaLnBrk="1" hangingPunct="1"/>
            <a:endParaRPr lang="cs-CZ" dirty="0" smtClean="0"/>
          </a:p>
          <a:p>
            <a:pPr eaLnBrk="1" hangingPunct="1">
              <a:buFont typeface="Wingdings 2" pitchFamily="18" charset="2"/>
              <a:buNone/>
            </a:pPr>
            <a:endParaRPr lang="cs-CZ" dirty="0" smtClean="0"/>
          </a:p>
          <a:p>
            <a:pPr eaLnBrk="1" hangingPunct="1"/>
            <a:endParaRPr lang="cs-CZ" dirty="0" smtClean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573463"/>
            <a:ext cx="37480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sah 4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903912"/>
          </a:xfrm>
        </p:spPr>
        <p:txBody>
          <a:bodyPr/>
          <a:lstStyle/>
          <a:p>
            <a:pPr eaLnBrk="1" hangingPunct="1"/>
            <a:r>
              <a:rPr lang="cs-CZ" dirty="0" smtClean="0"/>
              <a:t>OBLAST ANTARKTIDY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836613"/>
            <a:ext cx="5832475" cy="581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6516216" y="63093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Obr.8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3860800"/>
            <a:ext cx="5048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260350"/>
            <a:ext cx="5084763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260350"/>
            <a:ext cx="3457575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4149725"/>
            <a:ext cx="3706813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364088" y="292494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Obr.9,10,11,12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214</Words>
  <Application>Microsoft Office PowerPoint</Application>
  <PresentationFormat>Předvádění na obrazovce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3" baseType="lpstr">
      <vt:lpstr>Vrchol</vt:lpstr>
      <vt:lpstr>Motiv sady Office</vt:lpstr>
      <vt:lpstr>Prezentace aplikace PowerPoint</vt:lpstr>
      <vt:lpstr>POLÁRNÍ OBLASTI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doma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POLÁRNÍ OBLASTI</dc:title>
  <dc:creator>Michal</dc:creator>
  <cp:lastModifiedBy>Toshiba</cp:lastModifiedBy>
  <cp:revision>30</cp:revision>
  <dcterms:created xsi:type="dcterms:W3CDTF">2012-10-28T16:41:13Z</dcterms:created>
  <dcterms:modified xsi:type="dcterms:W3CDTF">2014-03-04T21:39:43Z</dcterms:modified>
</cp:coreProperties>
</file>