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3" r:id="rId3"/>
    <p:sldId id="256" r:id="rId4"/>
    <p:sldId id="257" r:id="rId5"/>
    <p:sldId id="261" r:id="rId6"/>
    <p:sldId id="258" r:id="rId7"/>
    <p:sldId id="259" r:id="rId8"/>
    <p:sldId id="260" r:id="rId9"/>
    <p:sldId id="262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386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presProps" Target="presProps.xml"/><Relationship Id="rId5" Type="http://schemas.openxmlformats.org/officeDocument/2006/relationships/slide" Target="slides/slide3.xml"/><Relationship Id="rId10" Type="http://schemas.openxmlformats.org/officeDocument/2006/relationships/slide" Target="slides/slide8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úhlý trojúhelník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dpis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7" name="Podnadpis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grpSp>
        <p:nvGrpSpPr>
          <p:cNvPr id="2" name="Skupin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Volný tvar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Volný tvar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Volný tvar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email">
                <a:alphaModFix amt="50000"/>
                <a:extLst>
                  <a:ext uri="{28A0092B-C50C-407E-A947-70E740481C1C}">
                    <a14:useLocalDpi xmlns:a14="http://schemas.microsoft.com/office/drawing/2010/main"/>
                  </a:ext>
                </a:extLst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Přímá spojovací čára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Zástupný symbol pro datum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Nadpis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Dvojitá šipka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Dvojitá šipka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ovnání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Volný tvar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Volný tvar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úhlý trojúhelník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Přímá spojovací čára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Dvojitá šipka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Dvojitá šipka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Volný tvar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Volný tvar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úhlý trojúhelník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email">
              <a:alphaModFix amt="50000"/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Přímá spojovací čára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Zástupný symbol pro nadpis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0" name="Zástupný symbol pro text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0" name="Zástupný symbol pro datum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22" name="Zástupný symbol pro zápatí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185697-C1F4-4335-BFBB-3829B4F7A4EB}" type="datetimeFigureOut">
              <a:rPr lang="cs-CZ" smtClean="0"/>
              <a:pPr/>
              <a:t>4.3.2014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5D7062-50FC-4B3C-9E89-148F4B58FDCF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rayview-hotel.com/images/victoria%20falls.jpg" TargetMode="External"/><Relationship Id="rId2" Type="http://schemas.openxmlformats.org/officeDocument/2006/relationships/hyperlink" Target="http://www.budgetconferences.com/SouthAfrica.jpg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southafricanpostalcodes.co.za/wpcontent/uploads/2011/10/south_africa_flag_wave2.jpg" TargetMode="External"/><Relationship Id="rId4" Type="http://schemas.openxmlformats.org/officeDocument/2006/relationships/hyperlink" Target="http://www.givehopeachance.com/o_african-childrentrafficked_3862.jpg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0075" y="828665"/>
            <a:ext cx="8363850" cy="5200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Jižní Afrika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k jižní Africe náležejí státy ležící jižně od 10° </a:t>
            </a:r>
            <a:r>
              <a:rPr lang="cs-CZ" dirty="0" err="1" smtClean="0"/>
              <a:t>j</a:t>
            </a:r>
            <a:r>
              <a:rPr lang="cs-CZ" dirty="0" smtClean="0"/>
              <a:t>. </a:t>
            </a:r>
            <a:r>
              <a:rPr lang="cs-CZ" dirty="0" err="1" smtClean="0"/>
              <a:t>š</a:t>
            </a:r>
            <a:r>
              <a:rPr lang="cs-CZ" dirty="0" smtClean="0"/>
              <a:t>.</a:t>
            </a:r>
          </a:p>
          <a:p>
            <a:r>
              <a:rPr lang="cs-CZ" dirty="0" smtClean="0"/>
              <a:t>součástí je i Madagaskar a další ostrovy v Indickém oceánu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vymezení</a:t>
            </a:r>
            <a:endParaRPr lang="cs-CZ" dirty="0"/>
          </a:p>
        </p:txBody>
      </p:sp>
      <p:pic>
        <p:nvPicPr>
          <p:cNvPr id="2050" name="Picture 2" descr="C:\Documents and Settings\Michal\Local Settings\Temporary Internet Files\Content.IE5\JO1IXS8W\MP900438965[1]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563888" y="2636912"/>
            <a:ext cx="4289127" cy="285090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020272" y="6453336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>
                <a:solidFill>
                  <a:schemeClr val="bg1"/>
                </a:solidFill>
              </a:rPr>
              <a:t>Obr.1</a:t>
            </a:r>
            <a:endParaRPr lang="cs-CZ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povrch - rozsáhlé plošiny - „vysoká Afrika“</a:t>
            </a:r>
          </a:p>
          <a:p>
            <a:r>
              <a:rPr lang="cs-CZ" dirty="0" smtClean="0"/>
              <a:t>poušť </a:t>
            </a:r>
            <a:r>
              <a:rPr lang="cs-CZ" dirty="0" err="1" smtClean="0"/>
              <a:t>Namib</a:t>
            </a:r>
            <a:r>
              <a:rPr lang="cs-CZ" dirty="0" smtClean="0"/>
              <a:t>, Kalahari</a:t>
            </a:r>
          </a:p>
          <a:p>
            <a:r>
              <a:rPr lang="cs-CZ" dirty="0" smtClean="0"/>
              <a:t>řeky Zambezi (Viktoriiny vodopády), </a:t>
            </a:r>
            <a:r>
              <a:rPr lang="cs-CZ" dirty="0" err="1" smtClean="0"/>
              <a:t>Orange</a:t>
            </a:r>
            <a:r>
              <a:rPr lang="cs-CZ" dirty="0" smtClean="0"/>
              <a:t>, Limpopo</a:t>
            </a:r>
          </a:p>
          <a:p>
            <a:r>
              <a:rPr lang="cs-CZ" dirty="0" smtClean="0"/>
              <a:t>podnebí - tropické, subtropické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přírodní podmínky</a:t>
            </a:r>
            <a:endParaRPr lang="cs-CZ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923928" y="3429000"/>
            <a:ext cx="4896544" cy="32363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 descr="C:\Documents and Settings\Michal\Local Settings\Temporary Internet Files\Content.IE5\JO1IXS8W\MP900425333[1]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251520" y="3429000"/>
            <a:ext cx="3633876" cy="3240360"/>
          </a:xfrm>
          <a:prstGeom prst="rect">
            <a:avLst/>
          </a:prstGeom>
          <a:noFill/>
        </p:spPr>
      </p:pic>
      <p:sp>
        <p:nvSpPr>
          <p:cNvPr id="6" name="TextovéPole 5"/>
          <p:cNvSpPr txBox="1"/>
          <p:nvPr/>
        </p:nvSpPr>
        <p:spPr>
          <a:xfrm>
            <a:off x="7524328" y="3068960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Obr.2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jedna z nejhustěji obydlených oblastí Afriky</a:t>
            </a:r>
          </a:p>
          <a:p>
            <a:r>
              <a:rPr lang="cs-CZ" dirty="0" smtClean="0"/>
              <a:t>převažují černoši, běloši - potomci bílých kolonistů, přistěhovalci z Asie</a:t>
            </a:r>
          </a:p>
          <a:p>
            <a:r>
              <a:rPr lang="cs-CZ" dirty="0" smtClean="0"/>
              <a:t>nejvíce lidí žije na východě a jihu - ve městech</a:t>
            </a:r>
          </a:p>
          <a:p>
            <a:r>
              <a:rPr lang="cs-CZ" dirty="0" smtClean="0"/>
              <a:t>kmeny - </a:t>
            </a:r>
            <a:r>
              <a:rPr lang="cs-CZ" dirty="0" err="1" smtClean="0"/>
              <a:t>Bantuové</a:t>
            </a:r>
            <a:r>
              <a:rPr lang="cs-CZ" dirty="0" smtClean="0"/>
              <a:t>, </a:t>
            </a:r>
            <a:r>
              <a:rPr lang="cs-CZ" dirty="0" err="1" smtClean="0"/>
              <a:t>Malgašové</a:t>
            </a:r>
            <a:r>
              <a:rPr lang="cs-CZ" dirty="0" smtClean="0"/>
              <a:t> (Madagaskar), </a:t>
            </a:r>
            <a:r>
              <a:rPr lang="cs-CZ" dirty="0" err="1" smtClean="0"/>
              <a:t>Sanové</a:t>
            </a:r>
            <a:r>
              <a:rPr lang="cs-CZ" dirty="0" smtClean="0"/>
              <a:t> aj.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obyvatelstvo</a:t>
            </a:r>
            <a:endParaRPr lang="cs-CZ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95936" y="3717032"/>
            <a:ext cx="4286250" cy="3009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ovéPole 4"/>
          <p:cNvSpPr txBox="1"/>
          <p:nvPr/>
        </p:nvSpPr>
        <p:spPr>
          <a:xfrm>
            <a:off x="7452320" y="638132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Obr.3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hospodářsky výrazně vyniká JAR</a:t>
            </a:r>
          </a:p>
          <a:p>
            <a:r>
              <a:rPr lang="cs-CZ" dirty="0" smtClean="0"/>
              <a:t>průmysl - velké nerostné bohatství - rudy kovů (zlato, platina, chrom), diamanty, černé uhlí</a:t>
            </a:r>
          </a:p>
          <a:p>
            <a:r>
              <a:rPr lang="cs-CZ" dirty="0" smtClean="0"/>
              <a:t>zemědělství - chudší oblasti samozásobitelské, jinak plantážnictví</a:t>
            </a:r>
          </a:p>
          <a:p>
            <a:pPr>
              <a:buNone/>
            </a:pPr>
            <a:r>
              <a:rPr lang="cs-CZ" dirty="0" smtClean="0"/>
              <a:t>  káva, tabák, bavlna, vinná réva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hospodářství</a:t>
            </a:r>
            <a:endParaRPr lang="cs-CZ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80112" y="3356992"/>
            <a:ext cx="3409950" cy="3333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ovéPole 5"/>
          <p:cNvSpPr txBox="1"/>
          <p:nvPr/>
        </p:nvSpPr>
        <p:spPr>
          <a:xfrm>
            <a:off x="7847856" y="6488668"/>
            <a:ext cx="12961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smtClean="0"/>
              <a:t>Obr.4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Obr.1</a:t>
            </a:r>
            <a:r>
              <a:rPr lang="cs-CZ" sz="1800" dirty="0" smtClean="0">
                <a:hlinkClick r:id="rId2"/>
              </a:rPr>
              <a:t>http://www.</a:t>
            </a:r>
            <a:r>
              <a:rPr lang="cs-CZ" sz="1800" dirty="0" err="1" smtClean="0">
                <a:hlinkClick r:id="rId2"/>
              </a:rPr>
              <a:t>budgetconferences.com</a:t>
            </a:r>
            <a:r>
              <a:rPr lang="cs-CZ" sz="1800" dirty="0" smtClean="0">
                <a:hlinkClick r:id="rId2"/>
              </a:rPr>
              <a:t>/</a:t>
            </a:r>
            <a:r>
              <a:rPr lang="cs-CZ" sz="1800" dirty="0" err="1" smtClean="0">
                <a:hlinkClick r:id="rId2"/>
              </a:rPr>
              <a:t>SouthAfrica.jpg</a:t>
            </a:r>
            <a:endParaRPr lang="cs-CZ" sz="1800" dirty="0" smtClean="0"/>
          </a:p>
          <a:p>
            <a:r>
              <a:rPr lang="cs-CZ" sz="1800" dirty="0" smtClean="0"/>
              <a:t>Obr.2</a:t>
            </a:r>
            <a:r>
              <a:rPr lang="cs-CZ" sz="1800" dirty="0" smtClean="0">
                <a:hlinkClick r:id="rId3"/>
              </a:rPr>
              <a:t>http://www.</a:t>
            </a:r>
            <a:r>
              <a:rPr lang="cs-CZ" sz="1800" dirty="0" err="1" smtClean="0">
                <a:hlinkClick r:id="rId3"/>
              </a:rPr>
              <a:t>sprayview</a:t>
            </a:r>
            <a:r>
              <a:rPr lang="cs-CZ" sz="1800" dirty="0" smtClean="0">
                <a:hlinkClick r:id="rId3"/>
              </a:rPr>
              <a:t>-hotel.</a:t>
            </a:r>
            <a:r>
              <a:rPr lang="cs-CZ" sz="1800" dirty="0" err="1" smtClean="0">
                <a:hlinkClick r:id="rId3"/>
              </a:rPr>
              <a:t>com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images</a:t>
            </a:r>
            <a:r>
              <a:rPr lang="cs-CZ" sz="1800" dirty="0" smtClean="0">
                <a:hlinkClick r:id="rId3"/>
              </a:rPr>
              <a:t>/</a:t>
            </a:r>
            <a:r>
              <a:rPr lang="cs-CZ" sz="1800" dirty="0" err="1" smtClean="0">
                <a:hlinkClick r:id="rId3"/>
              </a:rPr>
              <a:t>victoria</a:t>
            </a:r>
            <a:r>
              <a:rPr lang="cs-CZ" sz="1800" dirty="0" smtClean="0">
                <a:hlinkClick r:id="rId3"/>
              </a:rPr>
              <a:t>%20falls.jpg </a:t>
            </a:r>
            <a:endParaRPr lang="cs-CZ" sz="1800" dirty="0" smtClean="0"/>
          </a:p>
          <a:p>
            <a:r>
              <a:rPr lang="cs-CZ" sz="1800" dirty="0" smtClean="0"/>
              <a:t>Obr.3</a:t>
            </a:r>
            <a:r>
              <a:rPr lang="cs-CZ" sz="1800" dirty="0" smtClean="0">
                <a:hlinkClick r:id="rId4"/>
              </a:rPr>
              <a:t>http://www.</a:t>
            </a:r>
            <a:r>
              <a:rPr lang="cs-CZ" sz="1800" dirty="0" err="1" smtClean="0">
                <a:hlinkClick r:id="rId4"/>
              </a:rPr>
              <a:t>givehopeachance.com</a:t>
            </a:r>
            <a:r>
              <a:rPr lang="cs-CZ" sz="1800" dirty="0" smtClean="0">
                <a:hlinkClick r:id="rId4"/>
              </a:rPr>
              <a:t>/o_</a:t>
            </a:r>
            <a:r>
              <a:rPr lang="cs-CZ" sz="1800" dirty="0" err="1" smtClean="0">
                <a:hlinkClick r:id="rId4"/>
              </a:rPr>
              <a:t>africanchildrentrafficked</a:t>
            </a:r>
            <a:r>
              <a:rPr lang="cs-CZ" sz="1800" dirty="0" smtClean="0">
                <a:hlinkClick r:id="rId4"/>
              </a:rPr>
              <a:t>_3862.jpg</a:t>
            </a:r>
            <a:endParaRPr lang="cs-CZ" sz="1800" dirty="0" smtClean="0"/>
          </a:p>
          <a:p>
            <a:r>
              <a:rPr lang="cs-CZ" sz="1800" dirty="0" smtClean="0"/>
              <a:t>Obr.4</a:t>
            </a:r>
            <a:r>
              <a:rPr lang="cs-CZ" sz="1800" dirty="0" smtClean="0">
                <a:hlinkClick r:id="rId5"/>
              </a:rPr>
              <a:t>http://southafricanpostalcodes.co.za/wpcontent/uploads/2011/10/south_africa_flag_wave2.jpg</a:t>
            </a:r>
            <a:endParaRPr lang="cs-CZ" sz="1800" dirty="0" smtClean="0"/>
          </a:p>
          <a:p>
            <a:r>
              <a:rPr lang="cs-CZ" sz="1800" dirty="0" smtClean="0"/>
              <a:t>Ostatní informace byly vytvořeny z vlastních zdrojů a sady klipart.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800" dirty="0" smtClean="0"/>
              <a:t>Použité zdroje</a:t>
            </a:r>
            <a:br>
              <a:rPr lang="cs-CZ" sz="1800" dirty="0" smtClean="0"/>
            </a:br>
            <a:r>
              <a:rPr lang="cs-CZ" sz="1800" dirty="0" smtClean="0"/>
              <a:t>Všechny uveřejněné odkazy [cit. 20.8.2012].  jsou dostupné pod licencí </a:t>
            </a:r>
            <a:r>
              <a:rPr lang="cs-CZ" sz="1800" dirty="0" err="1" smtClean="0"/>
              <a:t>Creative</a:t>
            </a:r>
            <a:r>
              <a:rPr lang="cs-CZ" sz="1800" dirty="0" smtClean="0"/>
              <a:t> </a:t>
            </a:r>
            <a:r>
              <a:rPr lang="cs-CZ" sz="1800" dirty="0" err="1" smtClean="0"/>
              <a:t>Commons</a:t>
            </a:r>
            <a:r>
              <a:rPr lang="cs-CZ" sz="1800" dirty="0" smtClean="0"/>
              <a:t> .</a:t>
            </a:r>
            <a:endParaRPr lang="cs-CZ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hluk">
  <a:themeElements>
    <a:clrScheme name="Shluk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Shluk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55</TotalTime>
  <Words>106</Words>
  <Application>Microsoft Office PowerPoint</Application>
  <PresentationFormat>Předvádění na obrazovce (4:3)</PresentationFormat>
  <Paragraphs>29</Paragraphs>
  <Slides>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2</vt:i4>
      </vt:variant>
      <vt:variant>
        <vt:lpstr>Nadpisy snímků</vt:lpstr>
      </vt:variant>
      <vt:variant>
        <vt:i4>8</vt:i4>
      </vt:variant>
    </vt:vector>
  </HeadingPairs>
  <TitlesOfParts>
    <vt:vector size="10" baseType="lpstr">
      <vt:lpstr>Shluk</vt:lpstr>
      <vt:lpstr>Motiv sady Office</vt:lpstr>
      <vt:lpstr>Prezentace aplikace PowerPoint</vt:lpstr>
      <vt:lpstr>Jižní Afrika</vt:lpstr>
      <vt:lpstr>vymezení</vt:lpstr>
      <vt:lpstr>Prezentace aplikace PowerPoint</vt:lpstr>
      <vt:lpstr>přírodní podmínky</vt:lpstr>
      <vt:lpstr>obyvatelstvo</vt:lpstr>
      <vt:lpstr>hospodářství</vt:lpstr>
      <vt:lpstr>Použité zdroje Všechny uveřejněné odkazy [cit. 20.8.2012].  jsou dostupné pod licencí Creative Commons .</vt:lpstr>
    </vt:vector>
  </TitlesOfParts>
  <Company>doma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Jižní Afrika</dc:title>
  <dc:creator>Michal</dc:creator>
  <cp:lastModifiedBy>Toshiba</cp:lastModifiedBy>
  <cp:revision>8</cp:revision>
  <dcterms:created xsi:type="dcterms:W3CDTF">2012-12-09T22:14:03Z</dcterms:created>
  <dcterms:modified xsi:type="dcterms:W3CDTF">2014-03-04T21:06:34Z</dcterms:modified>
</cp:coreProperties>
</file>