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6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96F3-995E-40DD-9BC9-E2E9E08FC5AF}" type="datetimeFigureOut">
              <a:rPr lang="cs-CZ"/>
              <a:pPr>
                <a:defRPr/>
              </a:pPr>
              <a:t>4.3.2014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4A7E1-0E06-4FCB-BDA1-49A3E62582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C9F1-F668-47F4-B770-2971008CD6B0}" type="datetimeFigureOut">
              <a:rPr lang="cs-CZ"/>
              <a:pPr>
                <a:defRPr/>
              </a:pPr>
              <a:t>4.3.2014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BBC4-A02B-4A7F-B38B-35B4FF2519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19237-10B2-48FB-8BCE-02D93F3A7B7D}" type="datetimeFigureOut">
              <a:rPr lang="cs-CZ"/>
              <a:pPr>
                <a:defRPr/>
              </a:pPr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3652-8BA0-4FE6-9643-7EEC13D08B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A96F3-995E-40DD-9BC9-E2E9E08FC5AF}" type="datetimeFigureOut">
              <a:rPr lang="cs-CZ" smtClean="0"/>
              <a:pPr>
                <a:defRPr/>
              </a:pPr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4A7E1-0E06-4FCB-BDA1-49A3E62582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CF2FF-B9D8-44A5-9E72-9F400FEA92A0}" type="datetimeFigureOut">
              <a:rPr lang="cs-CZ" smtClean="0"/>
              <a:pPr>
                <a:defRPr/>
              </a:pPr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9152A-3EAA-4306-BEA7-C480DD142F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9BDB7-2BDE-482D-B83C-65D11ED6071F}" type="datetimeFigureOut">
              <a:rPr lang="cs-CZ" smtClean="0"/>
              <a:pPr>
                <a:defRPr/>
              </a:pPr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B46F2-D29D-4B58-9E4E-4E7124A05CB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3D79B-A209-4BF0-9F6D-B8279B4963C4}" type="datetimeFigureOut">
              <a:rPr lang="cs-CZ" smtClean="0"/>
              <a:pPr>
                <a:defRPr/>
              </a:pPr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E853E-BB3B-4219-AB48-8A147DCD2E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2257B0-CB2F-42EB-B9E1-DE12CB06A22F}" type="datetimeFigureOut">
              <a:rPr lang="cs-CZ" smtClean="0"/>
              <a:pPr>
                <a:defRPr/>
              </a:pPr>
              <a:t>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579FB-45EB-472A-8545-D45C58E4F30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6CCD47-8557-424E-B662-8DC32A3891AF}" type="datetimeFigureOut">
              <a:rPr lang="cs-CZ" smtClean="0"/>
              <a:pPr>
                <a:defRPr/>
              </a:pPr>
              <a:t>4.3.2014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77F89-625F-45B9-8060-DEF4406F2A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538D8A-1566-4997-8ED9-3B89BF59DFF8}" type="datetimeFigureOut">
              <a:rPr lang="cs-CZ" smtClean="0"/>
              <a:pPr>
                <a:defRPr/>
              </a:pPr>
              <a:t>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2312E-680D-4ED8-A321-6C7B3F3145F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D4BDF-BC27-4A8F-8977-B61EA43D687A}" type="datetimeFigureOut">
              <a:rPr lang="cs-CZ" smtClean="0"/>
              <a:pPr>
                <a:defRPr/>
              </a:pPr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02ACF-8749-4736-AFF4-211E9B85F98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F2FF-B9D8-44A5-9E72-9F400FEA92A0}" type="datetimeFigureOut">
              <a:rPr lang="cs-CZ"/>
              <a:pPr>
                <a:defRPr/>
              </a:pPr>
              <a:t>4.3.2014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9152A-3EAA-4306-BEA7-C480DD142F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5A85B-FBA7-41BE-AC98-B6089CAF5F7B}" type="datetimeFigureOut">
              <a:rPr lang="cs-CZ" smtClean="0"/>
              <a:pPr>
                <a:defRPr/>
              </a:pPr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19AF4-028A-4201-B8E0-2AF948E4A5C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7AC9F1-F668-47F4-B770-2971008CD6B0}" type="datetimeFigureOut">
              <a:rPr lang="cs-CZ" smtClean="0"/>
              <a:pPr>
                <a:defRPr/>
              </a:pPr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1BBC4-A02B-4A7F-B38B-35B4FF25193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19237-10B2-48FB-8BCE-02D93F3A7B7D}" type="datetimeFigureOut">
              <a:rPr lang="cs-CZ" smtClean="0"/>
              <a:pPr>
                <a:defRPr/>
              </a:pPr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3652-8BA0-4FE6-9643-7EEC13D08B8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BDB7-2BDE-482D-B83C-65D11ED6071F}" type="datetimeFigureOut">
              <a:rPr lang="cs-CZ"/>
              <a:pPr>
                <a:defRPr/>
              </a:pPr>
              <a:t>4.3.2014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46F2-D29D-4B58-9E4E-4E7124A05C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3D79B-A209-4BF0-9F6D-B8279B4963C4}" type="datetimeFigureOut">
              <a:rPr lang="cs-CZ"/>
              <a:pPr>
                <a:defRPr/>
              </a:pPr>
              <a:t>4.3.2014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853E-BB3B-4219-AB48-8A147DCD2E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57B0-CB2F-42EB-B9E1-DE12CB06A22F}" type="datetimeFigureOut">
              <a:rPr lang="cs-CZ"/>
              <a:pPr>
                <a:defRPr/>
              </a:pPr>
              <a:t>4.3.2014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579FB-45EB-472A-8545-D45C58E4F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CD47-8557-424E-B662-8DC32A3891AF}" type="datetimeFigureOut">
              <a:rPr lang="cs-CZ"/>
              <a:pPr>
                <a:defRPr/>
              </a:pPr>
              <a:t>4.3.2014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7F89-625F-45B9-8060-DEF4406F2A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8D8A-1566-4997-8ED9-3B89BF59DFF8}" type="datetimeFigureOut">
              <a:rPr lang="cs-CZ"/>
              <a:pPr>
                <a:defRPr/>
              </a:pPr>
              <a:t>4.3.2014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312E-680D-4ED8-A321-6C7B3F3145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D4BDF-BC27-4A8F-8977-B61EA43D687A}" type="datetimeFigureOut">
              <a:rPr lang="cs-CZ"/>
              <a:pPr>
                <a:defRPr/>
              </a:pPr>
              <a:t>4.3.2014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2ACF-8749-4736-AFF4-211E9B85F9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A85B-FBA7-41BE-AC98-B6089CAF5F7B}" type="datetimeFigureOut">
              <a:rPr lang="cs-CZ"/>
              <a:pPr>
                <a:defRPr/>
              </a:pPr>
              <a:t>4.3.2014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9AF4-028A-4201-B8E0-2AF948E4A5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3EE3EE-6063-4B5C-B39E-C33F6C9BCAFE}" type="datetimeFigureOut">
              <a:rPr lang="cs-CZ"/>
              <a:pPr>
                <a:defRPr/>
              </a:pPr>
              <a:t>4.3.2014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B61C5C-E522-48E1-A6B1-558DBED8F3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75" r:id="rId4"/>
    <p:sldLayoutId id="2147483781" r:id="rId5"/>
    <p:sldLayoutId id="2147483776" r:id="rId6"/>
    <p:sldLayoutId id="2147483782" r:id="rId7"/>
    <p:sldLayoutId id="2147483783" r:id="rId8"/>
    <p:sldLayoutId id="2147483784" r:id="rId9"/>
    <p:sldLayoutId id="2147483777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3EE3EE-6063-4B5C-B39E-C33F6C9BCAFE}" type="datetimeFigureOut">
              <a:rPr lang="cs-CZ" smtClean="0"/>
              <a:pPr>
                <a:defRPr/>
              </a:pPr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B61C5C-E522-48E1-A6B1-558DBED8F3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icguide.com/africa-maps/africa-physical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graphicguide.com/pictures/maps/africa-physical.jpg" TargetMode="External"/><Relationship Id="rId3" Type="http://schemas.openxmlformats.org/officeDocument/2006/relationships/hyperlink" Target="http://www.h-net.org/gateways/africa/africawork.GIF" TargetMode="External"/><Relationship Id="rId7" Type="http://schemas.openxmlformats.org/officeDocument/2006/relationships/hyperlink" Target="http://ourlegaci.com/wp-content/uploads/2011/04/african-ancestry_clip_image0021.jpg" TargetMode="External"/><Relationship Id="rId2" Type="http://schemas.openxmlformats.org/officeDocument/2006/relationships/hyperlink" Target="http://www.idf.org/sites/default/files/africa_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s-elbingerode.bildung-lsa.de/big5.jpg" TargetMode="External"/><Relationship Id="rId5" Type="http://schemas.openxmlformats.org/officeDocument/2006/relationships/hyperlink" Target="http://afrivan.org/wp-content/uploads/2010/02/Africa-Map-Gloss.png" TargetMode="External"/><Relationship Id="rId4" Type="http://schemas.openxmlformats.org/officeDocument/2006/relationships/hyperlink" Target="http://web.mit.edu/sloanafrica/treks/eastafrica2012/e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273" y="642919"/>
            <a:ext cx="868745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AFRIKA – úvod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288" y="1268413"/>
            <a:ext cx="8458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>
                <a:latin typeface="+mj-lt"/>
              </a:rPr>
              <a:t>„ČERNÝ KONTINENT“</a:t>
            </a:r>
            <a:endParaRPr lang="cs-CZ" dirty="0">
              <a:latin typeface="+mj-lt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3113" y="2276475"/>
            <a:ext cx="43211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276475"/>
            <a:ext cx="27352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ovéPole 5"/>
          <p:cNvSpPr txBox="1">
            <a:spLocks noChangeArrowheads="1"/>
          </p:cNvSpPr>
          <p:nvPr/>
        </p:nvSpPr>
        <p:spPr bwMode="auto">
          <a:xfrm>
            <a:off x="900113" y="5300663"/>
            <a:ext cx="403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Obr. 1,2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04813"/>
            <a:ext cx="31527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4103688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3716338"/>
            <a:ext cx="31908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ovéPole 5"/>
          <p:cNvSpPr txBox="1">
            <a:spLocks noChangeArrowheads="1"/>
          </p:cNvSpPr>
          <p:nvPr/>
        </p:nvSpPr>
        <p:spPr bwMode="auto">
          <a:xfrm>
            <a:off x="3348038" y="476250"/>
            <a:ext cx="194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Obr. 3        Obr. 4</a:t>
            </a:r>
          </a:p>
        </p:txBody>
      </p:sp>
      <p:sp>
        <p:nvSpPr>
          <p:cNvPr id="11271" name="TextovéPole 6"/>
          <p:cNvSpPr txBox="1">
            <a:spLocks noChangeArrowheads="1"/>
          </p:cNvSpPr>
          <p:nvPr/>
        </p:nvSpPr>
        <p:spPr bwMode="auto">
          <a:xfrm>
            <a:off x="3419475" y="3429000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Obr. 5          Obr.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Obdélník 2"/>
          <p:cNvSpPr>
            <a:spLocks noChangeArrowheads="1"/>
          </p:cNvSpPr>
          <p:nvPr/>
        </p:nvSpPr>
        <p:spPr bwMode="auto">
          <a:xfrm rot="5400000">
            <a:off x="5201444" y="3518694"/>
            <a:ext cx="5580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imes New Roman" pitchFamily="18" charset="0"/>
                <a:hlinkClick r:id="rId3"/>
              </a:rPr>
              <a:t>http://www.geographicguide.com/africa-maps/africa-physical.htm</a:t>
            </a:r>
            <a:endParaRPr lang="cs-CZ">
              <a:latin typeface="Times New Roman" pitchFamily="18" charset="0"/>
            </a:endParaRPr>
          </a:p>
        </p:txBody>
      </p:sp>
      <p:sp>
        <p:nvSpPr>
          <p:cNvPr id="12292" name="TextovéPole 3"/>
          <p:cNvSpPr txBox="1">
            <a:spLocks noChangeArrowheads="1"/>
          </p:cNvSpPr>
          <p:nvPr/>
        </p:nvSpPr>
        <p:spPr bwMode="auto">
          <a:xfrm>
            <a:off x="6443663" y="6488113"/>
            <a:ext cx="814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Obr.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/>
          <p:cNvSpPr txBox="1">
            <a:spLocks noChangeArrowheads="1"/>
          </p:cNvSpPr>
          <p:nvPr/>
        </p:nvSpPr>
        <p:spPr bwMode="auto">
          <a:xfrm>
            <a:off x="395288" y="425450"/>
            <a:ext cx="849788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2800"/>
              <a:t> </a:t>
            </a:r>
            <a:r>
              <a:rPr lang="cs-CZ" sz="3200" b="1"/>
              <a:t>Afrika je třetí největší světadíl </a:t>
            </a:r>
          </a:p>
          <a:p>
            <a:r>
              <a:rPr lang="cs-CZ" sz="3200" b="1"/>
              <a:t> </a:t>
            </a:r>
            <a:r>
              <a:rPr lang="cs-CZ" sz="2000" b="1"/>
              <a:t>(plocha 29.2 mil. km²)</a:t>
            </a:r>
          </a:p>
          <a:p>
            <a:endParaRPr lang="cs-CZ" sz="3200" b="1"/>
          </a:p>
          <a:p>
            <a:pPr>
              <a:buFont typeface="Arial" charset="0"/>
              <a:buChar char="•"/>
            </a:pPr>
            <a:r>
              <a:rPr lang="cs-CZ" sz="3200" b="1"/>
              <a:t> Od ostatních světadílů je výrazně</a:t>
            </a:r>
          </a:p>
          <a:p>
            <a:r>
              <a:rPr lang="cs-CZ" sz="3200" b="1"/>
              <a:t>  oddělená</a:t>
            </a:r>
          </a:p>
          <a:p>
            <a:endParaRPr lang="cs-CZ" sz="3200" b="1"/>
          </a:p>
          <a:p>
            <a:pPr>
              <a:buFont typeface="Arial" charset="0"/>
              <a:buChar char="•"/>
            </a:pPr>
            <a:r>
              <a:rPr lang="cs-CZ" sz="3200" b="1"/>
              <a:t> Zabírá asi 1/5 souše a její pobřeží</a:t>
            </a:r>
          </a:p>
          <a:p>
            <a:r>
              <a:rPr lang="cs-CZ" sz="3200" b="1"/>
              <a:t>  i povrch je málo členitý </a:t>
            </a:r>
          </a:p>
          <a:p>
            <a:r>
              <a:rPr lang="cs-CZ" sz="3200" b="1"/>
              <a:t>  </a:t>
            </a:r>
            <a:r>
              <a:rPr lang="cs-CZ" sz="2000" b="1"/>
              <a:t>(průměrná nadmořská výška je   650 m.)</a:t>
            </a:r>
          </a:p>
          <a:p>
            <a:endParaRPr lang="cs-CZ" sz="3200" b="1"/>
          </a:p>
          <a:p>
            <a:pPr>
              <a:buFont typeface="Arial" charset="0"/>
              <a:buChar char="•"/>
            </a:pPr>
            <a:r>
              <a:rPr lang="cs-CZ" sz="3200" b="1"/>
              <a:t> Afrika je nejteplejší světadíl</a:t>
            </a:r>
          </a:p>
          <a:p>
            <a:endParaRPr lang="cs-CZ" sz="280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333375"/>
            <a:ext cx="16764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ovéPole 1"/>
          <p:cNvSpPr txBox="1">
            <a:spLocks noChangeArrowheads="1"/>
          </p:cNvSpPr>
          <p:nvPr/>
        </p:nvSpPr>
        <p:spPr bwMode="auto">
          <a:xfrm>
            <a:off x="395288" y="363538"/>
            <a:ext cx="8208962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/>
              <a:t>Vyhledej na mapě:</a:t>
            </a:r>
          </a:p>
          <a:p>
            <a:endParaRPr lang="cs-CZ" sz="3200" b="1"/>
          </a:p>
          <a:p>
            <a:pPr>
              <a:buFont typeface="Arial" charset="0"/>
              <a:buChar char="•"/>
            </a:pPr>
            <a:r>
              <a:rPr lang="cs-CZ" sz="3200" b="1"/>
              <a:t> Kilimandžáro</a:t>
            </a:r>
          </a:p>
          <a:p>
            <a:pPr>
              <a:buFont typeface="Arial" charset="0"/>
              <a:buChar char="•"/>
            </a:pPr>
            <a:r>
              <a:rPr lang="cs-CZ" sz="3200" b="1"/>
              <a:t> Střelkový mys</a:t>
            </a:r>
          </a:p>
          <a:p>
            <a:pPr>
              <a:buFont typeface="Arial" charset="0"/>
              <a:buChar char="•"/>
            </a:pPr>
            <a:r>
              <a:rPr lang="cs-CZ" sz="3200" b="1"/>
              <a:t> Nil</a:t>
            </a:r>
          </a:p>
          <a:p>
            <a:pPr>
              <a:buFont typeface="Arial" charset="0"/>
              <a:buChar char="•"/>
            </a:pPr>
            <a:r>
              <a:rPr lang="cs-CZ" sz="3200" b="1"/>
              <a:t> Viktoriino jezero</a:t>
            </a:r>
          </a:p>
          <a:p>
            <a:pPr>
              <a:buFont typeface="Arial" charset="0"/>
              <a:buChar char="•"/>
            </a:pPr>
            <a:r>
              <a:rPr lang="cs-CZ" sz="3200" b="1"/>
              <a:t> Madagaskar</a:t>
            </a:r>
          </a:p>
          <a:p>
            <a:pPr>
              <a:buFont typeface="Arial" charset="0"/>
              <a:buChar char="•"/>
            </a:pPr>
            <a:r>
              <a:rPr lang="cs-CZ" sz="3200" b="1"/>
              <a:t> Suezský průplav</a:t>
            </a:r>
          </a:p>
          <a:p>
            <a:pPr>
              <a:buFont typeface="Arial" charset="0"/>
              <a:buChar char="•"/>
            </a:pPr>
            <a:r>
              <a:rPr lang="cs-CZ" sz="3200" b="1"/>
              <a:t> Guinejský záliv</a:t>
            </a:r>
          </a:p>
          <a:p>
            <a:endParaRPr lang="cs-CZ" sz="3200" b="1"/>
          </a:p>
          <a:p>
            <a:endParaRPr lang="cs-CZ" sz="3200" b="1"/>
          </a:p>
          <a:p>
            <a:endParaRPr lang="cs-CZ" sz="3200" b="1"/>
          </a:p>
          <a:p>
            <a:endParaRPr lang="cs-CZ" sz="3200" b="1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76250"/>
            <a:ext cx="11906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1"/>
          <p:cNvSpPr txBox="1">
            <a:spLocks noChangeArrowheads="1"/>
          </p:cNvSpPr>
          <p:nvPr/>
        </p:nvSpPr>
        <p:spPr bwMode="auto">
          <a:xfrm>
            <a:off x="539750" y="692150"/>
            <a:ext cx="8415338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/>
              <a:t>Co se Ti vybaví, když se řekne Afrika?</a:t>
            </a:r>
          </a:p>
          <a:p>
            <a:r>
              <a:rPr lang="cs-CZ" sz="2000"/>
              <a:t>nápověda:</a:t>
            </a:r>
          </a:p>
          <a:p>
            <a:endParaRPr lang="cs-CZ" sz="2000"/>
          </a:p>
          <a:p>
            <a:pPr>
              <a:buFont typeface="Arial" charset="0"/>
              <a:buChar char="•"/>
            </a:pPr>
            <a:r>
              <a:rPr lang="cs-CZ" sz="3200"/>
              <a:t>PŘÍRODNÍ KRAJINA</a:t>
            </a:r>
          </a:p>
          <a:p>
            <a:pPr>
              <a:buFont typeface="Arial" charset="0"/>
              <a:buChar char="•"/>
            </a:pPr>
            <a:r>
              <a:rPr lang="cs-CZ" sz="3200"/>
              <a:t>FAUNA</a:t>
            </a:r>
          </a:p>
          <a:p>
            <a:pPr>
              <a:buFont typeface="Arial" charset="0"/>
              <a:buChar char="•"/>
            </a:pPr>
            <a:r>
              <a:rPr lang="cs-CZ" sz="3200"/>
              <a:t>FLÓRA</a:t>
            </a:r>
          </a:p>
          <a:p>
            <a:pPr>
              <a:buFont typeface="Arial" charset="0"/>
              <a:buChar char="•"/>
            </a:pPr>
            <a:r>
              <a:rPr lang="cs-CZ" sz="3200"/>
              <a:t>OBYVATELÉ</a:t>
            </a:r>
          </a:p>
          <a:p>
            <a:pPr>
              <a:buFont typeface="Arial" charset="0"/>
              <a:buChar char="•"/>
            </a:pPr>
            <a:r>
              <a:rPr lang="cs-CZ" sz="3200"/>
              <a:t>NEMOCI</a:t>
            </a:r>
          </a:p>
          <a:p>
            <a:endParaRPr lang="cs-CZ" sz="3200"/>
          </a:p>
          <a:p>
            <a:endParaRPr lang="cs-CZ" sz="3200"/>
          </a:p>
          <a:p>
            <a:endParaRPr lang="cs-CZ" sz="3200"/>
          </a:p>
          <a:p>
            <a:endParaRPr lang="cs-CZ" sz="3200"/>
          </a:p>
        </p:txBody>
      </p:sp>
      <p:pic>
        <p:nvPicPr>
          <p:cNvPr id="15363" name="Picture 3" descr="C:\Documents and Settings\Michal\Local Settings\Temporary Internet Files\Content.IE5\JO1IXS8W\MC90043498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500438"/>
            <a:ext cx="146367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Documents and Settings\Michal\Local Settings\Temporary Internet Files\Content.IE5\DQ725OA5\MM90028288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213100"/>
            <a:ext cx="1219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Documents and Settings\Michal\Local Settings\Temporary Internet Files\Content.IE5\JO1IXS8W\MC900434989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4221163"/>
            <a:ext cx="12239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Documents and Settings\Michal\Local Settings\Temporary Internet Files\Content.IE5\DQ725OA5\MC900097765[1]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213100"/>
            <a:ext cx="18002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ovéPole 1"/>
          <p:cNvSpPr txBox="1">
            <a:spLocks noChangeArrowheads="1"/>
          </p:cNvSpPr>
          <p:nvPr/>
        </p:nvSpPr>
        <p:spPr bwMode="auto">
          <a:xfrm>
            <a:off x="468313" y="549275"/>
            <a:ext cx="820737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/>
              <a:t>Použité zdroje</a:t>
            </a:r>
          </a:p>
          <a:p>
            <a:r>
              <a:rPr lang="cs-CZ" sz="1600" b="1" dirty="0"/>
              <a:t>Všechny uveřejněné odkazy [cit. </a:t>
            </a:r>
            <a:r>
              <a:rPr lang="cs-CZ" sz="1600" b="1" dirty="0" smtClean="0"/>
              <a:t>20.8.2012].  </a:t>
            </a:r>
            <a:r>
              <a:rPr lang="cs-CZ" sz="1600" b="1" dirty="0"/>
              <a:t>jsou dostupné pod licencí </a:t>
            </a:r>
            <a:r>
              <a:rPr lang="cs-CZ" sz="1600" b="1" dirty="0" err="1"/>
              <a:t>Creative</a:t>
            </a:r>
            <a:r>
              <a:rPr lang="cs-CZ" sz="1600" b="1" dirty="0"/>
              <a:t> </a:t>
            </a:r>
            <a:r>
              <a:rPr lang="cs-CZ" sz="1600" b="1" dirty="0" err="1"/>
              <a:t>Commons</a:t>
            </a:r>
            <a:r>
              <a:rPr lang="cs-CZ" sz="1600" b="1" dirty="0"/>
              <a:t> .</a:t>
            </a:r>
            <a:endParaRPr lang="cs-CZ" sz="1600" dirty="0"/>
          </a:p>
          <a:p>
            <a:endParaRPr lang="cs-CZ" sz="3200" dirty="0"/>
          </a:p>
          <a:p>
            <a:r>
              <a:rPr lang="cs-CZ" dirty="0"/>
              <a:t>Obr. 1 </a:t>
            </a:r>
            <a:r>
              <a:rPr lang="cs-CZ" dirty="0">
                <a:hlinkClick r:id="rId2"/>
              </a:rPr>
              <a:t>http://www.</a:t>
            </a:r>
            <a:r>
              <a:rPr lang="cs-CZ" dirty="0" err="1">
                <a:hlinkClick r:id="rId2"/>
              </a:rPr>
              <a:t>idf.org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sites</a:t>
            </a:r>
            <a:r>
              <a:rPr lang="cs-CZ" dirty="0">
                <a:hlinkClick r:id="rId2"/>
              </a:rPr>
              <a:t>/default/</a:t>
            </a:r>
            <a:r>
              <a:rPr lang="cs-CZ" dirty="0" err="1">
                <a:hlinkClick r:id="rId2"/>
              </a:rPr>
              <a:t>files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africa</a:t>
            </a:r>
            <a:r>
              <a:rPr lang="cs-CZ" dirty="0">
                <a:hlinkClick r:id="rId2"/>
              </a:rPr>
              <a:t>_6.jpg</a:t>
            </a:r>
            <a:endParaRPr lang="cs-CZ" dirty="0"/>
          </a:p>
          <a:p>
            <a:r>
              <a:rPr lang="cs-CZ" dirty="0"/>
              <a:t>Obr. 2 </a:t>
            </a:r>
            <a:r>
              <a:rPr lang="cs-CZ" dirty="0">
                <a:hlinkClick r:id="rId3"/>
              </a:rPr>
              <a:t>http://www.h-</a:t>
            </a:r>
            <a:r>
              <a:rPr lang="cs-CZ" dirty="0" err="1">
                <a:hlinkClick r:id="rId3"/>
              </a:rPr>
              <a:t>net.org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gateways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africa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africawork.GIF</a:t>
            </a:r>
            <a:endParaRPr lang="cs-CZ" dirty="0"/>
          </a:p>
          <a:p>
            <a:r>
              <a:rPr lang="cs-CZ" dirty="0"/>
              <a:t>Obr. 3 </a:t>
            </a:r>
            <a:r>
              <a:rPr lang="cs-CZ" dirty="0">
                <a:hlinkClick r:id="rId4"/>
              </a:rPr>
              <a:t>http://web.</a:t>
            </a:r>
            <a:r>
              <a:rPr lang="cs-CZ" dirty="0" err="1">
                <a:hlinkClick r:id="rId4"/>
              </a:rPr>
              <a:t>mit.edu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sloanafrica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treks</a:t>
            </a:r>
            <a:r>
              <a:rPr lang="cs-CZ" dirty="0">
                <a:hlinkClick r:id="rId4"/>
              </a:rPr>
              <a:t>/eastafrica2012/</a:t>
            </a:r>
            <a:r>
              <a:rPr lang="cs-CZ" dirty="0" err="1">
                <a:hlinkClick r:id="rId4"/>
              </a:rPr>
              <a:t>ea.jpg</a:t>
            </a:r>
            <a:endParaRPr lang="cs-CZ" dirty="0"/>
          </a:p>
          <a:p>
            <a:r>
              <a:rPr lang="cs-CZ" dirty="0"/>
              <a:t>Obr. 4 </a:t>
            </a:r>
            <a:r>
              <a:rPr lang="cs-CZ" dirty="0">
                <a:hlinkClick r:id="rId5"/>
              </a:rPr>
              <a:t>http://afrivan.org/wp-content/uploads/2010/02/Africa-Map-Gloss.png</a:t>
            </a:r>
            <a:endParaRPr lang="cs-CZ" dirty="0"/>
          </a:p>
          <a:p>
            <a:r>
              <a:rPr lang="cs-CZ" dirty="0"/>
              <a:t>Obr. 5 </a:t>
            </a:r>
            <a:r>
              <a:rPr lang="cs-CZ" dirty="0">
                <a:hlinkClick r:id="rId6"/>
              </a:rPr>
              <a:t>http://www.</a:t>
            </a:r>
            <a:r>
              <a:rPr lang="cs-CZ" dirty="0" err="1">
                <a:hlinkClick r:id="rId6"/>
              </a:rPr>
              <a:t>gs</a:t>
            </a:r>
            <a:r>
              <a:rPr lang="cs-CZ" dirty="0">
                <a:hlinkClick r:id="rId6"/>
              </a:rPr>
              <a:t>-</a:t>
            </a:r>
            <a:r>
              <a:rPr lang="cs-CZ" dirty="0" err="1">
                <a:hlinkClick r:id="rId6"/>
              </a:rPr>
              <a:t>elbingerode.bildung</a:t>
            </a:r>
            <a:r>
              <a:rPr lang="cs-CZ" dirty="0">
                <a:hlinkClick r:id="rId6"/>
              </a:rPr>
              <a:t>-</a:t>
            </a:r>
            <a:r>
              <a:rPr lang="cs-CZ" dirty="0" err="1">
                <a:hlinkClick r:id="rId6"/>
              </a:rPr>
              <a:t>lsa.de</a:t>
            </a:r>
            <a:r>
              <a:rPr lang="cs-CZ" dirty="0">
                <a:hlinkClick r:id="rId6"/>
              </a:rPr>
              <a:t>/big5.jpg</a:t>
            </a:r>
            <a:endParaRPr lang="cs-CZ" dirty="0"/>
          </a:p>
          <a:p>
            <a:r>
              <a:rPr lang="cs-CZ" dirty="0"/>
              <a:t>Obr. 6 </a:t>
            </a:r>
            <a:r>
              <a:rPr lang="cs-CZ" dirty="0">
                <a:hlinkClick r:id="rId7"/>
              </a:rPr>
              <a:t>http://ourlegaci.com/wp-content/uploads/2011/04/african-ancestry_clip_image0021.jpg</a:t>
            </a:r>
            <a:endParaRPr lang="cs-CZ" dirty="0"/>
          </a:p>
          <a:p>
            <a:r>
              <a:rPr lang="cs-CZ" dirty="0"/>
              <a:t>Obr. 7 </a:t>
            </a:r>
            <a:r>
              <a:rPr lang="cs-CZ" dirty="0">
                <a:hlinkClick r:id="rId8"/>
              </a:rPr>
              <a:t>http://www.</a:t>
            </a:r>
            <a:r>
              <a:rPr lang="cs-CZ" dirty="0" err="1">
                <a:hlinkClick r:id="rId8"/>
              </a:rPr>
              <a:t>geographicguide.com</a:t>
            </a:r>
            <a:r>
              <a:rPr lang="cs-CZ" dirty="0">
                <a:hlinkClick r:id="rId8"/>
              </a:rPr>
              <a:t>/</a:t>
            </a:r>
            <a:r>
              <a:rPr lang="cs-CZ" dirty="0" err="1">
                <a:hlinkClick r:id="rId8"/>
              </a:rPr>
              <a:t>pictures</a:t>
            </a:r>
            <a:r>
              <a:rPr lang="cs-CZ" dirty="0">
                <a:hlinkClick r:id="rId8"/>
              </a:rPr>
              <a:t>/</a:t>
            </a:r>
            <a:r>
              <a:rPr lang="cs-CZ" dirty="0" err="1">
                <a:hlinkClick r:id="rId8"/>
              </a:rPr>
              <a:t>maps</a:t>
            </a:r>
            <a:r>
              <a:rPr lang="cs-CZ" dirty="0">
                <a:hlinkClick r:id="rId8"/>
              </a:rPr>
              <a:t>/</a:t>
            </a:r>
            <a:r>
              <a:rPr lang="cs-CZ" dirty="0" err="1">
                <a:hlinkClick r:id="rId8"/>
              </a:rPr>
              <a:t>africa</a:t>
            </a:r>
            <a:r>
              <a:rPr lang="cs-CZ" dirty="0">
                <a:hlinkClick r:id="rId8"/>
              </a:rPr>
              <a:t>-</a:t>
            </a:r>
            <a:r>
              <a:rPr lang="cs-CZ" dirty="0" err="1">
                <a:hlinkClick r:id="rId8"/>
              </a:rPr>
              <a:t>physical.jpg</a:t>
            </a:r>
            <a:endParaRPr lang="cs-CZ" dirty="0"/>
          </a:p>
          <a:p>
            <a:r>
              <a:rPr lang="cs-CZ" dirty="0"/>
              <a:t>Ostatní informace byly vytvořeny z vlastních zdrojů a sady klipart.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282</TotalTime>
  <Words>188</Words>
  <Application>Microsoft Office PowerPoint</Application>
  <PresentationFormat>Předvádění na obrazovce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Cesta</vt:lpstr>
      <vt:lpstr>Motiv sady Office</vt:lpstr>
      <vt:lpstr>Prezentace aplikace PowerPoint</vt:lpstr>
      <vt:lpstr>AFRIKA – úvod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– PŘÍRODNÍ PODMÍNKY</dc:title>
  <dc:creator>Michal</dc:creator>
  <cp:lastModifiedBy>Toshiba</cp:lastModifiedBy>
  <cp:revision>36</cp:revision>
  <dcterms:created xsi:type="dcterms:W3CDTF">2012-10-28T20:11:48Z</dcterms:created>
  <dcterms:modified xsi:type="dcterms:W3CDTF">2014-03-04T20:56:44Z</dcterms:modified>
</cp:coreProperties>
</file>