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3" r:id="rId8"/>
    <p:sldId id="262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E276-2017-44E7-81D0-471862C7F593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8CBA0-D4F7-419D-B984-47E88040DC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s/timeline/d7346bef21a8b4a857c349b7c14bca67.png" TargetMode="External"/><Relationship Id="rId2" Type="http://schemas.openxmlformats.org/officeDocument/2006/relationships/hyperlink" Target="http://old.radio.cz/pictures/volby/kresl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.aktualne.centrum.cz/559/14/5591480-rozdeleni-mandatu-5-3-2013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cs-CZ" sz="3000" dirty="0" smtClean="0"/>
          </a:p>
          <a:p>
            <a:pPr algn="ctr">
              <a:buNone/>
            </a:pPr>
            <a:endParaRPr lang="cs-CZ" sz="2800" dirty="0" smtClean="0"/>
          </a:p>
          <a:p>
            <a:pPr algn="ctr">
              <a:buNone/>
            </a:pPr>
            <a:r>
              <a:rPr lang="cs-CZ" sz="2800" dirty="0" smtClean="0"/>
              <a:t>VÝUKOVÝ MATERIÁL ZPRACOVÁN V RÁMCI PROJEKTU EU PENÍZE </a:t>
            </a:r>
            <a:r>
              <a:rPr lang="cs-CZ" sz="2800" dirty="0" smtClean="0">
                <a:latin typeface="+mj-lt"/>
              </a:rPr>
              <a:t>ŠKOLÁM</a:t>
            </a:r>
          </a:p>
          <a:p>
            <a:pPr algn="ctr">
              <a:buNone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cs-CZ" sz="1900" b="1" dirty="0" smtClean="0"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1900" b="1" dirty="0" smtClean="0"/>
              <a:t>CZ.1.07/1.4.00/21.2852</a:t>
            </a:r>
          </a:p>
          <a:p>
            <a:pPr algn="ctr" fontAlgn="t">
              <a:buNone/>
            </a:pPr>
            <a:endParaRPr lang="cs-CZ" sz="2000" b="1" dirty="0" smtClean="0"/>
          </a:p>
          <a:p>
            <a:pPr algn="ctr" fontAlgn="t">
              <a:buNone/>
            </a:pPr>
            <a:r>
              <a:rPr lang="cs-CZ" sz="1300" b="1" dirty="0" smtClean="0"/>
              <a:t>Šablona:         III/2         č. materiálu: VY_32_INOVACE_409</a:t>
            </a:r>
          </a:p>
          <a:p>
            <a:pPr algn="ctr" fontAlgn="ctr">
              <a:buNone/>
            </a:pPr>
            <a:endParaRPr lang="cs-CZ" sz="2000" dirty="0" smtClean="0"/>
          </a:p>
          <a:p>
            <a:pPr algn="ctr" fontAlgn="ctr">
              <a:buNone/>
            </a:pPr>
            <a:r>
              <a:rPr lang="cs-CZ" sz="1800" b="1" dirty="0" smtClean="0"/>
              <a:t>Jméno autora:        Mgr. Kateřina </a:t>
            </a:r>
            <a:r>
              <a:rPr lang="cs-CZ" sz="1800" b="1" dirty="0" err="1" smtClean="0"/>
              <a:t>Sepešiová</a:t>
            </a:r>
            <a:endParaRPr lang="cs-CZ" sz="1800" b="1" dirty="0" smtClean="0"/>
          </a:p>
          <a:p>
            <a:pPr fontAlgn="ctr">
              <a:buNone/>
            </a:pPr>
            <a:r>
              <a:rPr lang="cs-CZ" sz="1800" b="1" dirty="0" smtClean="0"/>
              <a:t>                                           Třída/ročník:           IX.</a:t>
            </a:r>
          </a:p>
          <a:p>
            <a:pPr fontAlgn="ctr">
              <a:buNone/>
            </a:pPr>
            <a:r>
              <a:rPr lang="cs-CZ" sz="1800" b="1" dirty="0" smtClean="0"/>
              <a:t>                                           Datum vytvoření:  2013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Radio</a:t>
            </a:r>
            <a:r>
              <a:rPr lang="cs-CZ" dirty="0" smtClean="0"/>
              <a:t> Praha – Český rozhlas 7 – vysílání do zahraničí. [online]. [cit. 2013-02-10]. Dostupné z: </a:t>
            </a:r>
            <a:r>
              <a:rPr lang="cs-CZ" dirty="0" smtClean="0">
                <a:hlinkClick r:id="rId2"/>
              </a:rPr>
              <a:t>http://old.radio.cz/pictures/volby/kresla.jpg</a:t>
            </a:r>
            <a:endParaRPr lang="cs-CZ" dirty="0" smtClean="0"/>
          </a:p>
          <a:p>
            <a:r>
              <a:rPr lang="cs-CZ" dirty="0" smtClean="0"/>
              <a:t>Volby do Poslanecké sněmovny Parlamentu České republiky 2010. [online]. [cit. 2013-02-10]. Dostupné z: </a:t>
            </a:r>
            <a:r>
              <a:rPr lang="cs-CZ" dirty="0" smtClean="0">
                <a:hlinkClick r:id="rId3"/>
              </a:rPr>
              <a:t>https://upload.wikimedia.org/wikipedia/cs/timeline/d7346bef21a8b4a857c349b7c14bca67.png</a:t>
            </a:r>
            <a:endParaRPr lang="cs-CZ" dirty="0" smtClean="0"/>
          </a:p>
          <a:p>
            <a:r>
              <a:rPr lang="cs-CZ" dirty="0" smtClean="0"/>
              <a:t>PPM </a:t>
            </a:r>
            <a:r>
              <a:rPr lang="cs-CZ" dirty="0" err="1" smtClean="0"/>
              <a:t>factum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– fakta na dosah. [online]. [cit. 2013-02-10]. Dostupné </a:t>
            </a:r>
            <a:r>
              <a:rPr lang="cs-CZ" smtClean="0"/>
              <a:t>z: </a:t>
            </a:r>
            <a:r>
              <a:rPr lang="cs-CZ" smtClean="0">
                <a:hlinkClick r:id="rId4"/>
              </a:rPr>
              <a:t>http://img.aktualne.centrum.cz/559/14/5591480-rozdeleni-mandatu-5-3-2013.jpg</a:t>
            </a:r>
            <a:endParaRPr lang="cs-CZ" dirty="0" smtClean="0"/>
          </a:p>
          <a:p>
            <a:r>
              <a:rPr lang="cs-CZ" dirty="0" smtClean="0"/>
              <a:t>JANOŠKOVÁ, Dagmar, Monika ONDRÁČKOVÁ a Dagmar ČÁBALOVÁ. </a:t>
            </a:r>
            <a:r>
              <a:rPr lang="cs-CZ" i="1" dirty="0" smtClean="0"/>
              <a:t>Občanská výchova 8: Rodinná výchova 8 : příručka učitele pro základní školy a víceletá gymnázia</a:t>
            </a:r>
            <a:r>
              <a:rPr lang="cs-CZ" dirty="0" smtClean="0"/>
              <a:t>. 1. </a:t>
            </a:r>
            <a:r>
              <a:rPr lang="cs-CZ" dirty="0" err="1" smtClean="0"/>
              <a:t>vyd</a:t>
            </a:r>
            <a:r>
              <a:rPr lang="cs-CZ" dirty="0" smtClean="0"/>
              <a:t>. Plzeň: </a:t>
            </a:r>
            <a:r>
              <a:rPr lang="cs-CZ" dirty="0" err="1" smtClean="0"/>
              <a:t>Fraus</a:t>
            </a:r>
            <a:r>
              <a:rPr lang="cs-CZ" dirty="0" smtClean="0"/>
              <a:t>, 2005, 303 s. ISBN 80-723-8394-9.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600" dirty="0" smtClean="0"/>
          </a:p>
          <a:p>
            <a:pPr fontAlgn="ctr">
              <a:buNone/>
            </a:pPr>
            <a:r>
              <a:rPr lang="cs-CZ" sz="1600" b="1" dirty="0" smtClean="0"/>
              <a:t>Vzdělávací oblast:                      Člověk a společnost</a:t>
            </a:r>
          </a:p>
          <a:p>
            <a:pPr fontAlgn="ctr">
              <a:buNone/>
            </a:pPr>
            <a:endParaRPr lang="cs-CZ" sz="1600" b="1" dirty="0" smtClean="0"/>
          </a:p>
          <a:p>
            <a:pPr fontAlgn="ctr">
              <a:buNone/>
            </a:pPr>
            <a:endParaRPr lang="cs-CZ" sz="1600" b="1" dirty="0" smtClean="0"/>
          </a:p>
          <a:p>
            <a:pPr fontAlgn="ctr">
              <a:buNone/>
            </a:pPr>
            <a:r>
              <a:rPr lang="cs-CZ" sz="1800" b="1" dirty="0" smtClean="0"/>
              <a:t>Tematická oblast:                       Zákonodárná moc</a:t>
            </a:r>
          </a:p>
          <a:p>
            <a:pPr fontAlgn="ctr">
              <a:buNone/>
            </a:pPr>
            <a:r>
              <a:rPr lang="cs-CZ" sz="1800" b="1" dirty="0" smtClean="0"/>
              <a:t> Předmět:                                     Výchova k občanství</a:t>
            </a:r>
          </a:p>
          <a:p>
            <a:pPr fontAlgn="ctr">
              <a:buNone/>
            </a:pPr>
            <a:r>
              <a:rPr lang="cs-CZ" sz="1800" b="1" dirty="0" smtClean="0"/>
              <a:t>Výstižný popis způsobu použití: Materiál vhodný pro výkladovou hodinu.</a:t>
            </a:r>
          </a:p>
          <a:p>
            <a:pPr fontAlgn="ctr">
              <a:buNone/>
            </a:pPr>
            <a:r>
              <a:rPr lang="cs-CZ" sz="1800" b="1" dirty="0" smtClean="0"/>
              <a:t> Klíčová slova:                              zákonodárná moc, legislativa, Parlament ČR, </a:t>
            </a:r>
          </a:p>
          <a:p>
            <a:pPr fontAlgn="ctr">
              <a:buNone/>
            </a:pPr>
            <a:r>
              <a:rPr lang="cs-CZ" sz="1800" b="1" dirty="0" smtClean="0"/>
              <a:t>                                                       Poslanecká sněmovna, Senát, volby,  proces         </a:t>
            </a:r>
          </a:p>
          <a:p>
            <a:pPr fontAlgn="ctr">
              <a:buNone/>
            </a:pPr>
            <a:r>
              <a:rPr lang="cs-CZ" sz="1800" b="1" dirty="0" smtClean="0"/>
              <a:t>                                                       schvalování zákonů          </a:t>
            </a:r>
          </a:p>
          <a:p>
            <a:pPr fontAlgn="ctr">
              <a:buNone/>
            </a:pPr>
            <a:r>
              <a:rPr lang="cs-CZ" sz="1800" b="1" dirty="0" smtClean="0"/>
              <a:t>Druh učebního materiálu:          </a:t>
            </a:r>
            <a:r>
              <a:rPr lang="cs-CZ" sz="1800" b="1" dirty="0" err="1" smtClean="0"/>
              <a:t>Powerpointová</a:t>
            </a:r>
            <a:r>
              <a:rPr lang="cs-CZ" sz="1800" b="1" dirty="0" smtClean="0"/>
              <a:t>  presentace</a:t>
            </a:r>
          </a:p>
          <a:p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260648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ZÁKONODÁRNÁ MOC</a:t>
            </a:r>
            <a:endParaRPr lang="cs-CZ" sz="5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Zákonodárná moc = LEGISLATIVA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vytváří a schvaluje zákony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České republice disponuje zákonodárnou mocí parlament, který je dvoukomorový</a:t>
            </a:r>
          </a:p>
          <a:p>
            <a:endParaRPr lang="cs-CZ" dirty="0" smtClean="0"/>
          </a:p>
          <a:p>
            <a:r>
              <a:rPr lang="cs-CZ" dirty="0" smtClean="0"/>
              <a:t>dvoukomorový Parlament ČR se dělí na </a:t>
            </a:r>
            <a:r>
              <a:rPr lang="cs-CZ" u="sng" dirty="0" smtClean="0"/>
              <a:t>Poslaneckou sněmovnu </a:t>
            </a:r>
            <a:r>
              <a:rPr lang="cs-CZ" dirty="0" smtClean="0"/>
              <a:t>a </a:t>
            </a:r>
            <a:r>
              <a:rPr lang="cs-CZ" u="sng" dirty="0" smtClean="0"/>
              <a:t>Senát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Poslanecká sněmovna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 členů</a:t>
            </a:r>
          </a:p>
          <a:p>
            <a:r>
              <a:rPr lang="cs-CZ" dirty="0" smtClean="0"/>
              <a:t>voleni na 4 roky</a:t>
            </a:r>
          </a:p>
          <a:p>
            <a:r>
              <a:rPr lang="cs-CZ" dirty="0" smtClean="0"/>
              <a:t>poslanec musí být starší 21 let</a:t>
            </a:r>
          </a:p>
          <a:p>
            <a:r>
              <a:rPr lang="cs-CZ" dirty="0" smtClean="0"/>
              <a:t>volíme stranu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kres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501008"/>
            <a:ext cx="5040560" cy="2973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do poslanecké sněmovny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poměrný systém </a:t>
            </a:r>
            <a:r>
              <a:rPr lang="cs-CZ" dirty="0" smtClean="0"/>
              <a:t>= poslanci se stanou představitelé stran, které získaly minimálně 5% hlasů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d7346bef21a8b4a857c349b7c14bca6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852936"/>
            <a:ext cx="8001000" cy="355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Senát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81 členů</a:t>
            </a:r>
          </a:p>
          <a:p>
            <a:r>
              <a:rPr lang="cs-CZ" dirty="0" smtClean="0"/>
              <a:t>voleni na 6 let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cs typeface="Times New Roman"/>
              </a:rPr>
              <a:t>každé dva roky se obměňuje třetina senátorů</a:t>
            </a:r>
          </a:p>
          <a:p>
            <a:r>
              <a:rPr lang="cs-CZ" dirty="0" smtClean="0">
                <a:cs typeface="Times New Roman"/>
              </a:rPr>
              <a:t>senátor musí být starší 40 let</a:t>
            </a:r>
          </a:p>
          <a:p>
            <a:r>
              <a:rPr lang="cs-CZ" dirty="0" smtClean="0">
                <a:cs typeface="Times New Roman"/>
              </a:rPr>
              <a:t>volíme konkrétního kandidáta</a:t>
            </a:r>
            <a:endParaRPr lang="cs-CZ" dirty="0"/>
          </a:p>
        </p:txBody>
      </p:sp>
      <p:pic>
        <p:nvPicPr>
          <p:cNvPr id="5" name="Obrázek 4" descr="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7944" y="3645024"/>
            <a:ext cx="4025993" cy="3011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do senátu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většinový systém </a:t>
            </a:r>
            <a:r>
              <a:rPr lang="cs-CZ" dirty="0" smtClean="0"/>
              <a:t>= senátorem se stává kandidát, který získá nadpoloviční většinu hlasů</a:t>
            </a:r>
          </a:p>
          <a:p>
            <a:endParaRPr lang="cs-CZ" dirty="0" smtClean="0"/>
          </a:p>
          <a:p>
            <a:r>
              <a:rPr lang="cs-CZ" dirty="0" smtClean="0"/>
              <a:t>1. kolo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pokud některý kandidát získá více než 50% hlasů, stává se senátorem</a:t>
            </a:r>
          </a:p>
          <a:p>
            <a:endParaRPr lang="cs-CZ" dirty="0" smtClean="0"/>
          </a:p>
          <a:p>
            <a:r>
              <a:rPr lang="cs-CZ" dirty="0" smtClean="0"/>
              <a:t>2. kolo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pokud v 1. kole nebyl žádný kandidát, který získal více než 50% hlasů, koná se 2. kolo, do kterého postupují dva nejlepší kandidáti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proces schvalování zákonů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zákonodárná iniciativa </a:t>
            </a:r>
            <a:r>
              <a:rPr lang="cs-CZ" dirty="0" smtClean="0"/>
              <a:t>– návrh zákona (poslanci, Senát, vláda, zastupitelstva krajů)</a:t>
            </a:r>
          </a:p>
          <a:p>
            <a:endParaRPr lang="cs-CZ" dirty="0" smtClean="0"/>
          </a:p>
          <a:p>
            <a:r>
              <a:rPr lang="cs-CZ" u="sng" dirty="0" smtClean="0"/>
              <a:t>projednání návrhu zákona </a:t>
            </a:r>
            <a:r>
              <a:rPr lang="cs-CZ" dirty="0" smtClean="0"/>
              <a:t>– v Poslanecké sněmovně (ve třech čteních)</a:t>
            </a:r>
          </a:p>
          <a:p>
            <a:endParaRPr lang="cs-CZ" dirty="0" smtClean="0"/>
          </a:p>
          <a:p>
            <a:r>
              <a:rPr lang="cs-CZ" u="sng" dirty="0" smtClean="0"/>
              <a:t>schválení zákona </a:t>
            </a:r>
            <a:r>
              <a:rPr lang="cs-CZ" dirty="0" smtClean="0"/>
              <a:t>– v Poslanecké sněmovně, v Senátu a podpis prezidenta republiky</a:t>
            </a:r>
          </a:p>
          <a:p>
            <a:endParaRPr lang="cs-CZ" dirty="0" smtClean="0"/>
          </a:p>
          <a:p>
            <a:r>
              <a:rPr lang="cs-CZ" u="sng" dirty="0" smtClean="0"/>
              <a:t>vyhlášení zákona </a:t>
            </a:r>
            <a:r>
              <a:rPr lang="cs-CZ" dirty="0" smtClean="0"/>
              <a:t>– ve Sbírce zákonů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415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Arkýř</vt:lpstr>
      <vt:lpstr>Motiv sady Office</vt:lpstr>
      <vt:lpstr>Prezentace aplikace PowerPoint</vt:lpstr>
      <vt:lpstr>Prezentace aplikace PowerPoint</vt:lpstr>
      <vt:lpstr>ZÁKONODÁRNÁ MOC</vt:lpstr>
      <vt:lpstr>Zákonodárná moc = LEGISLATIVA</vt:lpstr>
      <vt:lpstr>Poslanecká sněmovna</vt:lpstr>
      <vt:lpstr>Volby do poslanecké sněmovny</vt:lpstr>
      <vt:lpstr>Senát</vt:lpstr>
      <vt:lpstr>Volby do senátu</vt:lpstr>
      <vt:lpstr>Legislativní proces schvalování zákonů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Katjas</dc:creator>
  <cp:lastModifiedBy>Toshiba</cp:lastModifiedBy>
  <cp:revision>20</cp:revision>
  <dcterms:created xsi:type="dcterms:W3CDTF">2013-04-04T13:58:33Z</dcterms:created>
  <dcterms:modified xsi:type="dcterms:W3CDTF">2014-03-04T22:17:12Z</dcterms:modified>
</cp:coreProperties>
</file>