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58" r:id="rId5"/>
    <p:sldId id="261" r:id="rId6"/>
    <p:sldId id="265" r:id="rId7"/>
    <p:sldId id="259" r:id="rId8"/>
    <p:sldId id="260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6524A-B1F3-465F-85C8-D9706896A06C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43A64-E6B0-49A1-8C7E-C4DFA476158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43A64-E6B0-49A1-8C7E-C4DFA476158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671B40-06AD-442E-A21F-052244BF4405}" type="datetimeFigureOut">
              <a:rPr lang="cs-CZ" smtClean="0"/>
              <a:pPr/>
              <a:t>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4CF48E-6CA7-4BD2-AA8D-45C0E4020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docs/laws/constitution.html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 algn="ctr">
              <a:buNone/>
            </a:pPr>
            <a:endParaRPr lang="cs-CZ" sz="3500" dirty="0" smtClean="0"/>
          </a:p>
          <a:p>
            <a:pPr algn="ctr">
              <a:buNone/>
            </a:pPr>
            <a:r>
              <a:rPr lang="cs-CZ" sz="3500" dirty="0" smtClean="0"/>
              <a:t>VÝUKOVÝ MATERIÁL ZPRACOVÁN V RÁMCI PROJEKTU EU PENÍZE ŠKOLÁM</a:t>
            </a:r>
          </a:p>
          <a:p>
            <a:pPr algn="ctr">
              <a:buNone/>
            </a:pPr>
            <a:endParaRPr lang="cs-CZ" sz="21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21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100" b="1" dirty="0" smtClean="0"/>
              <a:t>CZ.1.07/1.4.00/21.2852</a:t>
            </a:r>
          </a:p>
          <a:p>
            <a:pPr algn="ctr" fontAlgn="t">
              <a:buNone/>
            </a:pPr>
            <a:endParaRPr lang="cs-CZ" sz="2800" b="1" dirty="0" smtClean="0"/>
          </a:p>
          <a:p>
            <a:pPr algn="ctr" fontAlgn="t">
              <a:buNone/>
            </a:pPr>
            <a:r>
              <a:rPr lang="cs-CZ" sz="1400" b="1" dirty="0" smtClean="0"/>
              <a:t>Šablona:         III/2         č. materiálu: VY_32_INOVACE_408</a:t>
            </a:r>
          </a:p>
          <a:p>
            <a:pPr algn="ctr" fontAlgn="ctr">
              <a:buNone/>
            </a:pPr>
            <a:endParaRPr lang="cs-CZ" sz="2800" dirty="0" smtClean="0"/>
          </a:p>
          <a:p>
            <a:pPr algn="ctr" fontAlgn="ctr">
              <a:buNone/>
            </a:pPr>
            <a:r>
              <a:rPr lang="cs-CZ" sz="2100" b="1" dirty="0" smtClean="0"/>
              <a:t>        Jméno autora:        Mgr. Kateřina </a:t>
            </a:r>
            <a:r>
              <a:rPr lang="cs-CZ" sz="2100" b="1" dirty="0" err="1" smtClean="0"/>
              <a:t>Sepešiová</a:t>
            </a:r>
            <a:endParaRPr lang="cs-CZ" sz="2100" b="1" dirty="0" smtClean="0"/>
          </a:p>
          <a:p>
            <a:pPr fontAlgn="ctr">
              <a:buNone/>
            </a:pPr>
            <a:r>
              <a:rPr lang="cs-CZ" sz="2100" b="1" dirty="0" smtClean="0"/>
              <a:t>                                       Třída/ročník:           VIII.</a:t>
            </a:r>
          </a:p>
          <a:p>
            <a:pPr fontAlgn="ctr">
              <a:buNone/>
            </a:pPr>
            <a:r>
              <a:rPr lang="cs-CZ" sz="2100" b="1" dirty="0" smtClean="0"/>
              <a:t>                                       Datum vytvoření:  </a:t>
            </a:r>
            <a:r>
              <a:rPr lang="cs-CZ" sz="2100" b="1" dirty="0" smtClean="0"/>
              <a:t>2013</a:t>
            </a:r>
            <a:endParaRPr lang="cs-CZ" sz="2100" dirty="0" smtClean="0"/>
          </a:p>
          <a:p>
            <a:endParaRPr lang="cs-CZ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Ústava České republiky [online]. [cit. 2013-03-01]. Dostupné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psp.cz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docs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laws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constitution.html</a:t>
            </a:r>
            <a:endParaRPr lang="cs-CZ" dirty="0" smtClean="0"/>
          </a:p>
          <a:p>
            <a:r>
              <a:rPr lang="cs-CZ" dirty="0" smtClean="0"/>
              <a:t>JANOŠKOVÁ, Dagmar, Monika ONDRÁČKOVÁ a Dagmar ČÁBALOVÁ. </a:t>
            </a:r>
            <a:r>
              <a:rPr lang="cs-CZ" i="1" dirty="0" smtClean="0"/>
              <a:t>Občanská výchova 8: Rodinná výchova 8 : příručka učitele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Plzeň: </a:t>
            </a:r>
            <a:r>
              <a:rPr lang="cs-CZ" dirty="0" err="1" smtClean="0"/>
              <a:t>Fraus</a:t>
            </a:r>
            <a:r>
              <a:rPr lang="cs-CZ" dirty="0" smtClean="0"/>
              <a:t>, 2005, 303 s. ISBN 80-723-8394-9.</a:t>
            </a:r>
            <a:endParaRPr lang="cs-CZ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pPr fontAlgn="ctr">
              <a:buNone/>
            </a:pPr>
            <a:r>
              <a:rPr lang="cs-CZ" sz="1800" b="1" dirty="0" smtClean="0"/>
              <a:t>Vzdělávací oblast:                          Člověk a společnost</a:t>
            </a:r>
          </a:p>
          <a:p>
            <a:pPr fontAlgn="ctr">
              <a:buNone/>
            </a:pPr>
            <a:endParaRPr lang="cs-CZ" sz="1800" b="1" dirty="0" smtClean="0"/>
          </a:p>
          <a:p>
            <a:pPr fontAlgn="ctr">
              <a:buNone/>
            </a:pPr>
            <a:r>
              <a:rPr lang="cs-CZ" sz="1800" b="1" dirty="0" smtClean="0"/>
              <a:t>Vzdělávací oblast:                          Člověk a společnost</a:t>
            </a:r>
            <a:endParaRPr lang="cs-CZ" sz="1800" b="1" dirty="0"/>
          </a:p>
          <a:p>
            <a:pPr fontAlgn="ctr">
              <a:buNone/>
            </a:pPr>
            <a:r>
              <a:rPr lang="cs-CZ" sz="1800" b="1" dirty="0" smtClean="0"/>
              <a:t>Tematická oblast:                           Ústava	</a:t>
            </a:r>
          </a:p>
          <a:p>
            <a:pPr fontAlgn="ctr">
              <a:buNone/>
            </a:pPr>
            <a:r>
              <a:rPr lang="cs-CZ" sz="1800" b="1" dirty="0" smtClean="0"/>
              <a:t>Předmět:                                         Výchova k občanství</a:t>
            </a:r>
          </a:p>
          <a:p>
            <a:pPr fontAlgn="ctr">
              <a:buNone/>
            </a:pPr>
            <a:r>
              <a:rPr lang="cs-CZ" sz="1800" b="1" dirty="0" smtClean="0"/>
              <a:t>Výstižný popis způsobu použití: Materiál vhodný pro výkladovou hodinu.</a:t>
            </a:r>
          </a:p>
          <a:p>
            <a:pPr fontAlgn="ctr">
              <a:buNone/>
            </a:pPr>
            <a:r>
              <a:rPr lang="cs-CZ" sz="1800" b="1" dirty="0" smtClean="0"/>
              <a:t> Klíčová slova:                                   Ústava, psaná a nepsaná ústava, pružná a tuhá       </a:t>
            </a:r>
          </a:p>
          <a:p>
            <a:pPr fontAlgn="ctr">
              <a:buNone/>
            </a:pPr>
            <a:r>
              <a:rPr lang="cs-CZ" sz="1800" b="1"/>
              <a:t> </a:t>
            </a:r>
            <a:r>
              <a:rPr lang="cs-CZ" sz="1800" b="1" smtClean="0"/>
              <a:t>                                                            ústava</a:t>
            </a:r>
            <a:r>
              <a:rPr lang="cs-CZ" sz="1800" b="1" dirty="0" smtClean="0"/>
              <a:t>, preambule</a:t>
            </a:r>
            <a:r>
              <a:rPr lang="cs-CZ" sz="1800" b="1" smtClean="0"/>
              <a:t>, hlava, obsah Ústavy ČR        </a:t>
            </a:r>
            <a:endParaRPr lang="cs-CZ" sz="1800" b="1" dirty="0" smtClean="0"/>
          </a:p>
          <a:p>
            <a:pPr fontAlgn="ctr">
              <a:buNone/>
            </a:pPr>
            <a:r>
              <a:rPr lang="cs-CZ" sz="1800" b="1" dirty="0" smtClean="0"/>
              <a:t>Druh učebního materiálu:             </a:t>
            </a:r>
            <a:r>
              <a:rPr lang="cs-CZ" sz="1800" b="1" dirty="0" err="1" smtClean="0"/>
              <a:t>Powerpointová</a:t>
            </a:r>
            <a:r>
              <a:rPr lang="cs-CZ" sz="1800" b="1" dirty="0" smtClean="0"/>
              <a:t>  presentace</a:t>
            </a:r>
          </a:p>
          <a:p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ÚSTAVA ČESKÉ REPUBLIKY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základní zákon státu </a:t>
            </a:r>
          </a:p>
          <a:p>
            <a:endParaRPr lang="cs-CZ" dirty="0" smtClean="0"/>
          </a:p>
          <a:p>
            <a:r>
              <a:rPr lang="cs-CZ" dirty="0" smtClean="0"/>
              <a:t>žádné jiné zákony nemohou být v rozporu s Ústavou České republiky</a:t>
            </a:r>
          </a:p>
          <a:p>
            <a:endParaRPr lang="cs-CZ" dirty="0" smtClean="0"/>
          </a:p>
          <a:p>
            <a:r>
              <a:rPr lang="cs-CZ" dirty="0" smtClean="0"/>
              <a:t>vymezuje práva a povinnosti občanů, strukturu zákonodárné, výkonné a soudní moci, povinnosti hlavy státu, státní symboly</a:t>
            </a:r>
          </a:p>
          <a:p>
            <a:endParaRPr lang="cs-CZ" dirty="0" smtClean="0"/>
          </a:p>
          <a:p>
            <a:r>
              <a:rPr lang="cs-CZ" dirty="0" smtClean="0"/>
              <a:t>součástí ústavního pořádku ČR je Listina základních práv </a:t>
            </a:r>
            <a:r>
              <a:rPr lang="cs-CZ" smtClean="0"/>
              <a:t>a svobod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psané</a:t>
            </a:r>
          </a:p>
          <a:p>
            <a:r>
              <a:rPr lang="cs-CZ" dirty="0" smtClean="0"/>
              <a:t>= dokument má speciální uzákonění (většina států)</a:t>
            </a:r>
          </a:p>
          <a:p>
            <a:r>
              <a:rPr lang="cs-CZ" u="sng" dirty="0" smtClean="0"/>
              <a:t>nepsané</a:t>
            </a:r>
          </a:p>
          <a:p>
            <a:r>
              <a:rPr lang="cs-CZ" dirty="0" smtClean="0"/>
              <a:t>= vývoj na základě zvyku (Velká Británie)</a:t>
            </a:r>
          </a:p>
          <a:p>
            <a:endParaRPr lang="cs-CZ" dirty="0" smtClean="0"/>
          </a:p>
          <a:p>
            <a:r>
              <a:rPr lang="cs-CZ" u="sng" dirty="0" smtClean="0"/>
              <a:t>pružné</a:t>
            </a:r>
          </a:p>
          <a:p>
            <a:r>
              <a:rPr lang="cs-CZ" dirty="0" smtClean="0"/>
              <a:t>= ke změně stačí přijetí zákona</a:t>
            </a:r>
          </a:p>
          <a:p>
            <a:r>
              <a:rPr lang="cs-CZ" u="sng" dirty="0" smtClean="0"/>
              <a:t>tuhé</a:t>
            </a:r>
          </a:p>
          <a:p>
            <a:r>
              <a:rPr lang="cs-CZ" dirty="0" smtClean="0"/>
              <a:t>= změna vyžaduje ústavní zákon (většina ústav)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Preambule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My, občané České republiky v Čechách, na Moravě a ve Slezsku, v čase obnovy samostatného českého státu,</a:t>
            </a:r>
            <a:br>
              <a:rPr lang="cs-CZ" dirty="0" smtClean="0"/>
            </a:br>
            <a:r>
              <a:rPr lang="cs-CZ" dirty="0" smtClean="0"/>
              <a:t>věrni všem dobrým tradicím dávné státnosti zemí Koruny české i státnosti československé, odhodláni budovat, chránit a rozvíjet Českou republiku v duchu nedotknutelných hodnot lidské důstojnosti a svobody jako vlast rovnoprávných, svobodných občanů, kteří jsou si vědomi svých povinností vůči druhým a zodpovědnosti vůči celku, jako svobodný a demokratický stát, založený na úctě k lidským právům a na zásadách občanské společnosti, jako součást rodiny evropských a světových demokracií,odhodláni společně střežit a rozvíjet zděděné přírodní a kulturní, hmotné a duchovní bohatství, odhodláni řídit se všemi osvědčenými principy právního státu, prostřednictvím svých svobodně zvolených zástupců přijímáme tuto Ústavu České republiky.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Preambule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jste rozuměli tomu, co jsme si právě přečetli?</a:t>
            </a:r>
          </a:p>
          <a:p>
            <a:endParaRPr lang="cs-CZ" dirty="0" smtClean="0"/>
          </a:p>
          <a:p>
            <a:r>
              <a:rPr lang="cs-CZ" dirty="0" smtClean="0"/>
              <a:t>K čemu úryvek náleží?</a:t>
            </a:r>
          </a:p>
          <a:p>
            <a:endParaRPr lang="cs-CZ" dirty="0" smtClean="0"/>
          </a:p>
          <a:p>
            <a:r>
              <a:rPr lang="cs-CZ" dirty="0" smtClean="0"/>
              <a:t>Je důležitý? Proč?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= úvodní slavnostní prohlášení občanů České republiky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ústavy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preambule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následuje 113 článků uspořádaných do osmi „hlav“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Seřaď názvy jednotlivých hlav ústavy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moc zákonodárná</a:t>
            </a:r>
          </a:p>
          <a:p>
            <a:r>
              <a:rPr lang="cs-CZ" dirty="0" smtClean="0"/>
              <a:t>územní samospráva</a:t>
            </a:r>
          </a:p>
          <a:p>
            <a:r>
              <a:rPr lang="cs-CZ" dirty="0" smtClean="0"/>
              <a:t>přechodná závěrečná ustanovení</a:t>
            </a:r>
          </a:p>
          <a:p>
            <a:r>
              <a:rPr lang="cs-CZ" dirty="0" smtClean="0"/>
              <a:t>Nejvyšší kontrolní úřad</a:t>
            </a:r>
          </a:p>
          <a:p>
            <a:r>
              <a:rPr lang="cs-CZ" dirty="0" smtClean="0"/>
              <a:t>Česká národní banka</a:t>
            </a:r>
          </a:p>
          <a:p>
            <a:r>
              <a:rPr lang="cs-CZ" dirty="0" smtClean="0"/>
              <a:t>podstata a zásady našeho demokratického státu</a:t>
            </a:r>
          </a:p>
          <a:p>
            <a:r>
              <a:rPr lang="cs-CZ" dirty="0" smtClean="0"/>
              <a:t>moc soudní</a:t>
            </a:r>
          </a:p>
          <a:p>
            <a:r>
              <a:rPr lang="cs-CZ" dirty="0" smtClean="0"/>
              <a:t>moc výkonná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296</Words>
  <Application>Microsoft Office PowerPoint</Application>
  <PresentationFormat>Předvádění na obrazovce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Arkýř</vt:lpstr>
      <vt:lpstr>Snímek 1</vt:lpstr>
      <vt:lpstr>Snímek 2</vt:lpstr>
      <vt:lpstr>ÚSTAVA ČESKÉ REPUBLIKY</vt:lpstr>
      <vt:lpstr>Ústava</vt:lpstr>
      <vt:lpstr>Druhy ústav</vt:lpstr>
      <vt:lpstr>Preambule</vt:lpstr>
      <vt:lpstr>Preambule</vt:lpstr>
      <vt:lpstr>Struktura ústavy</vt:lpstr>
      <vt:lpstr>Seřaď názvy jednotlivých hlav ústavy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Katjas</dc:creator>
  <cp:lastModifiedBy>Katjas</cp:lastModifiedBy>
  <cp:revision>14</cp:revision>
  <dcterms:created xsi:type="dcterms:W3CDTF">2013-03-01T16:47:20Z</dcterms:created>
  <dcterms:modified xsi:type="dcterms:W3CDTF">2013-04-04T14:16:44Z</dcterms:modified>
</cp:coreProperties>
</file>