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  <p:sldId id="261" r:id="rId7"/>
    <p:sldId id="260" r:id="rId8"/>
    <p:sldId id="263" r:id="rId9"/>
    <p:sldId id="264" r:id="rId10"/>
    <p:sldId id="26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7DD9-F722-44E2-84E7-D9A3D4B9574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EE4E-D3D3-41D2-B257-CD476144C6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7DD9-F722-44E2-84E7-D9A3D4B9574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EE4E-D3D3-41D2-B257-CD476144C6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7DD9-F722-44E2-84E7-D9A3D4B9574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EE4E-D3D3-41D2-B257-CD476144C6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B77DD9-F722-44E2-84E7-D9A3D4B9574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361EE4E-D3D3-41D2-B257-CD476144C6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B77DD9-F722-44E2-84E7-D9A3D4B9574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61EE4E-D3D3-41D2-B257-CD476144C6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4B77DD9-F722-44E2-84E7-D9A3D4B9574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61EE4E-D3D3-41D2-B257-CD476144C6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7DD9-F722-44E2-84E7-D9A3D4B9574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EE4E-D3D3-41D2-B257-CD476144C6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7DD9-F722-44E2-84E7-D9A3D4B9574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EE4E-D3D3-41D2-B257-CD476144C6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B77DD9-F722-44E2-84E7-D9A3D4B9574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61EE4E-D3D3-41D2-B257-CD476144C6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7DD9-F722-44E2-84E7-D9A3D4B9574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EE4E-D3D3-41D2-B257-CD476144C6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B77DD9-F722-44E2-84E7-D9A3D4B9574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61EE4E-D3D3-41D2-B257-CD476144C6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7DD9-F722-44E2-84E7-D9A3D4B9574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EE4E-D3D3-41D2-B257-CD476144C6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B77DD9-F722-44E2-84E7-D9A3D4B9574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61EE4E-D3D3-41D2-B257-CD476144C6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7DD9-F722-44E2-84E7-D9A3D4B9574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EE4E-D3D3-41D2-B257-CD476144C6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7DD9-F722-44E2-84E7-D9A3D4B9574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EE4E-D3D3-41D2-B257-CD476144C6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7DD9-F722-44E2-84E7-D9A3D4B9574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EE4E-D3D3-41D2-B257-CD476144C6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7DD9-F722-44E2-84E7-D9A3D4B9574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EE4E-D3D3-41D2-B257-CD476144C6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7DD9-F722-44E2-84E7-D9A3D4B9574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EE4E-D3D3-41D2-B257-CD476144C6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7DD9-F722-44E2-84E7-D9A3D4B9574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EE4E-D3D3-41D2-B257-CD476144C6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7DD9-F722-44E2-84E7-D9A3D4B9574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EE4E-D3D3-41D2-B257-CD476144C6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7DD9-F722-44E2-84E7-D9A3D4B9574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EE4E-D3D3-41D2-B257-CD476144C6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7DD9-F722-44E2-84E7-D9A3D4B9574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EE4E-D3D3-41D2-B257-CD476144C6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77DD9-F722-44E2-84E7-D9A3D4B9574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1EE4E-D3D3-41D2-B257-CD476144C64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B77DD9-F722-44E2-84E7-D9A3D4B9574D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61EE4E-D3D3-41D2-B257-CD476144C64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nusplus.cz/zpravodajstvi/dostal-podminku-ovsem-soud-se-zharstvim-nezabyval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sz="2800" dirty="0" smtClean="0"/>
              <a:t>VÝUKOVÝ MATERIÁL ZPRACOVÁN V RÁMCI PROJEKTU EU PENÍZE ŠKOLÁM</a:t>
            </a:r>
          </a:p>
          <a:p>
            <a:pPr algn="ctr">
              <a:buNone/>
            </a:pPr>
            <a:endParaRPr lang="cs-CZ" b="1" dirty="0" smtClean="0">
              <a:cs typeface="Calibri" pitchFamily="34" charset="0"/>
            </a:endParaRPr>
          </a:p>
          <a:p>
            <a:pPr algn="ctr">
              <a:buNone/>
            </a:pPr>
            <a:r>
              <a:rPr lang="cs-CZ" sz="1900" b="1" dirty="0" smtClean="0">
                <a:cs typeface="Calibri" pitchFamily="34" charset="0"/>
              </a:rPr>
              <a:t>Registrační číslo projektu: </a:t>
            </a:r>
            <a:r>
              <a:rPr lang="cs-CZ" sz="1900" b="1" dirty="0" smtClean="0"/>
              <a:t>CZ.1.07/1.4.00/21.2852</a:t>
            </a:r>
          </a:p>
          <a:p>
            <a:pPr algn="ctr" fontAlgn="t">
              <a:buNone/>
            </a:pPr>
            <a:endParaRPr lang="cs-CZ" sz="2000" b="1" dirty="0" smtClean="0"/>
          </a:p>
          <a:p>
            <a:pPr algn="ctr" fontAlgn="t">
              <a:buNone/>
            </a:pPr>
            <a:r>
              <a:rPr lang="cs-CZ" sz="1300" dirty="0" smtClean="0"/>
              <a:t>Šablona:         III/2         č. materiálu: VY_32_INOVACE_404</a:t>
            </a:r>
          </a:p>
          <a:p>
            <a:pPr algn="ctr" fontAlgn="ctr">
              <a:buNone/>
            </a:pPr>
            <a:endParaRPr lang="cs-CZ" sz="2000" dirty="0" smtClean="0"/>
          </a:p>
          <a:p>
            <a:pPr algn="ctr" fontAlgn="ctr">
              <a:buNone/>
            </a:pPr>
            <a:r>
              <a:rPr lang="cs-CZ" sz="2000" b="1" dirty="0" smtClean="0"/>
              <a:t>Jméno autora:        Mgr. Kateřina </a:t>
            </a:r>
            <a:r>
              <a:rPr lang="cs-CZ" sz="2000" b="1" dirty="0" err="1" smtClean="0"/>
              <a:t>Sepešiová</a:t>
            </a:r>
            <a:endParaRPr lang="cs-CZ" sz="2000" b="1" dirty="0" smtClean="0"/>
          </a:p>
          <a:p>
            <a:pPr fontAlgn="ctr">
              <a:buNone/>
            </a:pPr>
            <a:r>
              <a:rPr lang="cs-CZ" sz="2000" b="1" dirty="0" smtClean="0"/>
              <a:t>                               Třída/ročník:           IX.</a:t>
            </a:r>
          </a:p>
          <a:p>
            <a:pPr fontAlgn="ctr">
              <a:buNone/>
            </a:pPr>
            <a:r>
              <a:rPr lang="cs-CZ" sz="2000" b="1" dirty="0" smtClean="0"/>
              <a:t>                               Datum vytvoření:  2012</a:t>
            </a:r>
          </a:p>
          <a:p>
            <a:endParaRPr lang="cs-CZ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632" y="260648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pPr fontAlgn="ctr">
              <a:buNone/>
            </a:pPr>
            <a:r>
              <a:rPr lang="cs-CZ" b="1" dirty="0" smtClean="0"/>
              <a:t>Vzdělávací oblast:                      Člověk a společnost</a:t>
            </a:r>
          </a:p>
          <a:p>
            <a:pPr fontAlgn="ctr">
              <a:buNone/>
            </a:pPr>
            <a:r>
              <a:rPr lang="cs-CZ" b="1" dirty="0" smtClean="0"/>
              <a:t>Tematická oblast:                       Soudy a jejich úloha</a:t>
            </a:r>
          </a:p>
          <a:p>
            <a:pPr fontAlgn="ctr">
              <a:buNone/>
            </a:pPr>
            <a:r>
              <a:rPr lang="cs-CZ" b="1" dirty="0" smtClean="0"/>
              <a:t>Předmět:                                      Výchova k občanství</a:t>
            </a:r>
          </a:p>
          <a:p>
            <a:pPr fontAlgn="ctr">
              <a:buNone/>
            </a:pPr>
            <a:r>
              <a:rPr lang="cs-CZ" b="1" dirty="0" smtClean="0"/>
              <a:t>Výstižný popis způsobu použití: Materiál vhodný pro výkladovou hodinu.</a:t>
            </a:r>
          </a:p>
          <a:p>
            <a:pPr fontAlgn="ctr">
              <a:buNone/>
            </a:pPr>
            <a:r>
              <a:rPr lang="cs-CZ" b="1" dirty="0" smtClean="0"/>
              <a:t> Klíčová slova:                               soudní moc, výkon soudní             </a:t>
            </a:r>
          </a:p>
          <a:p>
            <a:pPr fontAlgn="ctr">
              <a:buNone/>
            </a:pPr>
            <a:r>
              <a:rPr lang="cs-CZ" b="1" dirty="0" smtClean="0"/>
              <a:t>                                                        moci , soudy a jejich úloha, </a:t>
            </a:r>
          </a:p>
          <a:p>
            <a:pPr fontAlgn="ctr">
              <a:buNone/>
            </a:pPr>
            <a:r>
              <a:rPr lang="cs-CZ" b="1" dirty="0" smtClean="0"/>
              <a:t>                                                        soudci, soustava soudů v České </a:t>
            </a:r>
          </a:p>
          <a:p>
            <a:pPr fontAlgn="ctr">
              <a:buNone/>
            </a:pPr>
            <a:r>
              <a:rPr lang="cs-CZ" b="1" dirty="0" smtClean="0"/>
              <a:t>                                                        republice, Ústavní soud</a:t>
            </a:r>
          </a:p>
          <a:p>
            <a:pPr fontAlgn="ctr">
              <a:buNone/>
            </a:pPr>
            <a:r>
              <a:rPr lang="cs-CZ" b="1" dirty="0" smtClean="0"/>
              <a:t>Druh učebního materiálu</a:t>
            </a:r>
            <a:r>
              <a:rPr lang="cs-CZ" b="1" smtClean="0"/>
              <a:t>:         </a:t>
            </a:r>
            <a:r>
              <a:rPr lang="cs-CZ" b="1" dirty="0" err="1" smtClean="0"/>
              <a:t>Powerpointová</a:t>
            </a:r>
            <a:r>
              <a:rPr lang="cs-CZ" b="1" dirty="0" smtClean="0"/>
              <a:t>  presentace</a:t>
            </a:r>
          </a:p>
          <a:p>
            <a:endParaRPr lang="cs-CZ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632" y="260648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SOUDY A JEJICH ÚLOHA</a:t>
            </a:r>
            <a:endParaRPr lang="cs-CZ" sz="54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/>
          <a:lstStyle/>
          <a:p>
            <a:pPr>
              <a:buNone/>
            </a:pPr>
            <a:endParaRPr lang="cs-CZ" u="sng" dirty="0" smtClean="0"/>
          </a:p>
          <a:p>
            <a:pPr>
              <a:buFont typeface="Courier New" pitchFamily="49" charset="0"/>
              <a:buChar char="o"/>
            </a:pPr>
            <a:r>
              <a:rPr lang="cs-CZ" u="sng" dirty="0" smtClean="0"/>
              <a:t>soudní moc</a:t>
            </a:r>
            <a:r>
              <a:rPr lang="cs-CZ" dirty="0" smtClean="0"/>
              <a:t> – jedna ze složek moci ve státě (vedle zákonodárné a výkonné)</a:t>
            </a:r>
          </a:p>
          <a:p>
            <a:endParaRPr lang="cs-CZ" dirty="0" smtClean="0"/>
          </a:p>
          <a:p>
            <a:pPr>
              <a:buFont typeface="Courier New" pitchFamily="49" charset="0"/>
              <a:buChar char="o"/>
            </a:pPr>
            <a:r>
              <a:rPr lang="cs-CZ" u="sng" dirty="0" smtClean="0"/>
              <a:t>výkon soudní moci</a:t>
            </a:r>
            <a:r>
              <a:rPr lang="cs-CZ" dirty="0" smtClean="0"/>
              <a:t> – svěřen nezávislým soudům, které jednají jménem republiky</a:t>
            </a:r>
            <a:endParaRPr lang="cs-CZ" u="sng" dirty="0" smtClean="0"/>
          </a:p>
          <a:p>
            <a:endParaRPr lang="cs-CZ" dirty="0" smtClean="0"/>
          </a:p>
        </p:txBody>
      </p:sp>
      <p:pic>
        <p:nvPicPr>
          <p:cNvPr id="5" name="Obrázek 4" descr="justice-sou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3400425"/>
            <a:ext cx="4629150" cy="3457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66130"/>
          </a:xfrm>
        </p:spPr>
        <p:txBody>
          <a:bodyPr>
            <a:normAutofit/>
          </a:bodyPr>
          <a:lstStyle/>
          <a:p>
            <a:r>
              <a:rPr lang="cs-CZ" dirty="0" smtClean="0"/>
              <a:t>SOUDY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cs-CZ" dirty="0" smtClean="0"/>
              <a:t>určeny k tomu, aby poskytovaly občanům právní ochranu 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rozhodují o právech a povinnostech fyzických a právnických osob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řeší spory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přezkoumávají rozhodnutí veřejných a správních úřadů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vynášejí rozsudky nad pachateli, </a:t>
            </a:r>
            <a:r>
              <a:rPr lang="cs-CZ" smtClean="0"/>
              <a:t>kteří porušili </a:t>
            </a:r>
            <a:r>
              <a:rPr lang="cs-CZ" dirty="0" smtClean="0"/>
              <a:t>zákon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rozhodují o vině a trestu za trestné činy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cs-CZ" dirty="0" smtClean="0"/>
              <a:t>měli by být zcela nezávislí a rozhodovat nestranně</a:t>
            </a:r>
          </a:p>
          <a:p>
            <a:pPr>
              <a:buFont typeface="Courier New" pitchFamily="49" charset="0"/>
              <a:buChar char="o"/>
            </a:pPr>
            <a:endParaRPr lang="cs-CZ" dirty="0" smtClean="0"/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nemohou zároveň zastávat žádnou funkci ve veřejné správě</a:t>
            </a:r>
          </a:p>
          <a:p>
            <a:pPr>
              <a:buFont typeface="Courier New" pitchFamily="49" charset="0"/>
              <a:buChar char="o"/>
            </a:pPr>
            <a:endParaRPr lang="cs-CZ" dirty="0" smtClean="0"/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jsou jmenováni prezidentem na neomezenou dobu</a:t>
            </a:r>
          </a:p>
          <a:p>
            <a:endParaRPr lang="cs-CZ" dirty="0"/>
          </a:p>
        </p:txBody>
      </p:sp>
      <p:pic>
        <p:nvPicPr>
          <p:cNvPr id="4" name="Obrázek 3" descr="soud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5976" y="4343001"/>
            <a:ext cx="4464496" cy="2514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SOUSTAVA SOUDŮ V ČESKÉ REPUBLICE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cs-CZ" dirty="0" smtClean="0"/>
              <a:t>okresní soudy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krajské soudy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vrchní soudy sídlící v Praze a v Olomouci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Nejvyšší soud a Nejvyšší správní soud, které sídlí v Brně</a:t>
            </a:r>
          </a:p>
          <a:p>
            <a:pPr>
              <a:buFont typeface="Courier New" pitchFamily="49" charset="0"/>
              <a:buChar char="o"/>
            </a:pPr>
            <a:endParaRPr lang="cs-CZ" dirty="0" smtClean="0"/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každý občan má právo se ve věci svého řízení odvolat k soudu vyššího stupně</a:t>
            </a:r>
          </a:p>
          <a:p>
            <a:endParaRPr lang="cs-CZ" dirty="0" smtClean="0">
              <a:latin typeface="Calibri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ÚSTAVNÍ SOUD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cs-CZ" dirty="0" smtClean="0"/>
              <a:t>zvláštní postavení – nezávislý orgán ochrany ústavnosti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sídlo v Brně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rozhoduje: o zrušení zákonných ustanovení, která jsou v rozporu s Ústavou ČR, o ústavních stížnostech občanů, organizací a samosprávných celků namířených proti neoprávněným zásahům státu a státním rozhodnutím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střeží zákonnost a řádný průběh voleb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Genus plus - programový web regionální televize - programový web televize genus plus. [online]. [cit. 2012-12-10]. Dostupné z: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genusplus.cz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zpravodajstvi</a:t>
            </a:r>
            <a:r>
              <a:rPr lang="cs-CZ" dirty="0" smtClean="0">
                <a:hlinkClick r:id="rId2"/>
              </a:rPr>
              <a:t>/dostal-</a:t>
            </a:r>
            <a:r>
              <a:rPr lang="cs-CZ" dirty="0" err="1" smtClean="0">
                <a:hlinkClick r:id="rId2"/>
              </a:rPr>
              <a:t>podminku</a:t>
            </a:r>
            <a:r>
              <a:rPr lang="cs-CZ" dirty="0" smtClean="0">
                <a:hlinkClick r:id="rId2"/>
              </a:rPr>
              <a:t>-ovsem-soud-se-</a:t>
            </a:r>
            <a:r>
              <a:rPr lang="cs-CZ" dirty="0" err="1" smtClean="0">
                <a:hlinkClick r:id="rId2"/>
              </a:rPr>
              <a:t>zharstvim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nezabyval</a:t>
            </a:r>
            <a:endParaRPr lang="cs-CZ" dirty="0" smtClean="0"/>
          </a:p>
          <a:p>
            <a:r>
              <a:rPr lang="cs-CZ" dirty="0" smtClean="0"/>
              <a:t>Ihned.</a:t>
            </a:r>
            <a:r>
              <a:rPr lang="cs-CZ" dirty="0" err="1" smtClean="0"/>
              <a:t>cz</a:t>
            </a:r>
            <a:r>
              <a:rPr lang="cs-CZ" dirty="0" smtClean="0"/>
              <a:t>: zpravodajský server hospodářských novin. [online]. [cit. 2012-12-10]. Dostupné z: http://</a:t>
            </a:r>
            <a:r>
              <a:rPr lang="cs-CZ" smtClean="0"/>
              <a:t>zpravy.ihned.cz/cesko/c1-54745830-soudce-zanedbaval-pripady-i-nekolik-let-odvolal-ho-nejvyssi-spravni-soud?utm_source=mediafed&amp;utm_medium=rss&amp;utm_campaign=mediafed </a:t>
            </a:r>
            <a:endParaRPr lang="cs-CZ" dirty="0" smtClean="0"/>
          </a:p>
          <a:p>
            <a:r>
              <a:rPr lang="cs-CZ" dirty="0" smtClean="0"/>
              <a:t>JANOŠKOVÁ, Dagmar, Monika ONDRÁČKOVÁ a Dagmar ČÁBALOVÁ. </a:t>
            </a:r>
            <a:r>
              <a:rPr lang="cs-CZ" i="1" dirty="0" smtClean="0"/>
              <a:t>Občanská výchova 8: Rodinná výchova 8 : příručka učitele pro základní školy a víceletá gymnázia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Plzeň: </a:t>
            </a:r>
            <a:r>
              <a:rPr lang="cs-CZ" dirty="0" err="1" smtClean="0"/>
              <a:t>Fraus</a:t>
            </a:r>
            <a:r>
              <a:rPr lang="cs-CZ" dirty="0" smtClean="0"/>
              <a:t>, 2005, 303 s. ISBN 80-723-8394-9.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</TotalTime>
  <Words>385</Words>
  <Application>Microsoft Office PowerPoint</Application>
  <PresentationFormat>Předvádění na obrazovce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Motiv sady Office</vt:lpstr>
      <vt:lpstr>Arkýř</vt:lpstr>
      <vt:lpstr>Prezentace aplikace PowerPoint</vt:lpstr>
      <vt:lpstr>Prezentace aplikace PowerPoint</vt:lpstr>
      <vt:lpstr>SOUDY A JEJICH ÚLOHA</vt:lpstr>
      <vt:lpstr>Prezentace aplikace PowerPoint</vt:lpstr>
      <vt:lpstr>SOUDY</vt:lpstr>
      <vt:lpstr>SOUDCI</vt:lpstr>
      <vt:lpstr>SOUSTAVA SOUDŮ V ČESKÉ REPUBLICE</vt:lpstr>
      <vt:lpstr>ÚSTAVNÍ SOUD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Katjas</dc:creator>
  <cp:lastModifiedBy>Toshiba</cp:lastModifiedBy>
  <cp:revision>24</cp:revision>
  <dcterms:created xsi:type="dcterms:W3CDTF">2012-11-29T09:14:02Z</dcterms:created>
  <dcterms:modified xsi:type="dcterms:W3CDTF">2014-03-04T21:55:21Z</dcterms:modified>
</cp:coreProperties>
</file>