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4" r:id="rId7"/>
    <p:sldId id="261" r:id="rId8"/>
    <p:sldId id="262" r:id="rId9"/>
    <p:sldId id="260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5C65D8-0A7A-4761-99A6-F708FB66A4D1}" type="datetimeFigureOut">
              <a:rPr lang="cs-CZ" smtClean="0"/>
              <a:pPr/>
              <a:t>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DFBC43-8F6B-4254-9392-E4DE7B58085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eklarace_pr%C3%A1v_%C4%8Dlov%C4%9Bka_a_ob%C4%8Dana" TargetMode="External"/><Relationship Id="rId2" Type="http://schemas.openxmlformats.org/officeDocument/2006/relationships/hyperlink" Target="http://jirisoler.wz.cz/declarationin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vatrixprint.cz/umluva-o-ochrane-lidskych-prav-a-svobod.html" TargetMode="External"/><Relationship Id="rId5" Type="http://schemas.openxmlformats.org/officeDocument/2006/relationships/hyperlink" Target="http://www.korunka.gns.cz/rady_skoly/vseobecna_deklarace_lidskych_prav_.htm" TargetMode="External"/><Relationship Id="rId4" Type="http://schemas.openxmlformats.org/officeDocument/2006/relationships/hyperlink" Target="http://www.psp.cz/docs/laws/listina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800" dirty="0" smtClean="0"/>
              <a:t>VÝUKOVÝ MATERIÁL ZPRACOVÁN V RÁMCI PROJEKTU EU PENÍZE ŠKOLÁM</a:t>
            </a:r>
          </a:p>
          <a:p>
            <a:pPr algn="ctr">
              <a:buNone/>
            </a:pPr>
            <a:endParaRPr lang="cs-CZ" sz="18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cs-CZ" sz="1800" b="1" dirty="0" smtClean="0"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1800" b="1" dirty="0" smtClean="0"/>
              <a:t>CZ.1.07/1.4.00/21.2852</a:t>
            </a:r>
          </a:p>
          <a:p>
            <a:pPr algn="ctr" fontAlgn="t">
              <a:buNone/>
            </a:pPr>
            <a:endParaRPr lang="cs-CZ" sz="1200" b="1" dirty="0" smtClean="0"/>
          </a:p>
          <a:p>
            <a:pPr algn="ctr" fontAlgn="t">
              <a:buNone/>
            </a:pPr>
            <a:r>
              <a:rPr lang="cs-CZ" sz="1200" b="1" dirty="0" smtClean="0"/>
              <a:t>Šablona:         III/2         č. materiálu</a:t>
            </a:r>
            <a:r>
              <a:rPr lang="cs-CZ" sz="1200" b="1" smtClean="0"/>
              <a:t>: </a:t>
            </a:r>
            <a:r>
              <a:rPr lang="cs-CZ" sz="1200" b="1" smtClean="0"/>
              <a:t>VY_32_INOVACE_401</a:t>
            </a:r>
            <a:endParaRPr lang="cs-CZ" sz="1200" b="1" dirty="0" smtClean="0"/>
          </a:p>
          <a:p>
            <a:pPr algn="ctr" fontAlgn="ctr">
              <a:buNone/>
            </a:pPr>
            <a:endParaRPr lang="cs-CZ" sz="1200" dirty="0" smtClean="0"/>
          </a:p>
          <a:p>
            <a:pPr algn="ctr" fontAlgn="ctr">
              <a:buNone/>
            </a:pPr>
            <a:r>
              <a:rPr lang="cs-CZ" sz="1700" b="1" dirty="0" smtClean="0"/>
              <a:t>Jméno autora:        Mgr. Kateřina </a:t>
            </a:r>
            <a:r>
              <a:rPr lang="cs-CZ" sz="1700" b="1" dirty="0" err="1" smtClean="0"/>
              <a:t>Sepešiová</a:t>
            </a:r>
            <a:endParaRPr lang="cs-CZ" sz="1700" b="1" dirty="0" smtClean="0"/>
          </a:p>
          <a:p>
            <a:pPr fontAlgn="ctr">
              <a:buNone/>
            </a:pPr>
            <a:r>
              <a:rPr lang="cs-CZ" sz="1700" b="1" dirty="0" smtClean="0"/>
              <a:t>                        Třída/ročník:           VIII.</a:t>
            </a:r>
          </a:p>
          <a:p>
            <a:pPr fontAlgn="ctr">
              <a:buNone/>
            </a:pPr>
            <a:r>
              <a:rPr lang="cs-CZ" sz="1700" b="1" dirty="0" smtClean="0"/>
              <a:t>                         Datum vytvoření:  2012</a:t>
            </a:r>
          </a:p>
          <a:p>
            <a:pPr fontAlgn="t"/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fontAlgn="ctr">
              <a:buNone/>
            </a:pPr>
            <a:r>
              <a:rPr lang="cs-CZ" sz="1600" b="1" dirty="0" smtClean="0"/>
              <a:t>Vzdělávací oblast:                      Člověk a společnost</a:t>
            </a:r>
          </a:p>
          <a:p>
            <a:pPr fontAlgn="ctr">
              <a:buNone/>
            </a:pPr>
            <a:r>
              <a:rPr lang="cs-CZ" sz="1600" b="1" dirty="0" smtClean="0"/>
              <a:t>Tematická oblast:                       Lidská práva a jejich úprava v dokumentech</a:t>
            </a:r>
          </a:p>
          <a:p>
            <a:pPr fontAlgn="ctr">
              <a:buNone/>
            </a:pPr>
            <a:r>
              <a:rPr lang="cs-CZ" sz="1600" b="1" dirty="0" smtClean="0"/>
              <a:t> Předmět:                                    Výchova k občanství</a:t>
            </a:r>
          </a:p>
          <a:p>
            <a:pPr fontAlgn="ctr">
              <a:buNone/>
            </a:pPr>
            <a:r>
              <a:rPr lang="cs-CZ" sz="1600" b="1" dirty="0" smtClean="0"/>
              <a:t>Výstižný popis způsobu použití: Materiál vhodný pro výkladovou hodinu.</a:t>
            </a:r>
          </a:p>
          <a:p>
            <a:pPr fontAlgn="ctr">
              <a:buNone/>
            </a:pPr>
            <a:r>
              <a:rPr lang="cs-CZ" sz="1600" b="1" dirty="0" smtClean="0"/>
              <a:t> Klíčová slova:                             základní lidská práva, Prohlášení </a:t>
            </a:r>
          </a:p>
          <a:p>
            <a:pPr fontAlgn="ctr">
              <a:buNone/>
            </a:pPr>
            <a:r>
              <a:rPr lang="cs-CZ" sz="1600" b="1" dirty="0" smtClean="0"/>
              <a:t>                                                      nezávislosti, Deklarace práv člověka a </a:t>
            </a:r>
          </a:p>
          <a:p>
            <a:pPr fontAlgn="ctr">
              <a:buNone/>
            </a:pPr>
            <a:r>
              <a:rPr lang="cs-CZ" sz="1600" b="1" dirty="0" smtClean="0"/>
              <a:t>                                                      občana, Listina základních práv a svobod, </a:t>
            </a:r>
          </a:p>
          <a:p>
            <a:pPr fontAlgn="ctr">
              <a:buNone/>
            </a:pPr>
            <a:r>
              <a:rPr lang="cs-CZ" sz="1600" b="1" dirty="0" smtClean="0"/>
              <a:t>                                                      Všeobecná deklarace lidských práv,               </a:t>
            </a:r>
          </a:p>
          <a:p>
            <a:pPr fontAlgn="ctr">
              <a:buNone/>
            </a:pPr>
            <a:r>
              <a:rPr lang="cs-CZ" sz="1600" b="1" dirty="0" smtClean="0"/>
              <a:t>                                                      Evropská úmluva o ochraně lidských práv </a:t>
            </a:r>
          </a:p>
          <a:p>
            <a:pPr fontAlgn="ctr">
              <a:buNone/>
            </a:pPr>
            <a:r>
              <a:rPr lang="cs-CZ" sz="1600" b="1" dirty="0" smtClean="0"/>
              <a:t>                                                      a základních svobod                                                   </a:t>
            </a:r>
          </a:p>
          <a:p>
            <a:pPr fontAlgn="ctr">
              <a:buNone/>
            </a:pPr>
            <a:r>
              <a:rPr lang="cs-CZ" sz="1600" b="1" dirty="0" smtClean="0"/>
              <a:t>Druh učebního materiálu:          </a:t>
            </a:r>
            <a:r>
              <a:rPr lang="cs-CZ" sz="1600" b="1" dirty="0" err="1" smtClean="0"/>
              <a:t>Powerpointová</a:t>
            </a:r>
            <a:r>
              <a:rPr lang="cs-CZ" sz="1600" b="1" dirty="0" smtClean="0"/>
              <a:t>  presentace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ZÁKLADNÍ LIDSKÁ PRÁVA</a:t>
            </a:r>
            <a:endParaRPr lang="cs-CZ" sz="5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755576" y="980728"/>
            <a:ext cx="7467600" cy="5492750"/>
          </a:xfrm>
        </p:spPr>
        <p:txBody>
          <a:bodyPr/>
          <a:lstStyle/>
          <a:p>
            <a:r>
              <a:rPr lang="cs-CZ" u="sng" dirty="0" smtClean="0"/>
              <a:t>lidské právo </a:t>
            </a:r>
            <a:r>
              <a:rPr lang="cs-CZ" dirty="0" smtClean="0"/>
              <a:t>– </a:t>
            </a:r>
            <a:r>
              <a:rPr lang="cs-CZ" dirty="0" err="1" smtClean="0"/>
              <a:t>právo</a:t>
            </a:r>
            <a:r>
              <a:rPr lang="cs-CZ" dirty="0" smtClean="0"/>
              <a:t> nebo svoboda, která přísluší všem lidem bez rozdílu</a:t>
            </a:r>
          </a:p>
          <a:p>
            <a:endParaRPr lang="cs-CZ" dirty="0" smtClean="0"/>
          </a:p>
          <a:p>
            <a:r>
              <a:rPr lang="cs-CZ" u="sng" dirty="0" smtClean="0"/>
              <a:t>rovnoprávnost</a:t>
            </a:r>
            <a:r>
              <a:rPr lang="cs-CZ" dirty="0" smtClean="0"/>
              <a:t> – rovnost práv → každý člověk má totožná práva ve stejném rozsahu jako druzí (všichni mají stejné šance, nikdo nesmí být zvýhodňován ani diskriminován)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každý člověk má nejen lidská práva, ale i odpovědnost respektovat lidská práva druhých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800" dirty="0" smtClean="0"/>
              <a:t>Jaká základní lidská práva znáte?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cs-CZ" dirty="0" smtClean="0"/>
              <a:t>právo na život</a:t>
            </a:r>
          </a:p>
          <a:p>
            <a:pPr marL="457200" lvl="0" indent="-4572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cs-CZ" dirty="0" smtClean="0"/>
              <a:t>právo na osobní svobodu → ochrana před otroctvím a nucenými pracemi, nedotknutelnost osoby</a:t>
            </a:r>
          </a:p>
          <a:p>
            <a:pPr marL="457200" lvl="0" indent="-4572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cs-CZ" dirty="0" smtClean="0"/>
              <a:t>právo na svobodu pohybu</a:t>
            </a:r>
          </a:p>
          <a:p>
            <a:pPr marL="457200" lvl="0" indent="-4572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cs-CZ" dirty="0" smtClean="0"/>
              <a:t>právo na svobodu pobytu</a:t>
            </a:r>
          </a:p>
          <a:p>
            <a:pPr marL="457200" lvl="0" indent="-4572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cs-CZ" dirty="0" smtClean="0"/>
              <a:t>právo uzavřít manželství a založit rodinu</a:t>
            </a:r>
          </a:p>
          <a:p>
            <a:pPr marL="457200" lvl="0" indent="-457200"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cs-CZ" dirty="0" smtClean="0"/>
              <a:t>právo na ochranu lidské důstojnosti, osobní cti, dobré pověsti a jména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764704"/>
            <a:ext cx="734481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sz="2400" dirty="0" smtClean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arenR" startAt="7"/>
            </a:pPr>
            <a:r>
              <a:rPr lang="cs-CZ" sz="2400" dirty="0" smtClean="0"/>
              <a:t> právo </a:t>
            </a:r>
            <a:r>
              <a:rPr lang="cs-CZ" sz="2400" dirty="0"/>
              <a:t>na ochranu soukromí → listovní tajemství, </a:t>
            </a:r>
            <a:r>
              <a:rPr lang="cs-CZ" sz="2400" dirty="0" smtClean="0"/>
              <a:t>   domovní svoboda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arenR" startAt="7"/>
            </a:pPr>
            <a:r>
              <a:rPr lang="cs-CZ" sz="2400" dirty="0" smtClean="0"/>
              <a:t>právo </a:t>
            </a:r>
            <a:r>
              <a:rPr lang="cs-CZ" sz="2400" dirty="0"/>
              <a:t>na svobodu názoru → svoboda náboženského </a:t>
            </a:r>
            <a:r>
              <a:rPr lang="cs-CZ" sz="2400" dirty="0" smtClean="0"/>
              <a:t>vyznání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arenR" startAt="7"/>
            </a:pPr>
            <a:r>
              <a:rPr lang="cs-CZ" sz="2400" dirty="0" smtClean="0"/>
              <a:t>právo </a:t>
            </a:r>
            <a:r>
              <a:rPr lang="cs-CZ" sz="2400" dirty="0"/>
              <a:t>na </a:t>
            </a:r>
            <a:r>
              <a:rPr lang="cs-CZ" sz="2400" dirty="0" smtClean="0"/>
              <a:t>majetek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arenR" startAt="7"/>
            </a:pPr>
            <a:r>
              <a:rPr lang="cs-CZ" sz="2400" dirty="0" smtClean="0"/>
              <a:t>právo </a:t>
            </a:r>
            <a:r>
              <a:rPr lang="cs-CZ" sz="2400" dirty="0"/>
              <a:t>na </a:t>
            </a:r>
            <a:r>
              <a:rPr lang="cs-CZ" sz="2400" dirty="0" smtClean="0"/>
              <a:t>vzdělání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arenR" startAt="7"/>
            </a:pPr>
            <a:r>
              <a:rPr lang="cs-CZ" sz="2400" dirty="0" smtClean="0"/>
              <a:t>právo </a:t>
            </a:r>
            <a:r>
              <a:rPr lang="cs-CZ" sz="2400" dirty="0"/>
              <a:t>na svobodu </a:t>
            </a:r>
            <a:r>
              <a:rPr lang="cs-CZ" sz="2400" dirty="0" smtClean="0"/>
              <a:t>projevu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+mj-lt"/>
              <a:buAutoNum type="arabicParenR" startAt="7"/>
            </a:pPr>
            <a:r>
              <a:rPr lang="cs-CZ" sz="2400" dirty="0" smtClean="0"/>
              <a:t>právo </a:t>
            </a:r>
            <a:r>
              <a:rPr lang="cs-CZ" sz="2400" dirty="0"/>
              <a:t>na spravedlivý proces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0" indent="-457200">
              <a:buSzPct val="100000"/>
              <a:buFont typeface="+mj-lt"/>
              <a:buAutoNum type="arabicParenR"/>
            </a:pPr>
            <a:r>
              <a:rPr lang="cs-CZ" b="1" dirty="0" smtClean="0"/>
              <a:t>dokumenty, které jsou výsledkem zákonodárné činnosti daného státu: </a:t>
            </a:r>
          </a:p>
          <a:p>
            <a:pPr marL="457200" lvl="0" indent="-457200">
              <a:buNone/>
            </a:pPr>
            <a:r>
              <a:rPr lang="cs-CZ" dirty="0" smtClean="0"/>
              <a:t>      </a:t>
            </a:r>
            <a:r>
              <a:rPr lang="cs-CZ" dirty="0" smtClean="0">
                <a:hlinkClick r:id="rId2"/>
              </a:rPr>
              <a:t>Prohlášení nezávislosti </a:t>
            </a:r>
            <a:r>
              <a:rPr lang="cs-CZ" dirty="0" smtClean="0"/>
              <a:t>(USA) </a:t>
            </a:r>
          </a:p>
          <a:p>
            <a:pPr marL="457200" lvl="0" indent="-457200">
              <a:buNone/>
            </a:pPr>
            <a:r>
              <a:rPr lang="cs-CZ" dirty="0" smtClean="0"/>
              <a:t>      </a:t>
            </a:r>
            <a:r>
              <a:rPr lang="cs-CZ" dirty="0" smtClean="0">
                <a:hlinkClick r:id="rId3"/>
              </a:rPr>
              <a:t>Deklarace práv člověka a občana </a:t>
            </a:r>
            <a:r>
              <a:rPr lang="cs-CZ" dirty="0" smtClean="0"/>
              <a:t>(Francie)</a:t>
            </a:r>
          </a:p>
          <a:p>
            <a:pPr marL="457200" lvl="0" indent="-457200">
              <a:buNone/>
            </a:pPr>
            <a:r>
              <a:rPr lang="cs-CZ" dirty="0" smtClean="0"/>
              <a:t>      </a:t>
            </a:r>
            <a:r>
              <a:rPr lang="cs-CZ" dirty="0" smtClean="0">
                <a:hlinkClick r:id="rId4"/>
              </a:rPr>
              <a:t>Listina základních práv a svobod </a:t>
            </a:r>
            <a:r>
              <a:rPr lang="cs-CZ" dirty="0" smtClean="0"/>
              <a:t>(Česká republika)</a:t>
            </a:r>
          </a:p>
          <a:p>
            <a:pPr marL="457200" lvl="0" indent="-457200">
              <a:buSzPct val="100000"/>
              <a:buFont typeface="+mj-lt"/>
              <a:buAutoNum type="arabicParenR" startAt="2"/>
            </a:pPr>
            <a:r>
              <a:rPr lang="cs-CZ" b="1" dirty="0" smtClean="0"/>
              <a:t>mezinárodní smlouvy </a:t>
            </a:r>
          </a:p>
          <a:p>
            <a:pPr marL="457200" lvl="0" indent="-457200">
              <a:buSzPct val="100000"/>
              <a:buNone/>
            </a:pPr>
            <a:r>
              <a:rPr lang="cs-CZ" dirty="0" smtClean="0"/>
              <a:t>      </a:t>
            </a:r>
            <a:r>
              <a:rPr lang="cs-CZ" dirty="0" smtClean="0">
                <a:hlinkClick r:id="rId5"/>
              </a:rPr>
              <a:t>Všeobecná deklarace lidských práv </a:t>
            </a:r>
            <a:r>
              <a:rPr lang="cs-CZ" dirty="0" smtClean="0"/>
              <a:t>(OSN, 1948) </a:t>
            </a:r>
            <a:r>
              <a:rPr lang="cs-CZ" dirty="0" smtClean="0">
                <a:hlinkClick r:id="rId6"/>
              </a:rPr>
              <a:t>Evropská úmluva o ochraně lidských práv a základních svobod </a:t>
            </a:r>
            <a:r>
              <a:rPr lang="cs-CZ" dirty="0" smtClean="0"/>
              <a:t>(Rada Evropy, 1950)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ADAMOVÁ, Lenka, Vladislav DUDÁK, Richard MAREDA a Václav VENTURA. </a:t>
            </a:r>
            <a:r>
              <a:rPr lang="cs-CZ" i="1" dirty="0" smtClean="0"/>
              <a:t>Občanská výchova: pro 7. ročník základní školy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Praha: SPN, 2004. ISBN 80-7235-078-1.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299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Arkýř</vt:lpstr>
      <vt:lpstr>1_Arkýř</vt:lpstr>
      <vt:lpstr>Snímek 1</vt:lpstr>
      <vt:lpstr> </vt:lpstr>
      <vt:lpstr>ZÁKLADNÍ LIDSKÁ PRÁVA</vt:lpstr>
      <vt:lpstr>Snímek 4</vt:lpstr>
      <vt:lpstr>Snímek 5</vt:lpstr>
      <vt:lpstr>ZÁKLADNÍ LIDSKÁ PRÁVA</vt:lpstr>
      <vt:lpstr>Snímek 7</vt:lpstr>
      <vt:lpstr>DOKUMENTY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Katjas</dc:creator>
  <cp:lastModifiedBy>Katjas</cp:lastModifiedBy>
  <cp:revision>21</cp:revision>
  <dcterms:created xsi:type="dcterms:W3CDTF">2012-10-29T16:39:37Z</dcterms:created>
  <dcterms:modified xsi:type="dcterms:W3CDTF">2012-12-01T06:59:30Z</dcterms:modified>
</cp:coreProperties>
</file>