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  <p:sldId id="274" r:id="rId9"/>
    <p:sldId id="270" r:id="rId10"/>
    <p:sldId id="271" r:id="rId11"/>
    <p:sldId id="272" r:id="rId12"/>
    <p:sldId id="275" r:id="rId13"/>
    <p:sldId id="273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Juan_Carlos_I_of_Spain_2007.jpg" TargetMode="External"/><Relationship Id="rId3" Type="http://schemas.openxmlformats.org/officeDocument/2006/relationships/hyperlink" Target="http://commons.wikimedia.org/wiki/File:Juzna_Evropa.PNG?uselang=cs" TargetMode="External"/><Relationship Id="rId7" Type="http://schemas.openxmlformats.org/officeDocument/2006/relationships/hyperlink" Target="http://commons.wikimedia.org/wiki/File:Muenze_san_marino_2e.png" TargetMode="External"/><Relationship Id="rId12" Type="http://schemas.openxmlformats.org/officeDocument/2006/relationships/hyperlink" Target="http://commons.wikimedia.org/wiki/File:Sv_Petr_Vatik%C3%A1n_1.jpg" TargetMode="External"/><Relationship Id="rId2" Type="http://schemas.openxmlformats.org/officeDocument/2006/relationships/hyperlink" Target="http://cesta-kolem-sveta.blog.cz/0810/evropa-jako-svetadi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mmons.wikimedia.org/wiki/File:PosGreekMacedonia.png" TargetMode="External"/><Relationship Id="rId11" Type="http://schemas.openxmlformats.org/officeDocument/2006/relationships/hyperlink" Target="http://commons.wikimedia.org/wiki/File:Olivov%C3%BD_h%C3%A1j.jpg" TargetMode="External"/><Relationship Id="rId5" Type="http://schemas.openxmlformats.org/officeDocument/2006/relationships/hyperlink" Target="http://upload.wikimedia.org/wikipedia/commons/1/16/Drag%C3%A3o_selec%C3%A7%C3%A3o_(7)_by_senalbuquerque.jpg" TargetMode="External"/><Relationship Id="rId10" Type="http://schemas.openxmlformats.org/officeDocument/2006/relationships/hyperlink" Target="http://commons.wikimedia.org/wiki/File:Andorra_map.png" TargetMode="External"/><Relationship Id="rId4" Type="http://schemas.openxmlformats.org/officeDocument/2006/relationships/hyperlink" Target="http://commons.wikimedia.org/wiki/File:Valletta-from-fortmanoel.jpg" TargetMode="External"/><Relationship Id="rId9" Type="http://schemas.openxmlformats.org/officeDocument/2006/relationships/hyperlink" Target="http://commons.wikimedia.org/wiki/File:Vatican_City_map_EN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208912" cy="122952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Výukový materiál zpracován v rámci projektu EU peníze školám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5114778" cy="43204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latin typeface="Calibri" pitchFamily="34" charset="0"/>
                <a:cs typeface="Calibri" pitchFamily="34" charset="0"/>
              </a:rPr>
              <a:t>Registrační číslo projektu: CZ.1.07/1.4.00/21.2852</a:t>
            </a:r>
          </a:p>
          <a:p>
            <a:pPr algn="ctr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13244"/>
              </p:ext>
            </p:extLst>
          </p:nvPr>
        </p:nvGraphicFramePr>
        <p:xfrm>
          <a:off x="899592" y="5229200"/>
          <a:ext cx="51125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Jméno autora:</a:t>
                      </a:r>
                      <a:endParaRPr lang="cs-CZ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Mgr. Věra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Floriánová</a:t>
                      </a:r>
                      <a:endParaRPr lang="cs-CZ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Třída/ročník: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IV.,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V./4., 5.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Datum vytvoření: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85126"/>
              </p:ext>
            </p:extLst>
          </p:nvPr>
        </p:nvGraphicFramePr>
        <p:xfrm>
          <a:off x="899592" y="4797152"/>
          <a:ext cx="7488832" cy="365760"/>
        </p:xfrm>
        <a:graphic>
          <a:graphicData uri="http://schemas.openxmlformats.org/drawingml/2006/table">
            <a:tbl>
              <a:tblPr/>
              <a:tblGrid>
                <a:gridCol w="1188874"/>
                <a:gridCol w="1403414"/>
                <a:gridCol w="4104456"/>
                <a:gridCol w="792088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Šablona:         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III/2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č. materiálu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VY_32_INOVACE_14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2005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ŠPANĚLSKO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Španělsko (angl. </a:t>
            </a:r>
            <a:r>
              <a:rPr lang="cs-CZ" dirty="0" err="1"/>
              <a:t>Spain</a:t>
            </a:r>
            <a:r>
              <a:rPr lang="cs-CZ" dirty="0"/>
              <a:t>) se rozkládá na jihozápadním rohu Evropy. </a:t>
            </a:r>
            <a:endParaRPr lang="cs-CZ" dirty="0" smtClean="0"/>
          </a:p>
          <a:p>
            <a:r>
              <a:rPr lang="cs-CZ" dirty="0" smtClean="0"/>
              <a:t>Mezi </a:t>
            </a:r>
            <a:r>
              <a:rPr lang="cs-CZ" dirty="0"/>
              <a:t>její sousedy patří na </a:t>
            </a:r>
            <a:r>
              <a:rPr lang="cs-CZ" b="1" dirty="0"/>
              <a:t>západě Portugalsko </a:t>
            </a:r>
            <a:r>
              <a:rPr lang="cs-CZ" dirty="0"/>
              <a:t>a na </a:t>
            </a:r>
            <a:r>
              <a:rPr lang="cs-CZ" b="1" dirty="0"/>
              <a:t>severovýchodě </a:t>
            </a:r>
            <a:r>
              <a:rPr lang="cs-CZ" b="1" dirty="0" smtClean="0"/>
              <a:t>Francie </a:t>
            </a:r>
            <a:r>
              <a:rPr lang="cs-CZ" b="1" dirty="0"/>
              <a:t>a Andorra.</a:t>
            </a:r>
          </a:p>
          <a:p>
            <a:r>
              <a:rPr lang="cs-CZ" dirty="0"/>
              <a:t>Hlavní město Španělska je </a:t>
            </a:r>
            <a:r>
              <a:rPr lang="cs-CZ" b="1" dirty="0"/>
              <a:t>Madrid.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Španělsko </a:t>
            </a:r>
            <a:r>
              <a:rPr lang="cs-CZ" dirty="0"/>
              <a:t>má asi </a:t>
            </a:r>
            <a:r>
              <a:rPr lang="cs-CZ" b="1" dirty="0"/>
              <a:t>47 mil. </a:t>
            </a:r>
            <a:r>
              <a:rPr lang="cs-CZ" dirty="0"/>
              <a:t>obyvatel.</a:t>
            </a:r>
          </a:p>
          <a:p>
            <a:r>
              <a:rPr lang="cs-CZ" dirty="0"/>
              <a:t>Španělsko </a:t>
            </a:r>
            <a:r>
              <a:rPr lang="cs-CZ" b="1" dirty="0"/>
              <a:t>je</a:t>
            </a:r>
            <a:r>
              <a:rPr lang="cs-CZ" dirty="0"/>
              <a:t> členem </a:t>
            </a:r>
            <a:r>
              <a:rPr lang="cs-CZ" b="1" dirty="0"/>
              <a:t>EU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92219" cy="197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VATIKÁN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Vatikán (angl. </a:t>
            </a:r>
            <a:r>
              <a:rPr lang="cs-CZ" dirty="0" err="1"/>
              <a:t>Vatican</a:t>
            </a:r>
            <a:r>
              <a:rPr lang="cs-CZ" dirty="0"/>
              <a:t>) je malý </a:t>
            </a:r>
            <a:r>
              <a:rPr lang="cs-CZ" b="1" dirty="0"/>
              <a:t>papežský stát </a:t>
            </a:r>
            <a:r>
              <a:rPr lang="cs-CZ" dirty="0"/>
              <a:t>se nachází </a:t>
            </a:r>
            <a:r>
              <a:rPr lang="cs-CZ" b="1" dirty="0"/>
              <a:t>uvnitř města Řím </a:t>
            </a:r>
            <a:r>
              <a:rPr lang="cs-CZ" dirty="0"/>
              <a:t>v Itálii. </a:t>
            </a:r>
          </a:p>
          <a:p>
            <a:r>
              <a:rPr lang="cs-CZ" dirty="0"/>
              <a:t>Počet obyvatel se odhaduje </a:t>
            </a:r>
            <a:r>
              <a:rPr lang="cs-CZ" b="1" dirty="0"/>
              <a:t>pod 500</a:t>
            </a:r>
            <a:r>
              <a:rPr lang="cs-CZ" dirty="0"/>
              <a:t>.</a:t>
            </a:r>
          </a:p>
          <a:p>
            <a:r>
              <a:rPr lang="cs-CZ" dirty="0"/>
              <a:t>Vatikán </a:t>
            </a:r>
            <a:r>
              <a:rPr lang="cs-CZ" b="1" dirty="0"/>
              <a:t>není </a:t>
            </a:r>
            <a:r>
              <a:rPr lang="cs-CZ" dirty="0"/>
              <a:t>členem </a:t>
            </a:r>
            <a:r>
              <a:rPr lang="cs-CZ" b="1" dirty="0"/>
              <a:t>EU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581458" cy="19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KATEDRÁLA SV. PETRA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34336" cy="427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6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ANDORA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Andorra je umístěna na </a:t>
            </a:r>
            <a:r>
              <a:rPr lang="cs-CZ" b="1" dirty="0"/>
              <a:t>rozhraní Francie a Španělska.</a:t>
            </a:r>
          </a:p>
          <a:p>
            <a:r>
              <a:rPr lang="cs-CZ" dirty="0"/>
              <a:t>Hlavním městem Andorry je </a:t>
            </a:r>
            <a:r>
              <a:rPr lang="cs-CZ" b="1" dirty="0" err="1"/>
              <a:t>Andorrea</a:t>
            </a:r>
            <a:r>
              <a:rPr lang="cs-CZ" b="1" dirty="0"/>
              <a:t> La </a:t>
            </a:r>
            <a:r>
              <a:rPr lang="cs-CZ" b="1" dirty="0" err="1"/>
              <a:t>vella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Počet </a:t>
            </a:r>
            <a:r>
              <a:rPr lang="cs-CZ" dirty="0"/>
              <a:t>obyvatel nepřesahuje </a:t>
            </a:r>
            <a:r>
              <a:rPr lang="cs-CZ" b="1" dirty="0"/>
              <a:t>100 tisíc.</a:t>
            </a:r>
          </a:p>
          <a:p>
            <a:r>
              <a:rPr lang="cs-CZ" b="1" dirty="0"/>
              <a:t>Není</a:t>
            </a:r>
            <a:r>
              <a:rPr lang="cs-CZ" dirty="0"/>
              <a:t> členem </a:t>
            </a:r>
            <a:r>
              <a:rPr lang="cs-CZ" dirty="0" smtClean="0"/>
              <a:t>EU.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664" y="116632"/>
            <a:ext cx="240921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17178" cy="720080"/>
          </a:xfrm>
        </p:spPr>
        <p:txBody>
          <a:bodyPr/>
          <a:lstStyle/>
          <a:p>
            <a:pPr algn="l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836712"/>
            <a:ext cx="8136904" cy="561662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6400" dirty="0">
                <a:hlinkClick r:id="rId2"/>
              </a:rPr>
              <a:t>http://www.evropske-staty.cz/jizni-evropa/</a:t>
            </a:r>
          </a:p>
          <a:p>
            <a:pPr algn="l"/>
            <a:r>
              <a:rPr lang="cs-CZ" sz="6400" dirty="0" smtClean="0">
                <a:hlinkClick r:id="rId2"/>
              </a:rPr>
              <a:t>http</a:t>
            </a:r>
            <a:r>
              <a:rPr lang="cs-CZ" sz="6400" dirty="0">
                <a:hlinkClick r:id="rId2"/>
              </a:rPr>
              <a:t>://</a:t>
            </a:r>
            <a:r>
              <a:rPr lang="cs-CZ" sz="6400" dirty="0" smtClean="0">
                <a:hlinkClick r:id="rId2"/>
              </a:rPr>
              <a:t>cesta-kolem-sveta.blog.cz/0810/evropa-jako-svetadil</a:t>
            </a:r>
            <a:endParaRPr lang="cs-CZ" sz="6400" dirty="0" smtClean="0"/>
          </a:p>
          <a:p>
            <a:pPr algn="l"/>
            <a:r>
              <a:rPr lang="cs-CZ" sz="6400" dirty="0">
                <a:hlinkClick r:id="rId3"/>
              </a:rPr>
              <a:t>http://</a:t>
            </a:r>
            <a:r>
              <a:rPr lang="cs-CZ" sz="6400" dirty="0" smtClean="0">
                <a:hlinkClick r:id="rId3"/>
              </a:rPr>
              <a:t>commons.wikimedia.org/wiki/File:Juzna_Evropa.PNG?uselang=cs</a:t>
            </a:r>
            <a:endParaRPr lang="cs-CZ" sz="6400" dirty="0" smtClean="0"/>
          </a:p>
          <a:p>
            <a:pPr algn="l"/>
            <a:r>
              <a:rPr lang="cs-CZ" sz="6400" dirty="0">
                <a:hlinkClick r:id="rId4"/>
              </a:rPr>
              <a:t>http://commons.wikimedia.org/wiki/File:Colosseum_(Rome)_</a:t>
            </a:r>
            <a:r>
              <a:rPr lang="cs-CZ" sz="6400" dirty="0" smtClean="0">
                <a:hlinkClick r:id="rId4"/>
              </a:rPr>
              <a:t>15.jpg</a:t>
            </a:r>
          </a:p>
          <a:p>
            <a:pPr algn="l"/>
            <a:r>
              <a:rPr lang="cs-CZ" sz="6400" dirty="0" smtClean="0">
                <a:hlinkClick r:id="rId4"/>
              </a:rPr>
              <a:t>http</a:t>
            </a:r>
            <a:r>
              <a:rPr lang="cs-CZ" sz="6400" dirty="0">
                <a:hlinkClick r:id="rId4"/>
              </a:rPr>
              <a:t>://</a:t>
            </a:r>
            <a:r>
              <a:rPr lang="cs-CZ" sz="6400" dirty="0" smtClean="0">
                <a:hlinkClick r:id="rId4"/>
              </a:rPr>
              <a:t>commons.wikimedia.org/wiki/File:Valletta-from-fortmanoel.jpg</a:t>
            </a:r>
            <a:endParaRPr lang="cs-CZ" sz="6400" dirty="0" smtClean="0"/>
          </a:p>
          <a:p>
            <a:pPr algn="l"/>
            <a:r>
              <a:rPr lang="cs-CZ" sz="6400" dirty="0">
                <a:hlinkClick r:id="rId5"/>
              </a:rPr>
              <a:t>http://upload.wikimedia.org/wikipedia/commons/1/16/Drag%C3%A3o_selec%C3%A7%C3%A3o_%</a:t>
            </a:r>
            <a:r>
              <a:rPr lang="cs-CZ" sz="6400" dirty="0" smtClean="0">
                <a:hlinkClick r:id="rId5"/>
              </a:rPr>
              <a:t>287%29_by_senalbuquerque.jpg</a:t>
            </a:r>
            <a:endParaRPr lang="cs-CZ" sz="6400" dirty="0" smtClean="0"/>
          </a:p>
          <a:p>
            <a:pPr algn="l"/>
            <a:r>
              <a:rPr lang="cs-CZ" sz="6400" dirty="0">
                <a:hlinkClick r:id="rId6"/>
              </a:rPr>
              <a:t>http://</a:t>
            </a:r>
            <a:r>
              <a:rPr lang="cs-CZ" sz="6400" dirty="0" smtClean="0">
                <a:hlinkClick r:id="rId6"/>
              </a:rPr>
              <a:t>commons.wikimedia.org/wiki/File:PosGreekMacedonia.png</a:t>
            </a:r>
            <a:endParaRPr lang="cs-CZ" sz="6400" dirty="0" smtClean="0"/>
          </a:p>
          <a:p>
            <a:pPr algn="l"/>
            <a:r>
              <a:rPr lang="cs-CZ" sz="6400" dirty="0">
                <a:hlinkClick r:id="rId7"/>
              </a:rPr>
              <a:t>http://</a:t>
            </a:r>
            <a:r>
              <a:rPr lang="cs-CZ" sz="6400" dirty="0" smtClean="0">
                <a:hlinkClick r:id="rId7"/>
              </a:rPr>
              <a:t>commons.wikimedia.org/wiki/File:Muenze_san_marino_2e.png</a:t>
            </a:r>
            <a:endParaRPr lang="cs-CZ" sz="6400" dirty="0" smtClean="0"/>
          </a:p>
          <a:p>
            <a:pPr algn="l"/>
            <a:r>
              <a:rPr lang="cs-CZ" sz="6400" dirty="0">
                <a:hlinkClick r:id="rId8"/>
              </a:rPr>
              <a:t>http://</a:t>
            </a:r>
            <a:r>
              <a:rPr lang="cs-CZ" sz="6400" dirty="0" smtClean="0">
                <a:hlinkClick r:id="rId8"/>
              </a:rPr>
              <a:t>commons.wikimedia.org/wiki/File:Juan_Carlos_I_of_Spain_2007.jpg</a:t>
            </a:r>
            <a:endParaRPr lang="cs-CZ" sz="6400" dirty="0" smtClean="0"/>
          </a:p>
          <a:p>
            <a:pPr algn="l"/>
            <a:r>
              <a:rPr lang="cs-CZ" sz="6400" dirty="0">
                <a:hlinkClick r:id="rId9"/>
              </a:rPr>
              <a:t>http://</a:t>
            </a:r>
            <a:r>
              <a:rPr lang="cs-CZ" sz="6400" dirty="0" smtClean="0">
                <a:hlinkClick r:id="rId9"/>
              </a:rPr>
              <a:t>commons.wikimedia.org/wiki/File:Vatican_City_map_EN.png</a:t>
            </a:r>
            <a:endParaRPr lang="cs-CZ" sz="6400" dirty="0" smtClean="0"/>
          </a:p>
          <a:p>
            <a:pPr algn="l"/>
            <a:r>
              <a:rPr lang="cs-CZ" sz="6400" dirty="0">
                <a:hlinkClick r:id="rId10"/>
              </a:rPr>
              <a:t>http://</a:t>
            </a:r>
            <a:r>
              <a:rPr lang="cs-CZ" sz="6400" dirty="0" smtClean="0">
                <a:hlinkClick r:id="rId10"/>
              </a:rPr>
              <a:t>commons.wikimedia.org/wiki/File:Andorra_map.png</a:t>
            </a:r>
            <a:endParaRPr lang="cs-CZ" sz="6400" dirty="0" smtClean="0"/>
          </a:p>
          <a:p>
            <a:pPr algn="l"/>
            <a:r>
              <a:rPr lang="cs-CZ" sz="6400" dirty="0">
                <a:hlinkClick r:id="rId11"/>
              </a:rPr>
              <a:t>http://</a:t>
            </a:r>
            <a:r>
              <a:rPr lang="cs-CZ" sz="6400" dirty="0" smtClean="0">
                <a:hlinkClick r:id="rId11"/>
              </a:rPr>
              <a:t>commons.wikimedia.org/wiki/File:Olivov%C3%BD_h%C3%A1j.jpg</a:t>
            </a:r>
            <a:endParaRPr lang="cs-CZ" sz="6400" dirty="0" smtClean="0"/>
          </a:p>
          <a:p>
            <a:pPr algn="l"/>
            <a:r>
              <a:rPr lang="cs-CZ" sz="6400" dirty="0">
                <a:hlinkClick r:id="rId12"/>
              </a:rPr>
              <a:t>http://</a:t>
            </a:r>
            <a:r>
              <a:rPr lang="cs-CZ" sz="6400" dirty="0" smtClean="0">
                <a:hlinkClick r:id="rId12"/>
              </a:rPr>
              <a:t>commons.wikimedia.org/wiki/File:Sv_Petr_Vatik%C3%A1n_1.jpg</a:t>
            </a:r>
            <a:endParaRPr lang="cs-CZ" sz="6400" dirty="0" smtClean="0"/>
          </a:p>
          <a:p>
            <a:pPr algn="l"/>
            <a:endParaRPr lang="cs-CZ" sz="6400" dirty="0" smtClean="0"/>
          </a:p>
          <a:p>
            <a:pPr algn="l"/>
            <a:r>
              <a:rPr lang="cs-CZ" sz="6400" dirty="0" smtClean="0"/>
              <a:t>[</a:t>
            </a:r>
            <a:r>
              <a:rPr lang="cs-CZ" sz="6400" dirty="0"/>
              <a:t>ONLINE] [CIT. </a:t>
            </a:r>
            <a:r>
              <a:rPr lang="cs-CZ" sz="6400" dirty="0" smtClean="0"/>
              <a:t>2013-01-22]</a:t>
            </a:r>
            <a:endParaRPr lang="cs-CZ" sz="6400" dirty="0"/>
          </a:p>
          <a:p>
            <a:pPr algn="l"/>
            <a:r>
              <a:rPr lang="cs-CZ" sz="6400" dirty="0" smtClean="0"/>
              <a:t>Autorem </a:t>
            </a:r>
            <a:r>
              <a:rPr lang="cs-CZ" sz="6400" dirty="0"/>
              <a:t>materiálu a všech jeho částí, </a:t>
            </a:r>
          </a:p>
          <a:p>
            <a:pPr algn="l"/>
            <a:r>
              <a:rPr lang="cs-CZ" sz="6400" dirty="0"/>
              <a:t>není-li uvedeno jinak, je Mgr. Věra </a:t>
            </a:r>
            <a:r>
              <a:rPr lang="cs-CZ" sz="6400" dirty="0" smtClean="0"/>
              <a:t>Floriánová.</a:t>
            </a:r>
            <a:endParaRPr lang="cs-CZ" sz="6400" dirty="0"/>
          </a:p>
          <a:p>
            <a:pPr algn="l"/>
            <a:endParaRPr lang="cs-CZ" sz="6400" dirty="0" smtClean="0"/>
          </a:p>
          <a:p>
            <a:pPr algn="l"/>
            <a:endParaRPr lang="cs-CZ" sz="6400" dirty="0" smtClean="0"/>
          </a:p>
          <a:p>
            <a:endParaRPr lang="cs-CZ" sz="6400" dirty="0" smtClean="0"/>
          </a:p>
          <a:p>
            <a:endParaRPr lang="cs-CZ" sz="6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3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23" y="476672"/>
            <a:ext cx="8208912" cy="2005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40903"/>
              </p:ext>
            </p:extLst>
          </p:nvPr>
        </p:nvGraphicFramePr>
        <p:xfrm>
          <a:off x="611560" y="2852936"/>
          <a:ext cx="806489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59228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Vzdělávací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oblast: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Svět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kolem nás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Tematická oblast: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Místo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kde žijeme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– jižní Evropa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Předmět: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Vlastivěda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Výstižný popis způsobu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použití, případně metodické pokyny: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materiál vhodný pro výkladovou hodinu,</a:t>
                      </a:r>
                      <a:r>
                        <a:rPr lang="cs-CZ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současně práce s mapou</a:t>
                      </a:r>
                      <a:endParaRPr lang="cs-CZ" sz="1200" b="1" dirty="0" smtClean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Klíčová slova: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Jižní Evropa, státy, poloha,  hlavní město , obyvatelstvo, členství v EU, zajímavosti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1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Druh učebního materiálu: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Powerpointová</a:t>
                      </a:r>
                      <a:r>
                        <a:rPr lang="cs-CZ" sz="1600" b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cs-CZ" sz="1600" b="1" baseline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prezentace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2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 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JIŽNÍ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EVROPA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Za </a:t>
            </a:r>
            <a:r>
              <a:rPr lang="cs-CZ" dirty="0"/>
              <a:t>státy </a:t>
            </a:r>
            <a:r>
              <a:rPr lang="cs-CZ" dirty="0" smtClean="0"/>
              <a:t>jižní Evropy </a:t>
            </a:r>
            <a:r>
              <a:rPr lang="cs-CZ" dirty="0"/>
              <a:t>se dá považovat </a:t>
            </a:r>
            <a:r>
              <a:rPr lang="cs-CZ" b="1" u="sng" dirty="0"/>
              <a:t>Itálie, Malta, Portugalsko, Řecko, San Marino, Španělsko, Vatikán, Monako a Andorra.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312368" cy="276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ITÁLIE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 smtClean="0"/>
              <a:t>Itálie </a:t>
            </a:r>
            <a:r>
              <a:rPr lang="cs-CZ" sz="2800" dirty="0"/>
              <a:t>(angl. Italy) se rozkládá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na </a:t>
            </a:r>
            <a:r>
              <a:rPr lang="cs-CZ" sz="2800" dirty="0"/>
              <a:t>Apeninském poloostrově. </a:t>
            </a:r>
            <a:endParaRPr lang="cs-CZ" sz="2800" dirty="0" smtClean="0"/>
          </a:p>
          <a:p>
            <a:r>
              <a:rPr lang="cs-CZ" sz="2800" dirty="0" smtClean="0"/>
              <a:t>Na </a:t>
            </a:r>
            <a:r>
              <a:rPr lang="cs-CZ" sz="2800" dirty="0"/>
              <a:t>severozápadě sousedí s </a:t>
            </a:r>
            <a:r>
              <a:rPr lang="cs-CZ" sz="2800" b="1" dirty="0"/>
              <a:t>Francií, na severu se Švýcarskem a Rakouskem a na severovýchodě se Slovinskem.</a:t>
            </a:r>
          </a:p>
          <a:p>
            <a:r>
              <a:rPr lang="cs-CZ" sz="2800" dirty="0"/>
              <a:t>Hlavní město Itálie je </a:t>
            </a:r>
            <a:r>
              <a:rPr lang="cs-CZ" sz="2800" b="1" dirty="0"/>
              <a:t>Řím. </a:t>
            </a:r>
            <a:endParaRPr lang="cs-CZ" sz="2800" b="1" dirty="0" smtClean="0"/>
          </a:p>
          <a:p>
            <a:r>
              <a:rPr lang="cs-CZ" sz="2800" dirty="0" smtClean="0"/>
              <a:t>Počet </a:t>
            </a:r>
            <a:r>
              <a:rPr lang="cs-CZ" sz="2800" dirty="0"/>
              <a:t>obyvatel přesahuje </a:t>
            </a:r>
            <a:r>
              <a:rPr lang="cs-CZ" sz="2800" b="1" dirty="0"/>
              <a:t>60 mil.</a:t>
            </a:r>
          </a:p>
          <a:p>
            <a:r>
              <a:rPr lang="cs-CZ" sz="2800" dirty="0"/>
              <a:t>Itálie </a:t>
            </a:r>
            <a:r>
              <a:rPr lang="cs-CZ" sz="2800" b="1" dirty="0"/>
              <a:t>je</a:t>
            </a:r>
            <a:r>
              <a:rPr lang="cs-CZ" sz="2800" dirty="0"/>
              <a:t> členem </a:t>
            </a:r>
            <a:r>
              <a:rPr lang="cs-CZ" sz="2800" b="1" dirty="0"/>
              <a:t>EU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945904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MALTA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2800" dirty="0"/>
              <a:t>Malta (angl. též Malta) se nachází jižně od Itálie ve Středozemním moři. </a:t>
            </a:r>
            <a:r>
              <a:rPr lang="cs-CZ" sz="2800" b="1" dirty="0"/>
              <a:t>Malta je ostrovní stát</a:t>
            </a:r>
            <a:r>
              <a:rPr lang="cs-CZ" sz="2800" dirty="0"/>
              <a:t>.</a:t>
            </a:r>
          </a:p>
          <a:p>
            <a:r>
              <a:rPr lang="cs-CZ" sz="2800" dirty="0"/>
              <a:t>Její hlavní město je </a:t>
            </a:r>
            <a:r>
              <a:rPr lang="cs-CZ" sz="2800" b="1" dirty="0"/>
              <a:t>Valletta.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 smtClean="0"/>
              <a:t>Obyvatelstvo </a:t>
            </a:r>
            <a:r>
              <a:rPr lang="cs-CZ" sz="2800" dirty="0"/>
              <a:t>se pohybuje okolo </a:t>
            </a:r>
            <a:r>
              <a:rPr lang="cs-CZ" sz="2800" b="1" dirty="0"/>
              <a:t>0,5 mil</a:t>
            </a:r>
            <a:r>
              <a:rPr lang="cs-CZ" sz="2800" b="1" dirty="0" smtClean="0"/>
              <a:t>..</a:t>
            </a:r>
            <a:endParaRPr lang="cs-CZ" sz="2800" b="1" dirty="0"/>
          </a:p>
          <a:p>
            <a:r>
              <a:rPr lang="cs-CZ" sz="2800" dirty="0"/>
              <a:t>Malta </a:t>
            </a:r>
            <a:r>
              <a:rPr lang="cs-CZ" sz="2800" b="1" dirty="0"/>
              <a:t>je </a:t>
            </a:r>
            <a:r>
              <a:rPr lang="cs-CZ" sz="2800" dirty="0"/>
              <a:t>členem </a:t>
            </a:r>
            <a:r>
              <a:rPr lang="cs-CZ" sz="2800" dirty="0" smtClean="0"/>
              <a:t>EU.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593380" cy="167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0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PORTUGALSKO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Portugalsko (angl. Portugal) je zemí rozléhající se na úplném jihozápadě Evropy. </a:t>
            </a:r>
            <a:endParaRPr lang="cs-CZ" dirty="0" smtClean="0"/>
          </a:p>
          <a:p>
            <a:r>
              <a:rPr lang="cs-CZ" dirty="0" smtClean="0"/>
              <a:t>Jeho </a:t>
            </a:r>
            <a:r>
              <a:rPr lang="cs-CZ" dirty="0"/>
              <a:t>jediným sousedem je </a:t>
            </a:r>
            <a:r>
              <a:rPr lang="cs-CZ" b="1" dirty="0"/>
              <a:t>Španělsko.</a:t>
            </a:r>
          </a:p>
          <a:p>
            <a:r>
              <a:rPr lang="cs-CZ" dirty="0"/>
              <a:t>Hlavní město Portugalska je </a:t>
            </a:r>
            <a:r>
              <a:rPr lang="cs-CZ" b="1" dirty="0"/>
              <a:t>Lisabon. </a:t>
            </a:r>
            <a:endParaRPr lang="cs-CZ" b="1" dirty="0" smtClean="0"/>
          </a:p>
          <a:p>
            <a:r>
              <a:rPr lang="cs-CZ" dirty="0" smtClean="0"/>
              <a:t>Počet </a:t>
            </a:r>
            <a:r>
              <a:rPr lang="cs-CZ" dirty="0"/>
              <a:t>obyvatel - </a:t>
            </a:r>
            <a:r>
              <a:rPr lang="cs-CZ" b="1" dirty="0"/>
              <a:t>11 mil</a:t>
            </a:r>
            <a:r>
              <a:rPr lang="cs-CZ" b="1" dirty="0" smtClean="0"/>
              <a:t>..</a:t>
            </a:r>
            <a:endParaRPr lang="cs-CZ" b="1" dirty="0"/>
          </a:p>
          <a:p>
            <a:r>
              <a:rPr lang="cs-CZ" dirty="0"/>
              <a:t>Portugalsko </a:t>
            </a:r>
            <a:r>
              <a:rPr lang="cs-CZ" b="1" dirty="0"/>
              <a:t>je</a:t>
            </a:r>
            <a:r>
              <a:rPr lang="cs-CZ" dirty="0"/>
              <a:t> taktéž členem</a:t>
            </a:r>
            <a:r>
              <a:rPr lang="cs-CZ" b="1" dirty="0"/>
              <a:t> EU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111896" cy="15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ŘECKO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Řecko (angl. </a:t>
            </a:r>
            <a:r>
              <a:rPr lang="cs-CZ" dirty="0" err="1"/>
              <a:t>Greece</a:t>
            </a:r>
            <a:r>
              <a:rPr lang="cs-CZ" dirty="0"/>
              <a:t>) se nachází na jihu Balkánského poloostrova. </a:t>
            </a:r>
            <a:endParaRPr lang="cs-CZ" dirty="0" smtClean="0"/>
          </a:p>
          <a:p>
            <a:r>
              <a:rPr lang="cs-CZ" dirty="0" smtClean="0"/>
              <a:t>Sousedí </a:t>
            </a:r>
            <a:r>
              <a:rPr lang="cs-CZ" dirty="0"/>
              <a:t>- </a:t>
            </a:r>
            <a:r>
              <a:rPr lang="cs-CZ" b="1" dirty="0"/>
              <a:t>Albánie, Makedonie, Bulharsko a Turecko</a:t>
            </a:r>
            <a:r>
              <a:rPr lang="cs-CZ" dirty="0"/>
              <a:t>.</a:t>
            </a:r>
          </a:p>
          <a:p>
            <a:r>
              <a:rPr lang="cs-CZ" dirty="0"/>
              <a:t>Hlavním městem Řecka jsou </a:t>
            </a:r>
            <a:r>
              <a:rPr lang="cs-CZ" b="1" dirty="0"/>
              <a:t>Atény. </a:t>
            </a:r>
            <a:endParaRPr lang="cs-CZ" b="1" dirty="0" smtClean="0"/>
          </a:p>
          <a:p>
            <a:r>
              <a:rPr lang="cs-CZ" dirty="0" smtClean="0"/>
              <a:t>Počet </a:t>
            </a:r>
            <a:r>
              <a:rPr lang="cs-CZ" dirty="0"/>
              <a:t>obyvatel je více jak </a:t>
            </a:r>
            <a:r>
              <a:rPr lang="cs-CZ" b="1" dirty="0"/>
              <a:t>11 mil.</a:t>
            </a:r>
          </a:p>
          <a:p>
            <a:r>
              <a:rPr lang="cs-CZ" dirty="0"/>
              <a:t>Řecko se </a:t>
            </a:r>
            <a:r>
              <a:rPr lang="cs-CZ" b="1" dirty="0"/>
              <a:t>se účastní </a:t>
            </a:r>
            <a:r>
              <a:rPr lang="cs-CZ" dirty="0"/>
              <a:t>svým </a:t>
            </a:r>
            <a:r>
              <a:rPr lang="cs-CZ" dirty="0" smtClean="0"/>
              <a:t>členstvím </a:t>
            </a:r>
            <a:r>
              <a:rPr lang="cs-CZ" dirty="0"/>
              <a:t>v </a:t>
            </a:r>
            <a:r>
              <a:rPr lang="cs-CZ" b="1" dirty="0" smtClean="0"/>
              <a:t>EU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259004" cy="191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OLIVOVÝ HÁJ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844824"/>
            <a:ext cx="7620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SAN MARINO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San Marino leží ve středu </a:t>
            </a:r>
            <a:r>
              <a:rPr lang="cs-CZ" sz="2800" b="1" dirty="0"/>
              <a:t>na východě Itálie</a:t>
            </a:r>
            <a:r>
              <a:rPr lang="cs-CZ" sz="2800" dirty="0"/>
              <a:t>. </a:t>
            </a:r>
          </a:p>
          <a:p>
            <a:r>
              <a:rPr lang="cs-CZ" sz="2800" dirty="0"/>
              <a:t>Hlavním městem je </a:t>
            </a:r>
            <a:r>
              <a:rPr lang="cs-CZ" sz="2800" b="1" dirty="0"/>
              <a:t>San Marino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Tento </a:t>
            </a:r>
            <a:r>
              <a:rPr lang="cs-CZ" sz="2800" dirty="0"/>
              <a:t>malý stát má pouze </a:t>
            </a:r>
            <a:r>
              <a:rPr lang="cs-CZ" sz="2800" b="1" dirty="0"/>
              <a:t>30 tis. </a:t>
            </a:r>
            <a:r>
              <a:rPr lang="cs-CZ" sz="2800" dirty="0"/>
              <a:t>obyvatel.</a:t>
            </a:r>
          </a:p>
          <a:p>
            <a:r>
              <a:rPr lang="cs-CZ" sz="2800" b="1" dirty="0"/>
              <a:t>Není</a:t>
            </a:r>
            <a:r>
              <a:rPr lang="cs-CZ" sz="2800" dirty="0"/>
              <a:t> členem </a:t>
            </a:r>
            <a:r>
              <a:rPr lang="cs-CZ" sz="2800" b="1" dirty="0"/>
              <a:t>EU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1875</TotalTime>
  <Words>521</Words>
  <Application>Microsoft Office PowerPoint</Application>
  <PresentationFormat>Předvádění na obrazovce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Summer</vt:lpstr>
      <vt:lpstr>Výukový materiál zpracován v rámci projektu EU peníze školám</vt:lpstr>
      <vt:lpstr>Prezentace aplikace PowerPoint</vt:lpstr>
      <vt:lpstr>  JIŽNÍ EVROPA</vt:lpstr>
      <vt:lpstr>ITÁLIE</vt:lpstr>
      <vt:lpstr>MALTA</vt:lpstr>
      <vt:lpstr>PORTUGALSKO</vt:lpstr>
      <vt:lpstr>ŘECKO</vt:lpstr>
      <vt:lpstr>OLIVOVÝ HÁJ</vt:lpstr>
      <vt:lpstr>SAN MARINO</vt:lpstr>
      <vt:lpstr>ŠPANĚLSKO</vt:lpstr>
      <vt:lpstr>VATIKÁN</vt:lpstr>
      <vt:lpstr>KATEDRÁLA SV. PETRA</vt:lpstr>
      <vt:lpstr>ANDORA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stránka</dc:title>
  <dc:creator>Mgr. Věra Floriánová</dc:creator>
  <cp:lastModifiedBy>Toshiba</cp:lastModifiedBy>
  <cp:revision>66</cp:revision>
  <dcterms:created xsi:type="dcterms:W3CDTF">2012-07-27T13:32:16Z</dcterms:created>
  <dcterms:modified xsi:type="dcterms:W3CDTF">2014-03-04T21:06:48Z</dcterms:modified>
</cp:coreProperties>
</file>