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2" r:id="rId2"/>
    <p:sldId id="263" r:id="rId3"/>
    <p:sldId id="264" r:id="rId4"/>
    <p:sldId id="266" r:id="rId5"/>
    <p:sldId id="273" r:id="rId6"/>
    <p:sldId id="267" r:id="rId7"/>
    <p:sldId id="268" r:id="rId8"/>
    <p:sldId id="274" r:id="rId9"/>
    <p:sldId id="269" r:id="rId10"/>
    <p:sldId id="270" r:id="rId11"/>
    <p:sldId id="275" r:id="rId12"/>
    <p:sldId id="271" r:id="rId13"/>
    <p:sldId id="272" r:id="rId14"/>
    <p:sldId id="276" r:id="rId15"/>
    <p:sldId id="277" r:id="rId16"/>
    <p:sldId id="278" r:id="rId17"/>
    <p:sldId id="279" r:id="rId18"/>
    <p:sldId id="280" r:id="rId19"/>
    <p:sldId id="26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ropske-staty.cz/vychodni-evropa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a/a0/Suedosteuropa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077072"/>
            <a:ext cx="5114778" cy="43204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81720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Floriánová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IV.,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V./4., 5.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35344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CHORVATSKO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Chorvatsko (angl. </a:t>
            </a:r>
            <a:r>
              <a:rPr lang="cs-CZ" dirty="0" err="1"/>
              <a:t>Croatia</a:t>
            </a:r>
            <a:r>
              <a:rPr lang="cs-CZ" dirty="0"/>
              <a:t>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leží </a:t>
            </a:r>
            <a:r>
              <a:rPr lang="cs-CZ" b="1" dirty="0"/>
              <a:t>pod </a:t>
            </a:r>
            <a:r>
              <a:rPr lang="cs-CZ" b="1" dirty="0" smtClean="0"/>
              <a:t>Slovinskem</a:t>
            </a:r>
            <a:r>
              <a:rPr lang="cs-CZ" b="1" dirty="0"/>
              <a:t>. Dále sousedí s Maďarskem, Srbskem a Bosnou a Hercegovinou.</a:t>
            </a:r>
          </a:p>
          <a:p>
            <a:r>
              <a:rPr lang="cs-CZ" dirty="0"/>
              <a:t>Hlavním městem Chorvatska je </a:t>
            </a:r>
            <a:r>
              <a:rPr lang="cs-CZ" b="1" dirty="0"/>
              <a:t>Záhřeb.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obyvatel činí až </a:t>
            </a:r>
            <a:r>
              <a:rPr lang="cs-CZ" b="1" dirty="0"/>
              <a:t>5 mil</a:t>
            </a:r>
            <a:r>
              <a:rPr lang="cs-CZ" b="1" dirty="0" smtClean="0"/>
              <a:t>..</a:t>
            </a:r>
            <a:endParaRPr lang="cs-CZ" b="1" dirty="0"/>
          </a:p>
          <a:p>
            <a:r>
              <a:rPr lang="cs-CZ" dirty="0"/>
              <a:t>Chorvatsko </a:t>
            </a:r>
            <a:r>
              <a:rPr lang="cs-CZ" b="1" dirty="0"/>
              <a:t>není </a:t>
            </a:r>
            <a:r>
              <a:rPr lang="cs-CZ" dirty="0"/>
              <a:t>v </a:t>
            </a:r>
            <a:r>
              <a:rPr lang="cs-CZ" dirty="0" smtClean="0"/>
              <a:t>EU.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4581128"/>
            <a:ext cx="4032448" cy="203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8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JADERSKÉ MOŘE - JADRAN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946998" cy="396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3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KYPR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Kypr (angl. </a:t>
            </a:r>
            <a:r>
              <a:rPr lang="cs-CZ" dirty="0" err="1"/>
              <a:t>Cyprus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b="1" dirty="0"/>
              <a:t>ostrovní stát ležící </a:t>
            </a:r>
            <a:r>
              <a:rPr lang="cs-CZ" b="1" dirty="0" smtClean="0"/>
              <a:t>jižně </a:t>
            </a:r>
            <a:r>
              <a:rPr lang="cs-CZ" b="1" dirty="0"/>
              <a:t>od Turecka.</a:t>
            </a:r>
          </a:p>
          <a:p>
            <a:r>
              <a:rPr lang="cs-CZ" dirty="0"/>
              <a:t>Hlavním městem je </a:t>
            </a:r>
            <a:r>
              <a:rPr lang="cs-CZ" b="1" dirty="0"/>
              <a:t>Nikósie.</a:t>
            </a:r>
          </a:p>
          <a:p>
            <a:r>
              <a:rPr lang="cs-CZ" dirty="0"/>
              <a:t>Kypr je </a:t>
            </a:r>
            <a:r>
              <a:rPr lang="cs-CZ" dirty="0" err="1"/>
              <a:t>součastí</a:t>
            </a:r>
            <a:r>
              <a:rPr lang="cs-CZ" dirty="0"/>
              <a:t> EU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ostrov z vesmíru</a:t>
            </a:r>
            <a:endParaRPr lang="cs-CZ" dirty="0"/>
          </a:p>
          <a:p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7862" y="34158"/>
            <a:ext cx="250089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394149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4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MAKEDONIE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Makedonie (angl. </a:t>
            </a:r>
            <a:r>
              <a:rPr lang="cs-CZ" dirty="0" err="1"/>
              <a:t>Macedonia</a:t>
            </a:r>
            <a:r>
              <a:rPr lang="cs-CZ" dirty="0"/>
              <a:t>) se rozléhá mezi </a:t>
            </a:r>
            <a:r>
              <a:rPr lang="cs-CZ" b="1" dirty="0"/>
              <a:t>Albánií, Srbskem, Bulharskem a Řeckem.</a:t>
            </a:r>
          </a:p>
          <a:p>
            <a:r>
              <a:rPr lang="cs-CZ" dirty="0"/>
              <a:t>Hlavní město Makedonie je </a:t>
            </a:r>
            <a:r>
              <a:rPr lang="cs-CZ" b="1" dirty="0"/>
              <a:t>Skopje. </a:t>
            </a:r>
            <a:endParaRPr lang="cs-CZ" b="1" dirty="0" smtClean="0"/>
          </a:p>
          <a:p>
            <a:r>
              <a:rPr lang="cs-CZ" dirty="0" smtClean="0"/>
              <a:t>Počet </a:t>
            </a:r>
            <a:r>
              <a:rPr lang="cs-CZ" dirty="0"/>
              <a:t>lidí přesahuje </a:t>
            </a:r>
            <a:r>
              <a:rPr lang="cs-CZ" b="1" dirty="0"/>
              <a:t>2 </a:t>
            </a:r>
            <a:r>
              <a:rPr lang="cs-CZ" b="1" dirty="0" smtClean="0"/>
              <a:t>mil. </a:t>
            </a:r>
            <a:r>
              <a:rPr lang="cs-CZ" dirty="0"/>
              <a:t>obyvatelstva.</a:t>
            </a:r>
          </a:p>
          <a:p>
            <a:r>
              <a:rPr lang="cs-CZ" b="1" dirty="0"/>
              <a:t>J</a:t>
            </a:r>
            <a:r>
              <a:rPr lang="cs-CZ" b="1" dirty="0" smtClean="0"/>
              <a:t>e</a:t>
            </a:r>
            <a:r>
              <a:rPr lang="cs-CZ" dirty="0" smtClean="0"/>
              <a:t> </a:t>
            </a:r>
            <a:r>
              <a:rPr lang="cs-CZ" dirty="0"/>
              <a:t>členem </a:t>
            </a:r>
            <a:r>
              <a:rPr lang="cs-CZ" b="1" dirty="0"/>
              <a:t>EU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49149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RUMUNSKO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Rumunsko (angl. </a:t>
            </a:r>
            <a:r>
              <a:rPr lang="cs-CZ" dirty="0" err="1"/>
              <a:t>Romania</a:t>
            </a:r>
            <a:r>
              <a:rPr lang="cs-CZ" dirty="0"/>
              <a:t>) je větší stát, který leží </a:t>
            </a:r>
            <a:r>
              <a:rPr lang="cs-CZ" b="1" dirty="0"/>
              <a:t>jižně od Ukrajiny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Dále </a:t>
            </a:r>
            <a:r>
              <a:rPr lang="cs-CZ" b="1" dirty="0"/>
              <a:t>sousedí s Moldavskem, Bulharskem, Srbskem a Maďarskem</a:t>
            </a:r>
            <a:r>
              <a:rPr lang="cs-CZ" dirty="0"/>
              <a:t>.</a:t>
            </a:r>
          </a:p>
          <a:p>
            <a:r>
              <a:rPr lang="cs-CZ" dirty="0"/>
              <a:t>Hlavním městem je </a:t>
            </a:r>
            <a:r>
              <a:rPr lang="cs-CZ" b="1" dirty="0"/>
              <a:t>Bukurešť. </a:t>
            </a:r>
            <a:endParaRPr lang="cs-CZ" b="1" dirty="0" smtClean="0"/>
          </a:p>
          <a:p>
            <a:r>
              <a:rPr lang="cs-CZ" dirty="0" smtClean="0"/>
              <a:t>Počet </a:t>
            </a:r>
            <a:r>
              <a:rPr lang="cs-CZ" dirty="0"/>
              <a:t>obyvatelstva dosahuje </a:t>
            </a:r>
            <a:r>
              <a:rPr lang="cs-CZ" b="1" dirty="0"/>
              <a:t>23 mil</a:t>
            </a:r>
            <a:r>
              <a:rPr lang="cs-CZ" b="1" dirty="0" smtClean="0"/>
              <a:t>..</a:t>
            </a:r>
            <a:endParaRPr lang="cs-CZ" b="1" dirty="0"/>
          </a:p>
          <a:p>
            <a:r>
              <a:rPr lang="cs-CZ" dirty="0"/>
              <a:t>Rumunsko </a:t>
            </a:r>
            <a:r>
              <a:rPr lang="cs-CZ" b="1" dirty="0"/>
              <a:t>je</a:t>
            </a:r>
            <a:r>
              <a:rPr lang="cs-CZ" dirty="0"/>
              <a:t> členem </a:t>
            </a:r>
            <a:r>
              <a:rPr lang="cs-CZ" b="1" dirty="0"/>
              <a:t>EU.</a:t>
            </a:r>
          </a:p>
          <a:p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5085184"/>
            <a:ext cx="2376264" cy="159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5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4367448" cy="326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0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SRBSKO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Srbsko (angl. </a:t>
            </a:r>
            <a:r>
              <a:rPr lang="cs-CZ" dirty="0" err="1"/>
              <a:t>Serbia</a:t>
            </a:r>
            <a:r>
              <a:rPr lang="cs-CZ" dirty="0"/>
              <a:t>) je středně velký stát ležící </a:t>
            </a:r>
            <a:r>
              <a:rPr lang="cs-CZ" b="1" dirty="0"/>
              <a:t>jihozápadně od Rumunska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Mezi </a:t>
            </a:r>
            <a:r>
              <a:rPr lang="cs-CZ" dirty="0"/>
              <a:t>sousedy patří </a:t>
            </a:r>
            <a:r>
              <a:rPr lang="cs-CZ" b="1" dirty="0"/>
              <a:t>Černá Hora, Albánie, Makedonie, Bulharsko, Rumunsko, Maďarsko, Chorvatsko a Bosna a Hercegovina.</a:t>
            </a:r>
          </a:p>
          <a:p>
            <a:r>
              <a:rPr lang="cs-CZ" dirty="0"/>
              <a:t>Hlavní město je </a:t>
            </a:r>
            <a:r>
              <a:rPr lang="cs-CZ" b="1" dirty="0" smtClean="0"/>
              <a:t>Bělehrad. </a:t>
            </a:r>
          </a:p>
          <a:p>
            <a:r>
              <a:rPr lang="cs-CZ" dirty="0" smtClean="0"/>
              <a:t>Počet lidí dosahuje až </a:t>
            </a:r>
            <a:r>
              <a:rPr lang="cs-CZ" b="1" dirty="0" smtClean="0"/>
              <a:t>10 mil..</a:t>
            </a:r>
          </a:p>
          <a:p>
            <a:r>
              <a:rPr lang="cs-CZ" dirty="0" smtClean="0"/>
              <a:t>Srbsko </a:t>
            </a:r>
            <a:r>
              <a:rPr lang="cs-CZ" b="1" dirty="0"/>
              <a:t>není členem EU</a:t>
            </a:r>
            <a:r>
              <a:rPr lang="cs-CZ" b="1" dirty="0" smtClean="0"/>
              <a:t>. </a:t>
            </a:r>
            <a:endParaRPr lang="cs-CZ" b="1" dirty="0"/>
          </a:p>
          <a:p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762848" cy="185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4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TURECKO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Turecko (angl. </a:t>
            </a:r>
            <a:r>
              <a:rPr lang="cs-CZ" dirty="0" err="1"/>
              <a:t>Turkey</a:t>
            </a:r>
            <a:r>
              <a:rPr lang="cs-CZ" dirty="0"/>
              <a:t>) zasahuje do Evropy </a:t>
            </a:r>
            <a:r>
              <a:rPr lang="cs-CZ" b="1" dirty="0"/>
              <a:t>pouze částí. </a:t>
            </a:r>
            <a:endParaRPr lang="cs-CZ" b="1" dirty="0" smtClean="0"/>
          </a:p>
          <a:p>
            <a:r>
              <a:rPr lang="cs-CZ" b="1" dirty="0" smtClean="0"/>
              <a:t>Na </a:t>
            </a:r>
            <a:r>
              <a:rPr lang="cs-CZ" b="1" dirty="0"/>
              <a:t>severu sousedí s Bulharskem a na západě s Řeckem.</a:t>
            </a:r>
          </a:p>
          <a:p>
            <a:r>
              <a:rPr lang="cs-CZ" dirty="0"/>
              <a:t>Hlavní město Turecka je </a:t>
            </a:r>
            <a:r>
              <a:rPr lang="cs-CZ" b="1" dirty="0"/>
              <a:t>Ankara.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obyvatelstva ve státu činí </a:t>
            </a:r>
            <a:r>
              <a:rPr lang="cs-CZ" b="1" dirty="0"/>
              <a:t>68 mil</a:t>
            </a:r>
            <a:r>
              <a:rPr lang="cs-CZ" b="1" dirty="0" smtClean="0"/>
              <a:t>..</a:t>
            </a:r>
            <a:endParaRPr lang="cs-CZ" b="1" dirty="0"/>
          </a:p>
          <a:p>
            <a:r>
              <a:rPr lang="cs-CZ" dirty="0"/>
              <a:t>Turecko </a:t>
            </a:r>
            <a:r>
              <a:rPr lang="cs-CZ" b="1" dirty="0"/>
              <a:t>není </a:t>
            </a:r>
            <a:r>
              <a:rPr lang="cs-CZ" dirty="0"/>
              <a:t>členem </a:t>
            </a:r>
            <a:r>
              <a:rPr lang="cs-CZ" b="1" dirty="0"/>
              <a:t>EU.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2304256" cy="154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3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3888432" cy="629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208912" cy="4392488"/>
          </a:xfrm>
        </p:spPr>
        <p:txBody>
          <a:bodyPr>
            <a:normAutofit fontScale="55000" lnSpcReduction="20000"/>
          </a:bodyPr>
          <a:lstStyle/>
          <a:p>
            <a:pPr algn="l"/>
            <a:endParaRPr lang="cs-CZ" dirty="0" smtClean="0">
              <a:hlinkClick r:id="rId2"/>
            </a:endParaRPr>
          </a:p>
          <a:p>
            <a:pPr algn="l"/>
            <a:endParaRPr lang="cs-CZ" dirty="0">
              <a:hlinkClick r:id="rId2"/>
            </a:endParaRPr>
          </a:p>
          <a:p>
            <a:pPr algn="l"/>
            <a:endParaRPr lang="cs-CZ" dirty="0" smtClean="0">
              <a:hlinkClick r:id="rId2"/>
            </a:endParaRPr>
          </a:p>
          <a:p>
            <a:pPr algn="l"/>
            <a:endParaRPr lang="cs-CZ" sz="1400" dirty="0" smtClean="0">
              <a:hlinkClick r:id="rId2"/>
            </a:endParaRPr>
          </a:p>
          <a:p>
            <a:pPr algn="l"/>
            <a:r>
              <a:rPr lang="cs-CZ" sz="2300" dirty="0" smtClean="0">
                <a:hlinkClick r:id="rId2"/>
              </a:rPr>
              <a:t>http</a:t>
            </a:r>
            <a:r>
              <a:rPr lang="cs-CZ" sz="2300" dirty="0">
                <a:hlinkClick r:id="rId2"/>
              </a:rPr>
              <a:t>://</a:t>
            </a:r>
            <a:r>
              <a:rPr lang="cs-CZ" sz="2300" dirty="0" smtClean="0">
                <a:hlinkClick r:id="rId2"/>
              </a:rPr>
              <a:t>cs.wikipedia.org/wiki/Soubor:Suedosteuropa.png</a:t>
            </a:r>
          </a:p>
          <a:p>
            <a:pPr algn="l"/>
            <a:r>
              <a:rPr lang="cs-CZ" sz="2300" dirty="0">
                <a:hlinkClick r:id="rId2"/>
              </a:rPr>
              <a:t>http://</a:t>
            </a:r>
            <a:r>
              <a:rPr lang="cs-CZ" sz="2300" dirty="0" smtClean="0">
                <a:hlinkClick r:id="rId2"/>
              </a:rPr>
              <a:t>www.11zsmost.cz/cd-evropa/cdevropa/vlajky.htm</a:t>
            </a:r>
          </a:p>
          <a:p>
            <a:pPr algn="l"/>
            <a:r>
              <a:rPr lang="cs-CZ" sz="2300" dirty="0">
                <a:hlinkClick r:id="rId2"/>
              </a:rPr>
              <a:t>http://</a:t>
            </a:r>
            <a:r>
              <a:rPr lang="cs-CZ" sz="2300" dirty="0" smtClean="0">
                <a:hlinkClick r:id="rId2"/>
              </a:rPr>
              <a:t>cs.wikipedia.org/wiki/Soubor:Colorful_building_in_Tirana.jpg</a:t>
            </a:r>
          </a:p>
          <a:p>
            <a:pPr algn="l"/>
            <a:r>
              <a:rPr lang="cs-CZ" sz="2300" dirty="0">
                <a:hlinkClick r:id="rId2"/>
              </a:rPr>
              <a:t>http://</a:t>
            </a:r>
            <a:r>
              <a:rPr lang="cs-CZ" sz="2300" dirty="0" smtClean="0">
                <a:hlinkClick r:id="rId2"/>
              </a:rPr>
              <a:t>cs.wikipedia.org/wiki/Sofie</a:t>
            </a:r>
          </a:p>
          <a:p>
            <a:pPr algn="l"/>
            <a:r>
              <a:rPr lang="cs-CZ" sz="2300" dirty="0">
                <a:hlinkClick r:id="rId2"/>
              </a:rPr>
              <a:t>http://</a:t>
            </a:r>
            <a:r>
              <a:rPr lang="cs-CZ" sz="2300" dirty="0" smtClean="0">
                <a:hlinkClick r:id="rId2"/>
              </a:rPr>
              <a:t>cs.wikipedia.org/wiki/Soubor:Souostrov%C3%AD_Pakleni_otoci.jpg</a:t>
            </a:r>
          </a:p>
          <a:p>
            <a:pPr algn="l"/>
            <a:r>
              <a:rPr lang="cs-CZ" sz="2300" dirty="0">
                <a:hlinkClick r:id="rId2"/>
              </a:rPr>
              <a:t>http://</a:t>
            </a:r>
            <a:r>
              <a:rPr lang="cs-CZ" sz="2300" dirty="0" smtClean="0">
                <a:hlinkClick r:id="rId2"/>
              </a:rPr>
              <a:t>cs.wikipedia.org/wiki/Karpaty</a:t>
            </a:r>
          </a:p>
          <a:p>
            <a:pPr algn="l"/>
            <a:r>
              <a:rPr lang="cs-CZ" sz="2300" dirty="0">
                <a:hlinkClick r:id="rId2"/>
              </a:rPr>
              <a:t>http://cs.wikipedia.org/wiki/Ankara</a:t>
            </a:r>
            <a:endParaRPr lang="cs-CZ" sz="2300" dirty="0" smtClean="0">
              <a:hlinkClick r:id="rId2"/>
            </a:endParaRPr>
          </a:p>
          <a:p>
            <a:pPr algn="l"/>
            <a:endParaRPr lang="cs-CZ" sz="1400" dirty="0" smtClean="0">
              <a:hlinkClick r:id="rId2"/>
            </a:endParaRPr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[</a:t>
            </a:r>
            <a:r>
              <a:rPr lang="cs-CZ" dirty="0"/>
              <a:t>ONLINE] [CIT. </a:t>
            </a:r>
            <a:r>
              <a:rPr lang="cs-CZ" dirty="0" smtClean="0"/>
              <a:t>2013-01-10]</a:t>
            </a:r>
            <a:endParaRPr lang="cs-CZ" dirty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Autorem </a:t>
            </a:r>
            <a:r>
              <a:rPr lang="cs-CZ" dirty="0"/>
              <a:t>materiálu a všech jeho částí, </a:t>
            </a:r>
            <a:endParaRPr lang="cs-CZ" dirty="0" smtClean="0"/>
          </a:p>
          <a:p>
            <a:pPr algn="l"/>
            <a:r>
              <a:rPr lang="cs-CZ" dirty="0" smtClean="0"/>
              <a:t>není-li </a:t>
            </a:r>
            <a:r>
              <a:rPr lang="cs-CZ" dirty="0"/>
              <a:t>uvedeno jinak, je Mgr. </a:t>
            </a:r>
            <a:r>
              <a:rPr lang="cs-CZ" dirty="0" smtClean="0"/>
              <a:t>Věra Floriánová.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254044" cy="68551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3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476672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49767"/>
              </p:ext>
            </p:extLst>
          </p:nvPr>
        </p:nvGraphicFramePr>
        <p:xfrm>
          <a:off x="611560" y="2852936"/>
          <a:ext cx="806489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Svět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kolem nás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Místo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kde žijeme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jihovýchodní Evropa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výkladovou hodinu,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současně práce s mapou, zápis do sešitu</a:t>
                      </a:r>
                      <a:endParaRPr lang="cs-CZ" sz="12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východní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Evropa, státy, poloha, hlavní město, obyvatelstvo, členství v EU, města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– zajímavosti, vlajky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8870" y="116632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JIHO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VÝCHODNÍ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EVROPA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060848"/>
            <a:ext cx="6196405" cy="3662220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 státy Západní Evropy se dá </a:t>
            </a:r>
            <a:r>
              <a:rPr lang="cs-CZ" dirty="0" smtClean="0"/>
              <a:t>považovat: </a:t>
            </a:r>
            <a:r>
              <a:rPr lang="cs-CZ" b="1" dirty="0"/>
              <a:t>Albánie, Bosna a Hercegovina, Bulharsko, Černá Hora, Chorvatsko, Kypr</a:t>
            </a:r>
            <a:r>
              <a:rPr lang="cs-CZ" b="1" dirty="0" smtClean="0"/>
              <a:t>, </a:t>
            </a:r>
            <a:r>
              <a:rPr lang="cs-CZ" b="1" dirty="0"/>
              <a:t>Řecko, Makedonie, </a:t>
            </a:r>
            <a:r>
              <a:rPr lang="cs-CZ" b="1" dirty="0" smtClean="0"/>
              <a:t>Rumunsko</a:t>
            </a:r>
            <a:r>
              <a:rPr lang="cs-CZ" b="1" dirty="0"/>
              <a:t>, Srbsko a Turecko (pouze část).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 descr="Soubor:Suedosteuropa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124744"/>
            <a:ext cx="22764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5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     ALBÁNIE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Albánie </a:t>
            </a:r>
            <a:r>
              <a:rPr lang="cs-CZ" dirty="0"/>
              <a:t>(angl. </a:t>
            </a:r>
            <a:r>
              <a:rPr lang="cs-CZ" dirty="0" err="1"/>
              <a:t>Albania</a:t>
            </a:r>
            <a:r>
              <a:rPr lang="cs-CZ" dirty="0"/>
              <a:t>) je </a:t>
            </a:r>
            <a:r>
              <a:rPr lang="cs-CZ" b="1" dirty="0"/>
              <a:t>přímořský </a:t>
            </a:r>
            <a:r>
              <a:rPr lang="cs-CZ" b="1" dirty="0" smtClean="0"/>
              <a:t>stát.</a:t>
            </a:r>
          </a:p>
          <a:p>
            <a:r>
              <a:rPr lang="cs-CZ" dirty="0" smtClean="0"/>
              <a:t>Nachází </a:t>
            </a:r>
            <a:r>
              <a:rPr lang="cs-CZ" dirty="0"/>
              <a:t>se mezi </a:t>
            </a:r>
            <a:r>
              <a:rPr lang="cs-CZ" b="1" dirty="0"/>
              <a:t>Černou Horou, Srbskem, Makedonií a Řeckem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Hlavní město: </a:t>
            </a:r>
            <a:r>
              <a:rPr lang="cs-CZ" b="1" dirty="0" smtClean="0"/>
              <a:t>Tirana.</a:t>
            </a:r>
          </a:p>
          <a:p>
            <a:r>
              <a:rPr lang="cs-CZ" dirty="0" smtClean="0"/>
              <a:t>Počet obyvatel:</a:t>
            </a:r>
            <a:r>
              <a:rPr lang="cs-CZ" b="1" dirty="0" smtClean="0"/>
              <a:t>895 tisíc.</a:t>
            </a:r>
            <a:endParaRPr lang="cs-CZ" b="1" dirty="0"/>
          </a:p>
          <a:p>
            <a:r>
              <a:rPr lang="cs-CZ" dirty="0"/>
              <a:t>Albánie </a:t>
            </a:r>
            <a:r>
              <a:rPr lang="cs-CZ" b="1" dirty="0"/>
              <a:t>nen</a:t>
            </a:r>
            <a:r>
              <a:rPr lang="cs-CZ" dirty="0"/>
              <a:t>í členem </a:t>
            </a:r>
            <a:r>
              <a:rPr lang="cs-CZ" dirty="0" smtClean="0"/>
              <a:t>EU. </a:t>
            </a:r>
            <a:endParaRPr lang="cs-CZ" dirty="0"/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2376264" cy="17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REKONSTRUKCE DOMŮ V TIRANĚ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2695" y="1700808"/>
            <a:ext cx="5904656" cy="442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5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   BOSNA A HERCEGOVINA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Bosna a Hercegovina (angl. </a:t>
            </a:r>
            <a:r>
              <a:rPr lang="cs-CZ" dirty="0" err="1"/>
              <a:t>Bosnia</a:t>
            </a:r>
            <a:r>
              <a:rPr lang="cs-CZ" dirty="0"/>
              <a:t> and </a:t>
            </a:r>
            <a:r>
              <a:rPr lang="cs-CZ" dirty="0" err="1"/>
              <a:t>Herzegovina</a:t>
            </a:r>
            <a:r>
              <a:rPr lang="cs-CZ" dirty="0"/>
              <a:t>) leží </a:t>
            </a:r>
            <a:r>
              <a:rPr lang="cs-CZ" b="1" dirty="0" err="1"/>
              <a:t>jihovýchoně</a:t>
            </a:r>
            <a:r>
              <a:rPr lang="cs-CZ" b="1" dirty="0"/>
              <a:t> od Chorvatska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Sousedí dále se </a:t>
            </a:r>
            <a:r>
              <a:rPr lang="cs-CZ" b="1" dirty="0"/>
              <a:t>Srbskem a Černou Horou</a:t>
            </a:r>
            <a:r>
              <a:rPr lang="cs-CZ" dirty="0"/>
              <a:t>.</a:t>
            </a:r>
          </a:p>
          <a:p>
            <a:r>
              <a:rPr lang="cs-CZ" dirty="0"/>
              <a:t>Hlavní město je </a:t>
            </a:r>
            <a:r>
              <a:rPr lang="cs-CZ" b="1" dirty="0"/>
              <a:t>Sarajevo. </a:t>
            </a:r>
            <a:endParaRPr lang="cs-CZ" b="1" dirty="0" smtClean="0"/>
          </a:p>
          <a:p>
            <a:r>
              <a:rPr lang="cs-CZ" dirty="0" smtClean="0"/>
              <a:t>Počet </a:t>
            </a:r>
            <a:r>
              <a:rPr lang="cs-CZ" dirty="0"/>
              <a:t>lidí - </a:t>
            </a:r>
            <a:r>
              <a:rPr lang="cs-CZ" b="1" dirty="0"/>
              <a:t>4 mil</a:t>
            </a:r>
            <a:r>
              <a:rPr lang="cs-CZ" b="1" dirty="0" smtClean="0"/>
              <a:t>..</a:t>
            </a:r>
            <a:endParaRPr lang="cs-CZ" b="1" dirty="0"/>
          </a:p>
          <a:p>
            <a:r>
              <a:rPr lang="cs-CZ" b="1" dirty="0"/>
              <a:t>Nepatří do EU.</a:t>
            </a:r>
          </a:p>
          <a:p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4293096"/>
            <a:ext cx="3753594" cy="1891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         BULHARSKO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Bulharsko (angl. </a:t>
            </a:r>
            <a:r>
              <a:rPr lang="cs-CZ" dirty="0" err="1"/>
              <a:t>Bulgaria</a:t>
            </a:r>
            <a:r>
              <a:rPr lang="cs-CZ" dirty="0"/>
              <a:t>) se nachází </a:t>
            </a:r>
            <a:r>
              <a:rPr lang="cs-CZ" b="1" dirty="0"/>
              <a:t>západně od Černého moře. </a:t>
            </a:r>
            <a:endParaRPr lang="cs-CZ" b="1" dirty="0" smtClean="0"/>
          </a:p>
          <a:p>
            <a:r>
              <a:rPr lang="cs-CZ" dirty="0" smtClean="0"/>
              <a:t>Mezi </a:t>
            </a:r>
            <a:r>
              <a:rPr lang="cs-CZ" dirty="0"/>
              <a:t>sousedy patří </a:t>
            </a:r>
            <a:r>
              <a:rPr lang="cs-CZ" b="1" dirty="0"/>
              <a:t>Turecko, Řecko, Makedonie, Srbsko a Rumunsko.</a:t>
            </a:r>
          </a:p>
          <a:p>
            <a:r>
              <a:rPr lang="cs-CZ" dirty="0"/>
              <a:t>Hlavní město Bulharska je </a:t>
            </a:r>
            <a:r>
              <a:rPr lang="cs-CZ" b="1" dirty="0"/>
              <a:t>Sofie.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obyvatelstva přesahuje </a:t>
            </a:r>
            <a:r>
              <a:rPr lang="cs-CZ" b="1" dirty="0"/>
              <a:t>7 mil</a:t>
            </a:r>
            <a:r>
              <a:rPr lang="cs-CZ" b="1" dirty="0" smtClean="0"/>
              <a:t>..</a:t>
            </a:r>
            <a:endParaRPr lang="cs-CZ" b="1" dirty="0"/>
          </a:p>
          <a:p>
            <a:r>
              <a:rPr lang="cs-CZ" dirty="0"/>
              <a:t>Bulharsko</a:t>
            </a:r>
            <a:r>
              <a:rPr lang="cs-CZ" b="1" dirty="0"/>
              <a:t> je </a:t>
            </a:r>
            <a:r>
              <a:rPr lang="cs-CZ" dirty="0" smtClean="0"/>
              <a:t>součástí </a:t>
            </a:r>
            <a:r>
              <a:rPr lang="cs-CZ" b="1" dirty="0"/>
              <a:t>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7720" y="188640"/>
            <a:ext cx="3024336" cy="202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0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Sofie - </a:t>
            </a:r>
            <a:r>
              <a:rPr lang="cs-CZ" sz="3100" dirty="0">
                <a:effectLst/>
              </a:rPr>
              <a:t>Zbytky římských lázní s kostelem sv. Jiří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5466184" cy="409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0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ČERNÁ HORA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Černá </a:t>
            </a:r>
            <a:r>
              <a:rPr lang="cs-CZ" dirty="0"/>
              <a:t>hora (angl. </a:t>
            </a:r>
            <a:r>
              <a:rPr lang="cs-CZ" b="1" dirty="0" err="1"/>
              <a:t>Montenegro</a:t>
            </a:r>
            <a:r>
              <a:rPr lang="cs-CZ" dirty="0"/>
              <a:t>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menší stát ležící mezi </a:t>
            </a:r>
            <a:r>
              <a:rPr lang="cs-CZ" b="1" dirty="0"/>
              <a:t>Bosnou a Hercegovinou, Srbskem a Albánií.</a:t>
            </a:r>
          </a:p>
          <a:p>
            <a:r>
              <a:rPr lang="cs-CZ" dirty="0"/>
              <a:t>Černá hora </a:t>
            </a:r>
            <a:r>
              <a:rPr lang="cs-CZ" b="1" dirty="0"/>
              <a:t>není</a:t>
            </a:r>
            <a:r>
              <a:rPr lang="cs-CZ" dirty="0"/>
              <a:t> členem</a:t>
            </a:r>
            <a:r>
              <a:rPr lang="cs-CZ" b="1" dirty="0"/>
              <a:t> EU</a:t>
            </a:r>
            <a:r>
              <a:rPr lang="cs-CZ" dirty="0" smtClean="0"/>
              <a:t>.</a:t>
            </a:r>
          </a:p>
          <a:p>
            <a:r>
              <a:rPr lang="cs-CZ" dirty="0" smtClean="0"/>
              <a:t>Hlavní město – </a:t>
            </a:r>
            <a:r>
              <a:rPr lang="cs-CZ" b="1" dirty="0" err="1" smtClean="0"/>
              <a:t>Podgorica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Počet obyvatel - </a:t>
            </a:r>
            <a:r>
              <a:rPr lang="cs-CZ" b="1" dirty="0" smtClean="0"/>
              <a:t>663 tisíc.</a:t>
            </a:r>
            <a:endParaRPr lang="cs-CZ" b="1" dirty="0"/>
          </a:p>
          <a:p>
            <a:endParaRPr lang="cs-CZ" dirty="0"/>
          </a:p>
        </p:txBody>
      </p:sp>
      <p:pic>
        <p:nvPicPr>
          <p:cNvPr id="7170" name="Picture 2" descr="http://www.11zsmost.cz/cd-evropa/cdevropa/pic/vlajky/velke/srbsko_a_cerna_hora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3168352" cy="212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6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2007</TotalTime>
  <Words>628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Cesta</vt:lpstr>
      <vt:lpstr>Výukový materiál zpracován v rámci projektu EU peníze školám</vt:lpstr>
      <vt:lpstr>Prezentace aplikace PowerPoint</vt:lpstr>
      <vt:lpstr> JIHOVÝCHODNÍ EVROPA</vt:lpstr>
      <vt:lpstr>     ALBÁNIE </vt:lpstr>
      <vt:lpstr>REKONSTRUKCE DOMŮ V TIRANĚ</vt:lpstr>
      <vt:lpstr>   BOSNA A HERCEGOVINA</vt:lpstr>
      <vt:lpstr>         BULHARSKO</vt:lpstr>
      <vt:lpstr>Sofie - Zbytky římských lázní s kostelem sv. Jiří</vt:lpstr>
      <vt:lpstr>ČERNÁ HORA</vt:lpstr>
      <vt:lpstr>CHORVATSKO</vt:lpstr>
      <vt:lpstr>JADERSKÉ MOŘE - JADRAN</vt:lpstr>
      <vt:lpstr>KYPR</vt:lpstr>
      <vt:lpstr>MAKEDONIE</vt:lpstr>
      <vt:lpstr>RUMUNSKO</vt:lpstr>
      <vt:lpstr>KARPATY</vt:lpstr>
      <vt:lpstr>SRBSKO</vt:lpstr>
      <vt:lpstr>TURECKO</vt:lpstr>
      <vt:lpstr>ANKARA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stránka</dc:title>
  <dc:creator>Mgr. Věra Floriánová</dc:creator>
  <cp:lastModifiedBy>Toshiba</cp:lastModifiedBy>
  <cp:revision>81</cp:revision>
  <dcterms:created xsi:type="dcterms:W3CDTF">2012-07-27T13:32:16Z</dcterms:created>
  <dcterms:modified xsi:type="dcterms:W3CDTF">2014-03-04T21:06:17Z</dcterms:modified>
</cp:coreProperties>
</file>