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262" r:id="rId2"/>
    <p:sldId id="263" r:id="rId3"/>
    <p:sldId id="300" r:id="rId4"/>
    <p:sldId id="302" r:id="rId5"/>
    <p:sldId id="264" r:id="rId6"/>
    <p:sldId id="303" r:id="rId7"/>
    <p:sldId id="290" r:id="rId8"/>
    <p:sldId id="304" r:id="rId9"/>
    <p:sldId id="301" r:id="rId10"/>
    <p:sldId id="305" r:id="rId11"/>
    <p:sldId id="289" r:id="rId12"/>
    <p:sldId id="306" r:id="rId13"/>
    <p:sldId id="266" r:id="rId14"/>
    <p:sldId id="307" r:id="rId15"/>
    <p:sldId id="308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olo%C4%8Dava,_ho%C5%99ec.jpg" TargetMode="External"/><Relationship Id="rId3" Type="http://schemas.openxmlformats.org/officeDocument/2006/relationships/hyperlink" Target="http://chorvatsko.adrialand.com/fauna-more-a-pobrezi.html" TargetMode="External"/><Relationship Id="rId7" Type="http://schemas.openxmlformats.org/officeDocument/2006/relationships/hyperlink" Target="http://commons.wikimedia.org/wiki/File:Starobyd%C5%BEovsk%C3%BD_jasan.JPG" TargetMode="External"/><Relationship Id="rId2" Type="http://schemas.openxmlformats.org/officeDocument/2006/relationships/hyperlink" Target="http://evropa-gio.ic.cz/fauna%20a%20flora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mmons.wikimedia.org/wiki/File:Losos.jpg" TargetMode="External"/><Relationship Id="rId5" Type="http://schemas.openxmlformats.org/officeDocument/2006/relationships/hyperlink" Target="http://www.zoobrno.cz/cs/zvirata-v-zoo/chovana-zvirata/sovice-snezni.html" TargetMode="External"/><Relationship Id="rId10" Type="http://schemas.openxmlformats.org/officeDocument/2006/relationships/hyperlink" Target="http://commons.wikimedia.org/wiki/File:NMMP_dolphin_with_locator.jpeg" TargetMode="External"/><Relationship Id="rId4" Type="http://schemas.openxmlformats.org/officeDocument/2006/relationships/hyperlink" Target="http://commons.wikimedia.org/wiki/File:Europe_satellite_globe.jpg" TargetMode="External"/><Relationship Id="rId9" Type="http://schemas.openxmlformats.org/officeDocument/2006/relationships/hyperlink" Target="http://commons.wikimedia.org/wiki/File:Bar,_udajne_2000_let_stary_olivovnik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b/b1/Europe_satellite_globe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208912" cy="122952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Výukový materiál zpracován v rámci projektu EU peníze školám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4077072"/>
            <a:ext cx="5114778" cy="43204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itchFamily="34" charset="0"/>
                <a:cs typeface="Calibri" pitchFamily="34" charset="0"/>
              </a:rPr>
              <a:t>Registrační číslo projektu: CZ.1.07/1.4.00/21.2852</a:t>
            </a:r>
          </a:p>
          <a:p>
            <a:pPr algn="ctr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15104"/>
              </p:ext>
            </p:extLst>
          </p:nvPr>
        </p:nvGraphicFramePr>
        <p:xfrm>
          <a:off x="899592" y="5229200"/>
          <a:ext cx="51125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Jméno autora:</a:t>
                      </a:r>
                      <a:endParaRPr lang="cs-CZ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Mgr. Věra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Floriánová</a:t>
                      </a:r>
                      <a:endParaRPr lang="cs-CZ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Třída/ročník: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IV.,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V./4., 5.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Datum vytvoření: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50270"/>
              </p:ext>
            </p:extLst>
          </p:nvPr>
        </p:nvGraphicFramePr>
        <p:xfrm>
          <a:off x="899592" y="4797152"/>
          <a:ext cx="7488832" cy="365760"/>
        </p:xfrm>
        <a:graphic>
          <a:graphicData uri="http://schemas.openxmlformats.org/drawingml/2006/table">
            <a:tbl>
              <a:tblPr/>
              <a:tblGrid>
                <a:gridCol w="1188874"/>
                <a:gridCol w="1403414"/>
                <a:gridCol w="4104456"/>
                <a:gridCol w="792088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Šablona:         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III/2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č. materiálu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VY_32_INOVACE_20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LOSOS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178152" cy="34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K JIHU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Dále na jih v </a:t>
            </a:r>
            <a:r>
              <a:rPr lang="cs-CZ" b="1" dirty="0"/>
              <a:t>horském pásmu Alp </a:t>
            </a:r>
            <a:r>
              <a:rPr lang="cs-CZ" dirty="0"/>
              <a:t>nalezneme formy života v přírodě typické pro tuto oblast, např</a:t>
            </a:r>
            <a:r>
              <a:rPr lang="cs-CZ" dirty="0" smtClean="0"/>
              <a:t>.: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</a:t>
            </a:r>
            <a:r>
              <a:rPr lang="cs-CZ" dirty="0"/>
              <a:t>savce, kteří si vyhrabávají nory a říká se jim </a:t>
            </a:r>
            <a:r>
              <a:rPr lang="cs-CZ" b="1" dirty="0"/>
              <a:t>svišti,</a:t>
            </a:r>
            <a:r>
              <a:rPr lang="cs-CZ" dirty="0"/>
              <a:t> a </a:t>
            </a:r>
            <a:r>
              <a:rPr lang="cs-CZ" b="1" dirty="0"/>
              <a:t>kamzíky</a:t>
            </a:r>
            <a:r>
              <a:rPr lang="cs-CZ" dirty="0"/>
              <a:t> podobné koze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Mezi </a:t>
            </a:r>
            <a:r>
              <a:rPr lang="cs-CZ" b="1" dirty="0"/>
              <a:t>alpské květiny </a:t>
            </a:r>
            <a:r>
              <a:rPr lang="cs-CZ" dirty="0"/>
              <a:t>patří tmavomodrý </a:t>
            </a:r>
            <a:r>
              <a:rPr lang="cs-CZ" b="1" dirty="0"/>
              <a:t>hořec</a:t>
            </a:r>
            <a:r>
              <a:rPr lang="cs-CZ" dirty="0"/>
              <a:t> a trsovitý </a:t>
            </a:r>
            <a:r>
              <a:rPr lang="cs-CZ" b="1" dirty="0"/>
              <a:t>plesnivec alpský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4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HOŘEC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394176" cy="3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SUBTROPICKÝ PÁS/STP/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cs-CZ" sz="3400" dirty="0" smtClean="0"/>
              <a:t>Na </a:t>
            </a:r>
            <a:r>
              <a:rPr lang="cs-CZ" sz="3400" b="1" dirty="0"/>
              <a:t>nejjižnějších cípech Evropy</a:t>
            </a:r>
            <a:r>
              <a:rPr lang="cs-CZ" sz="3400" dirty="0"/>
              <a:t>, kolem </a:t>
            </a:r>
            <a:r>
              <a:rPr lang="cs-CZ" sz="3400" b="1" dirty="0"/>
              <a:t>Středozemního </a:t>
            </a:r>
            <a:r>
              <a:rPr lang="cs-CZ" sz="3400" b="1" dirty="0" smtClean="0"/>
              <a:t>moře a Jaderského moře</a:t>
            </a:r>
            <a:r>
              <a:rPr lang="cs-CZ" sz="3400" dirty="0" smtClean="0"/>
              <a:t>, </a:t>
            </a:r>
            <a:r>
              <a:rPr lang="cs-CZ" sz="3400" dirty="0"/>
              <a:t>se daří </a:t>
            </a:r>
            <a:endParaRPr lang="cs-CZ" sz="3400" dirty="0" smtClean="0"/>
          </a:p>
          <a:p>
            <a:r>
              <a:rPr lang="cs-CZ" sz="3400" b="1" dirty="0" smtClean="0"/>
              <a:t>olivovníkům</a:t>
            </a:r>
            <a:r>
              <a:rPr lang="cs-CZ" sz="3400" b="1" dirty="0"/>
              <a:t>, cypřišům a borovicím piniím</a:t>
            </a:r>
            <a:r>
              <a:rPr lang="cs-CZ" sz="3400" dirty="0" smtClean="0"/>
              <a:t>.</a:t>
            </a:r>
          </a:p>
          <a:p>
            <a:r>
              <a:rPr lang="cs-CZ" sz="3400" dirty="0" smtClean="0"/>
              <a:t>Na </a:t>
            </a:r>
            <a:r>
              <a:rPr lang="cs-CZ" sz="3400" dirty="0"/>
              <a:t>teplém slunci tohoto pásma se vyhřívají </a:t>
            </a:r>
            <a:r>
              <a:rPr lang="cs-CZ" sz="3400" b="1" dirty="0"/>
              <a:t>hadi, ještěrky a želvy</a:t>
            </a:r>
            <a:r>
              <a:rPr lang="cs-CZ" sz="3400" dirty="0" smtClean="0"/>
              <a:t>.</a:t>
            </a:r>
          </a:p>
          <a:p>
            <a:r>
              <a:rPr lang="cs-CZ" sz="3400" dirty="0" smtClean="0"/>
              <a:t>V </a:t>
            </a:r>
            <a:r>
              <a:rPr lang="cs-CZ" sz="3400" b="1" dirty="0"/>
              <a:t>jižních </a:t>
            </a:r>
            <a:r>
              <a:rPr lang="cs-CZ" sz="3400" b="1" dirty="0" smtClean="0"/>
              <a:t>mořích </a:t>
            </a:r>
            <a:r>
              <a:rPr lang="cs-CZ" sz="3400" dirty="0" smtClean="0"/>
              <a:t>žije </a:t>
            </a:r>
            <a:r>
              <a:rPr lang="cs-CZ" sz="3400" dirty="0"/>
              <a:t>přes </a:t>
            </a:r>
            <a:r>
              <a:rPr lang="cs-CZ" sz="3400" b="1" dirty="0"/>
              <a:t>400 druhů ryb </a:t>
            </a:r>
            <a:r>
              <a:rPr lang="cs-CZ" sz="3400" dirty="0"/>
              <a:t>a mnoho druhů hlavonožců a dalších vodních živočichů</a:t>
            </a:r>
            <a:r>
              <a:rPr lang="cs-CZ" sz="3400" dirty="0" smtClean="0"/>
              <a:t>.</a:t>
            </a:r>
          </a:p>
          <a:p>
            <a:r>
              <a:rPr lang="cs-CZ" sz="3400" dirty="0" smtClean="0"/>
              <a:t>Vzácným </a:t>
            </a:r>
            <a:r>
              <a:rPr lang="cs-CZ" sz="3400" dirty="0"/>
              <a:t>druhem je</a:t>
            </a:r>
            <a:r>
              <a:rPr lang="cs-CZ" sz="3400" b="1" dirty="0"/>
              <a:t> rak </a:t>
            </a:r>
            <a:r>
              <a:rPr lang="cs-CZ" sz="3400" b="1" dirty="0" smtClean="0"/>
              <a:t>mořský</a:t>
            </a:r>
            <a:r>
              <a:rPr lang="cs-CZ" sz="3400" dirty="0" smtClean="0"/>
              <a:t>.</a:t>
            </a:r>
          </a:p>
          <a:p>
            <a:r>
              <a:rPr lang="cs-CZ" sz="3400" dirty="0" smtClean="0"/>
              <a:t>Velká </a:t>
            </a:r>
            <a:r>
              <a:rPr lang="cs-CZ" sz="3400" b="1" dirty="0"/>
              <a:t>hejna delfínů skákavých </a:t>
            </a:r>
            <a:r>
              <a:rPr lang="cs-CZ" sz="3400" dirty="0"/>
              <a:t>se vyskytují mezi ostrovy. Dalším druhem zde žijícím, a nyní již ohroženým, jsou delfíni malí.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OLIVOVNÍK 2000 let starý</a:t>
            </a: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704184" cy="352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DELFÍN SKÁKAVÝ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808535" cy="337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4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254044" cy="6855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08912" cy="4752528"/>
          </a:xfrm>
        </p:spPr>
        <p:txBody>
          <a:bodyPr>
            <a:normAutofit fontScale="25000" lnSpcReduction="20000"/>
          </a:bodyPr>
          <a:lstStyle/>
          <a:p>
            <a:pPr algn="l"/>
            <a:endParaRPr lang="cs-CZ" dirty="0" smtClean="0"/>
          </a:p>
          <a:p>
            <a:pPr algn="l"/>
            <a:r>
              <a:rPr lang="cs-CZ" sz="7400" dirty="0">
                <a:hlinkClick r:id="rId2"/>
              </a:rPr>
              <a:t>http://</a:t>
            </a:r>
            <a:r>
              <a:rPr lang="cs-CZ" sz="7400" dirty="0" smtClean="0">
                <a:hlinkClick r:id="rId2"/>
              </a:rPr>
              <a:t>evropa-gio.ic.cz/fauna%20a%20flora.htm</a:t>
            </a:r>
            <a:endParaRPr lang="cs-CZ" sz="7400" dirty="0" smtClean="0"/>
          </a:p>
          <a:p>
            <a:r>
              <a:rPr lang="cs-CZ" sz="7400" dirty="0" smtClean="0">
                <a:hlinkClick r:id="rId3"/>
              </a:rPr>
              <a:t>http</a:t>
            </a:r>
            <a:r>
              <a:rPr lang="cs-CZ" sz="7400" dirty="0">
                <a:hlinkClick r:id="rId3"/>
              </a:rPr>
              <a:t>://</a:t>
            </a:r>
            <a:r>
              <a:rPr lang="cs-CZ" sz="7400" dirty="0" smtClean="0">
                <a:hlinkClick r:id="rId3"/>
              </a:rPr>
              <a:t>chorvatsko.adrialand.com/fauna-more-a-pobrezi.html</a:t>
            </a:r>
            <a:endParaRPr lang="cs-CZ" sz="7400" dirty="0" smtClean="0"/>
          </a:p>
          <a:p>
            <a:r>
              <a:rPr lang="cs-CZ" sz="7400" dirty="0">
                <a:hlinkClick r:id="rId4"/>
              </a:rPr>
              <a:t>http://</a:t>
            </a:r>
            <a:r>
              <a:rPr lang="cs-CZ" sz="7400" dirty="0" smtClean="0">
                <a:hlinkClick r:id="rId4"/>
              </a:rPr>
              <a:t>commons.wikimedia.org/wiki/File:Europe_satellite_globe.jpg</a:t>
            </a:r>
            <a:endParaRPr lang="cs-CZ" sz="7400" dirty="0" smtClean="0"/>
          </a:p>
          <a:p>
            <a:r>
              <a:rPr lang="cs-CZ" sz="7400" dirty="0">
                <a:hlinkClick r:id="rId5"/>
              </a:rPr>
              <a:t>http://</a:t>
            </a:r>
            <a:r>
              <a:rPr lang="cs-CZ" sz="7400" dirty="0" smtClean="0">
                <a:hlinkClick r:id="rId5"/>
              </a:rPr>
              <a:t>www.zoobrno.cz/cs/zvirata-v-zoo/chovana-zvirata/sovice-snezni.html</a:t>
            </a:r>
            <a:endParaRPr lang="cs-CZ" sz="7400" dirty="0" smtClean="0"/>
          </a:p>
          <a:p>
            <a:r>
              <a:rPr lang="cs-CZ" sz="7400" dirty="0">
                <a:hlinkClick r:id="rId6"/>
              </a:rPr>
              <a:t>http://</a:t>
            </a:r>
            <a:r>
              <a:rPr lang="cs-CZ" sz="7400" dirty="0" smtClean="0">
                <a:hlinkClick r:id="rId6"/>
              </a:rPr>
              <a:t>commons.wikimedia.org/wiki/File:Losos.jpg</a:t>
            </a:r>
            <a:endParaRPr lang="cs-CZ" sz="7400" dirty="0" smtClean="0"/>
          </a:p>
          <a:p>
            <a:r>
              <a:rPr lang="cs-CZ" sz="7400" dirty="0">
                <a:hlinkClick r:id="rId7"/>
              </a:rPr>
              <a:t>http://</a:t>
            </a:r>
            <a:r>
              <a:rPr lang="cs-CZ" sz="7400" dirty="0" smtClean="0">
                <a:hlinkClick r:id="rId7"/>
              </a:rPr>
              <a:t>commons.wikimedia.org/wiki/File:Starobyd%C5%BEovsk%C3%BD_jasan.JPG</a:t>
            </a:r>
            <a:endParaRPr lang="cs-CZ" sz="7400" dirty="0" smtClean="0"/>
          </a:p>
          <a:p>
            <a:r>
              <a:rPr lang="cs-CZ" sz="7400" dirty="0">
                <a:hlinkClick r:id="rId8"/>
              </a:rPr>
              <a:t>http://commons.wikimedia.org/wiki/File:Kolo%C4%8Dava,_</a:t>
            </a:r>
            <a:r>
              <a:rPr lang="cs-CZ" sz="7400" dirty="0" smtClean="0">
                <a:hlinkClick r:id="rId8"/>
              </a:rPr>
              <a:t>ho%C5%99ec.jpg</a:t>
            </a:r>
            <a:endParaRPr lang="cs-CZ" sz="7400" dirty="0" smtClean="0"/>
          </a:p>
          <a:p>
            <a:r>
              <a:rPr lang="cs-CZ" sz="7400" dirty="0">
                <a:hlinkClick r:id="rId9"/>
              </a:rPr>
              <a:t>http://commons.wikimedia.org/wiki/File:Bar,_</a:t>
            </a:r>
            <a:r>
              <a:rPr lang="cs-CZ" sz="7400" dirty="0" smtClean="0">
                <a:hlinkClick r:id="rId9"/>
              </a:rPr>
              <a:t>udajne_2000_let_stary_olivovnik.jpg</a:t>
            </a:r>
            <a:endParaRPr lang="cs-CZ" sz="7400" dirty="0" smtClean="0"/>
          </a:p>
          <a:p>
            <a:r>
              <a:rPr lang="cs-CZ" sz="7400" dirty="0">
                <a:hlinkClick r:id="rId10"/>
              </a:rPr>
              <a:t>http://</a:t>
            </a:r>
            <a:r>
              <a:rPr lang="cs-CZ" sz="7400" dirty="0" smtClean="0">
                <a:hlinkClick r:id="rId10"/>
              </a:rPr>
              <a:t>commons.wikimedia.org/wiki/File:NMMP_dolphin_with_locator.jpeg</a:t>
            </a:r>
            <a:endParaRPr lang="cs-CZ" sz="7400" dirty="0" smtClean="0"/>
          </a:p>
          <a:p>
            <a:pPr algn="l"/>
            <a:r>
              <a:rPr lang="cs-CZ" sz="5600" dirty="0" smtClean="0"/>
              <a:t>[</a:t>
            </a:r>
            <a:r>
              <a:rPr lang="cs-CZ" sz="5600" dirty="0"/>
              <a:t>ONLINE] [CIT. </a:t>
            </a:r>
            <a:r>
              <a:rPr lang="cs-CZ" sz="5600" dirty="0" smtClean="0"/>
              <a:t>2013-02-01]</a:t>
            </a:r>
            <a:endParaRPr lang="cs-CZ" sz="5600" dirty="0"/>
          </a:p>
          <a:p>
            <a:pPr algn="l"/>
            <a:endParaRPr lang="cs-CZ" sz="5600" dirty="0" smtClean="0"/>
          </a:p>
          <a:p>
            <a:pPr algn="l"/>
            <a:r>
              <a:rPr lang="cs-CZ" sz="5600" dirty="0" smtClean="0">
                <a:solidFill>
                  <a:schemeClr val="tx2">
                    <a:lumMod val="75000"/>
                  </a:schemeClr>
                </a:solidFill>
              </a:rPr>
              <a:t>Autorem </a:t>
            </a:r>
            <a:r>
              <a:rPr lang="cs-CZ" sz="5600" dirty="0">
                <a:solidFill>
                  <a:schemeClr val="tx2">
                    <a:lumMod val="75000"/>
                  </a:schemeClr>
                </a:solidFill>
              </a:rPr>
              <a:t>materiálu a všech jeho částí, </a:t>
            </a:r>
            <a:endParaRPr lang="cs-CZ" sz="5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cs-CZ" sz="5600" dirty="0" smtClean="0">
                <a:solidFill>
                  <a:schemeClr val="tx2">
                    <a:lumMod val="75000"/>
                  </a:schemeClr>
                </a:solidFill>
              </a:rPr>
              <a:t>není-li </a:t>
            </a:r>
            <a:r>
              <a:rPr lang="cs-CZ" sz="5600" dirty="0">
                <a:solidFill>
                  <a:schemeClr val="tx2">
                    <a:lumMod val="75000"/>
                  </a:schemeClr>
                </a:solidFill>
              </a:rPr>
              <a:t>uvedeno jinak, je Mgr. </a:t>
            </a:r>
            <a:r>
              <a:rPr lang="cs-CZ" sz="5600" dirty="0" smtClean="0">
                <a:solidFill>
                  <a:schemeClr val="tx2">
                    <a:lumMod val="75000"/>
                  </a:schemeClr>
                </a:solidFill>
              </a:rPr>
              <a:t>Věra Floriánová.</a:t>
            </a:r>
            <a:endParaRPr lang="cs-CZ" sz="56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3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23" y="476672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3142"/>
              </p:ext>
            </p:extLst>
          </p:nvPr>
        </p:nvGraphicFramePr>
        <p:xfrm>
          <a:off x="611560" y="2852936"/>
          <a:ext cx="806489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59228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Vzdělávací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oblast: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Svět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kolem nás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Tematická oblast: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Místo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kde žijeme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Evropa – FAUNA+FLÓRA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Předmět: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Vlastivěda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Výstižný popis způsobu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použití, případně metodické pokyny: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materiál vhodný pro výkladovou hodinu,</a:t>
                      </a: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současně práce s mapou, zápis do sešitu</a:t>
                      </a:r>
                      <a:endParaRPr lang="cs-CZ" sz="12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Klíčová slova: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Evropa</a:t>
                      </a: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podnebné pásy, 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Druh učebního materiálu: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Powerpointová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prezentace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V EVROPĚ TO NENÍ JEDNODUCHÉ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dirty="0"/>
              <a:t>Na tomto přeplněném kontinentu </a:t>
            </a:r>
            <a:r>
              <a:rPr lang="cs-CZ" b="1" dirty="0"/>
              <a:t>musí divoce rostoucí rostliny </a:t>
            </a:r>
            <a:endParaRPr lang="cs-CZ" b="1" dirty="0" smtClean="0"/>
          </a:p>
          <a:p>
            <a:pPr marL="68580" indent="0">
              <a:buNone/>
            </a:pPr>
            <a:r>
              <a:rPr lang="cs-CZ" dirty="0" smtClean="0"/>
              <a:t>a </a:t>
            </a:r>
          </a:p>
          <a:p>
            <a:pPr marL="68580" indent="0">
              <a:buNone/>
            </a:pPr>
            <a:r>
              <a:rPr lang="cs-CZ" b="1" dirty="0" smtClean="0"/>
              <a:t>divoce </a:t>
            </a:r>
            <a:r>
              <a:rPr lang="cs-CZ" b="1" dirty="0"/>
              <a:t>žijící živočichové </a:t>
            </a:r>
            <a:endParaRPr lang="cs-CZ" b="1" dirty="0" smtClean="0"/>
          </a:p>
          <a:p>
            <a:pPr marL="68580" indent="0">
              <a:buNone/>
            </a:pPr>
            <a:r>
              <a:rPr lang="cs-CZ" b="1" dirty="0" smtClean="0"/>
              <a:t>bojovat</a:t>
            </a:r>
            <a:r>
              <a:rPr lang="cs-CZ" dirty="0" smtClean="0"/>
              <a:t> </a:t>
            </a:r>
            <a:r>
              <a:rPr lang="cs-CZ" dirty="0"/>
              <a:t>o prostor se zemědělstvím, sídly lidí a průmyslem. </a:t>
            </a: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Přesto </a:t>
            </a:r>
            <a:r>
              <a:rPr lang="cs-CZ" dirty="0"/>
              <a:t>Evropa se svými mnoha klimaty a </a:t>
            </a:r>
            <a:r>
              <a:rPr lang="cs-CZ" dirty="0" smtClean="0"/>
              <a:t>místy </a:t>
            </a:r>
            <a:r>
              <a:rPr lang="cs-CZ" dirty="0"/>
              <a:t>poskytuje obživu </a:t>
            </a:r>
            <a:r>
              <a:rPr lang="cs-CZ" b="1" dirty="0"/>
              <a:t>mnoha rozmanitým formám života v přírodě.</a:t>
            </a:r>
          </a:p>
        </p:txBody>
      </p:sp>
    </p:spTree>
    <p:extLst>
      <p:ext uri="{BB962C8B-B14F-4D97-AF65-F5344CB8AC3E}">
        <p14:creationId xmlns:p14="http://schemas.microsoft.com/office/powerpoint/2010/main" val="38908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urope satellite glo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865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8870" y="116632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SEVERNÍ POLÁRNÍ PÁS/SPP/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416824" cy="4248472"/>
          </a:xfrm>
        </p:spPr>
        <p:txBody>
          <a:bodyPr>
            <a:normAutofit/>
          </a:bodyPr>
          <a:lstStyle/>
          <a:p>
            <a:pPr indent="-342900">
              <a:buFont typeface="Wingdings" pitchFamily="2" charset="2"/>
              <a:buChar char="v"/>
            </a:pPr>
            <a:r>
              <a:rPr lang="cs-CZ" dirty="0"/>
              <a:t>Chladné oblasti kolem severního polárního kruhu jsou domovem </a:t>
            </a:r>
            <a:r>
              <a:rPr lang="cs-CZ" b="1" dirty="0" smtClean="0"/>
              <a:t>sobů</a:t>
            </a:r>
            <a:r>
              <a:rPr lang="cs-CZ" b="1" dirty="0"/>
              <a:t>, hus a sovic </a:t>
            </a:r>
            <a:r>
              <a:rPr lang="cs-CZ" b="1" dirty="0" smtClean="0"/>
              <a:t>sněžných.</a:t>
            </a:r>
          </a:p>
          <a:p>
            <a:pPr indent="-342900">
              <a:buFont typeface="Wingdings" pitchFamily="2" charset="2"/>
              <a:buChar char="v"/>
            </a:pPr>
            <a:r>
              <a:rPr lang="cs-CZ" dirty="0" smtClean="0"/>
              <a:t>Trochu </a:t>
            </a:r>
            <a:r>
              <a:rPr lang="cs-CZ" dirty="0"/>
              <a:t>více na jih </a:t>
            </a:r>
            <a:r>
              <a:rPr lang="cs-CZ" dirty="0" smtClean="0"/>
              <a:t>nalezneme </a:t>
            </a:r>
            <a:r>
              <a:rPr lang="cs-CZ" b="1" dirty="0" smtClean="0"/>
              <a:t>mechy </a:t>
            </a:r>
            <a:r>
              <a:rPr lang="cs-CZ" b="1" dirty="0"/>
              <a:t>a lišejníky. </a:t>
            </a:r>
            <a:endParaRPr lang="cs-CZ" b="1" dirty="0" smtClean="0"/>
          </a:p>
          <a:p>
            <a:pPr indent="-342900">
              <a:buFont typeface="Wingdings" pitchFamily="2" charset="2"/>
              <a:buChar char="v"/>
            </a:pPr>
            <a:r>
              <a:rPr lang="cs-CZ" b="1" dirty="0" smtClean="0"/>
              <a:t>Tundra</a:t>
            </a:r>
            <a:r>
              <a:rPr lang="cs-CZ" dirty="0" smtClean="0"/>
              <a:t>, </a:t>
            </a:r>
            <a:r>
              <a:rPr lang="cs-CZ" dirty="0"/>
              <a:t>jež je po většinu roku zmrzlá, </a:t>
            </a:r>
            <a:r>
              <a:rPr lang="cs-CZ" dirty="0" smtClean="0"/>
              <a:t>ustupuje lesům </a:t>
            </a:r>
            <a:r>
              <a:rPr lang="cs-CZ" dirty="0"/>
              <a:t>tvořeným </a:t>
            </a:r>
            <a:r>
              <a:rPr lang="cs-CZ" b="1" dirty="0"/>
              <a:t>smrkem a břízou</a:t>
            </a:r>
            <a:r>
              <a:rPr lang="cs-CZ" dirty="0"/>
              <a:t>. </a:t>
            </a:r>
            <a:endParaRPr lang="cs-CZ" dirty="0" smtClean="0"/>
          </a:p>
          <a:p>
            <a:pPr indent="-342900">
              <a:buFont typeface="Wingdings" pitchFamily="2" charset="2"/>
              <a:buChar char="v"/>
            </a:pPr>
            <a:r>
              <a:rPr lang="cs-CZ" b="1" dirty="0" smtClean="0"/>
              <a:t>Tyto </a:t>
            </a:r>
            <a:r>
              <a:rPr lang="cs-CZ" b="1" dirty="0"/>
              <a:t>lesy </a:t>
            </a:r>
            <a:r>
              <a:rPr lang="cs-CZ" dirty="0"/>
              <a:t>se rozprostírají po celé severní Evropě a potulují se v nich </a:t>
            </a:r>
            <a:r>
              <a:rPr lang="cs-CZ" b="1" dirty="0"/>
              <a:t>medvědi a vlci.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1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SOVICE SNĚŽNÁ</a:t>
            </a:r>
            <a:endParaRPr lang="cs-CZ" b="1" dirty="0"/>
          </a:p>
        </p:txBody>
      </p:sp>
      <p:pic>
        <p:nvPicPr>
          <p:cNvPr id="2054" name="Picture 6" descr="http://www.zoobrno.cz/cs/zvirata-v-zoo/chovana-zvirata/sovice-snezni/sovice-sne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5429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MÍRNÝ PÁS/MP/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cs-CZ" sz="2800" dirty="0" smtClean="0"/>
              <a:t>V </a:t>
            </a:r>
            <a:r>
              <a:rPr lang="cs-CZ" sz="2800" dirty="0"/>
              <a:t>mírnějších klimatech severozápadní Evropy </a:t>
            </a:r>
            <a:endParaRPr lang="cs-CZ" sz="2800" dirty="0" smtClean="0"/>
          </a:p>
          <a:p>
            <a:r>
              <a:rPr lang="cs-CZ" sz="2800" dirty="0" smtClean="0"/>
              <a:t>jsou </a:t>
            </a:r>
            <a:r>
              <a:rPr lang="cs-CZ" sz="2800" b="1" dirty="0"/>
              <a:t>smíšené lesy tvořené dubem, jasanem a bukem </a:t>
            </a:r>
            <a:endParaRPr lang="cs-CZ" sz="2800" b="1" dirty="0" smtClean="0"/>
          </a:p>
          <a:p>
            <a:r>
              <a:rPr lang="cs-CZ" sz="2800" dirty="0" smtClean="0"/>
              <a:t>a </a:t>
            </a:r>
            <a:r>
              <a:rPr lang="cs-CZ" sz="2800" dirty="0"/>
              <a:t>jsou domovem </a:t>
            </a:r>
            <a:r>
              <a:rPr lang="cs-CZ" sz="2800" b="1" dirty="0"/>
              <a:t>veverek, vysoké zvěře, divokých kanců a mnoha druhů ptáků. </a:t>
            </a:r>
            <a:endParaRPr lang="cs-CZ" sz="2800" b="1" dirty="0" smtClean="0"/>
          </a:p>
          <a:p>
            <a:endParaRPr lang="cs-CZ" sz="2800" dirty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7280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JASAN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610200" cy="373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4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MP – OD SEVERU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Mořští ptáci</a:t>
            </a:r>
            <a:r>
              <a:rPr lang="cs-CZ" dirty="0"/>
              <a:t>, jako například racci, alky a terejové, hnízdí na skalnatém</a:t>
            </a:r>
            <a:r>
              <a:rPr lang="cs-CZ" b="1" dirty="0"/>
              <a:t> pobřeží Atlantského oceánu. </a:t>
            </a:r>
            <a:endParaRPr lang="cs-CZ" b="1" dirty="0" smtClean="0"/>
          </a:p>
          <a:p>
            <a:r>
              <a:rPr lang="cs-CZ" dirty="0" smtClean="0"/>
              <a:t>V </a:t>
            </a:r>
            <a:r>
              <a:rPr lang="cs-CZ" dirty="0"/>
              <a:t>Atlantském oceánu žije celá řada různých druhů ryb včetně </a:t>
            </a:r>
            <a:r>
              <a:rPr lang="cs-CZ" b="1" dirty="0"/>
              <a:t>tresky, sledě, lososa, sardinek a jesetera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Travnaté </a:t>
            </a:r>
            <a:r>
              <a:rPr lang="cs-CZ" b="1" dirty="0"/>
              <a:t>oblasti </a:t>
            </a:r>
            <a:r>
              <a:rPr lang="cs-CZ" dirty="0"/>
              <a:t>střední Evropy jsou z velké části využívány pro zemědělství, ale poskytují také obživu mnoha savcům a ptákům. </a:t>
            </a:r>
            <a:r>
              <a:rPr lang="cs-CZ" b="1" dirty="0"/>
              <a:t>Velcí sokoli a orli loví koroptve, křepelky, myši, krtky, krysy a další malé živočichy tohoto pásma</a:t>
            </a:r>
            <a:r>
              <a:rPr lang="cs-CZ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0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2430</TotalTime>
  <Words>518</Words>
  <Application>Microsoft Office PowerPoint</Application>
  <PresentationFormat>Předvádění na obrazovce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Austin</vt:lpstr>
      <vt:lpstr>Výukový materiál zpracován v rámci projektu EU peníze školám</vt:lpstr>
      <vt:lpstr>Prezentace aplikace PowerPoint</vt:lpstr>
      <vt:lpstr>V EVROPĚ TO NENÍ JEDNODUCHÉ</vt:lpstr>
      <vt:lpstr>Prezentace aplikace PowerPoint</vt:lpstr>
      <vt:lpstr>SEVERNÍ POLÁRNÍ PÁS/SPP/</vt:lpstr>
      <vt:lpstr>SOVICE SNĚŽNÁ</vt:lpstr>
      <vt:lpstr>MÍRNÝ PÁS/MP/</vt:lpstr>
      <vt:lpstr>JASAN</vt:lpstr>
      <vt:lpstr>MP – OD SEVERU</vt:lpstr>
      <vt:lpstr>LOSOS</vt:lpstr>
      <vt:lpstr>K JIHU</vt:lpstr>
      <vt:lpstr>HOŘEC</vt:lpstr>
      <vt:lpstr>SUBTROPICKÝ PÁS/STP/</vt:lpstr>
      <vt:lpstr>OLIVOVNÍK 2000 let starý</vt:lpstr>
      <vt:lpstr>DELFÍN SKÁKAVÝ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stránka</dc:title>
  <dc:creator>Mgr. Věra Floriánová</dc:creator>
  <cp:lastModifiedBy>Toshiba</cp:lastModifiedBy>
  <cp:revision>112</cp:revision>
  <dcterms:created xsi:type="dcterms:W3CDTF">2012-07-27T13:32:16Z</dcterms:created>
  <dcterms:modified xsi:type="dcterms:W3CDTF">2014-03-04T21:02:22Z</dcterms:modified>
</cp:coreProperties>
</file>