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62" r:id="rId2"/>
    <p:sldId id="263" r:id="rId3"/>
    <p:sldId id="281" r:id="rId4"/>
    <p:sldId id="282" r:id="rId5"/>
    <p:sldId id="264" r:id="rId6"/>
    <p:sldId id="286" r:id="rId7"/>
    <p:sldId id="289" r:id="rId8"/>
    <p:sldId id="266" r:id="rId9"/>
    <p:sldId id="273" r:id="rId10"/>
    <p:sldId id="287" r:id="rId11"/>
    <p:sldId id="288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512997A-E5E9-45F0-8F60-5A1F62CAF9DE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about-eu/basic-information/money/euro/index_cs.htm" TargetMode="External"/><Relationship Id="rId2" Type="http://schemas.openxmlformats.org/officeDocument/2006/relationships/hyperlink" Target="http://www.evropske-staty.cz/vychodni-evropa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dooffy.com/cs/ikony-ke-stazeni-vlajky-evropske-unie-eu-free-icons-download.html" TargetMode="External"/><Relationship Id="rId5" Type="http://schemas.openxmlformats.org/officeDocument/2006/relationships/hyperlink" Target="http://skiinfo.wbs.cz/euro.jpg" TargetMode="External"/><Relationship Id="rId4" Type="http://schemas.openxmlformats.org/officeDocument/2006/relationships/hyperlink" Target="http://europa.eu/about-eu/basic-information/symbols/europe-day/index_c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4077072"/>
            <a:ext cx="5114778" cy="43204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Registrační číslo projektu: CZ.1.07/1.4.00/21.2852</a:t>
            </a: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14211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Floriánová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IV.,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V./4., 5.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200587"/>
              </p:ext>
            </p:extLst>
          </p:nvPr>
        </p:nvGraphicFramePr>
        <p:xfrm>
          <a:off x="899592" y="4797152"/>
          <a:ext cx="7488832" cy="365760"/>
        </p:xfrm>
        <a:graphic>
          <a:graphicData uri="http://schemas.openxmlformats.org/drawingml/2006/table">
            <a:tbl>
              <a:tblPr/>
              <a:tblGrid>
                <a:gridCol w="1188874"/>
                <a:gridCol w="1403414"/>
                <a:gridCol w="4104456"/>
                <a:gridCol w="79208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4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r>
              <a:rPr lang="cs-CZ" b="1" dirty="0"/>
              <a:t>Den otevřených dveří ve Štrasburku: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9</a:t>
            </a:r>
            <a:r>
              <a:rPr lang="cs-CZ" b="1" dirty="0"/>
              <a:t>. května </a:t>
            </a:r>
            <a:r>
              <a:rPr lang="cs-CZ" b="1" dirty="0" smtClean="0"/>
              <a:t>2012 od</a:t>
            </a:r>
            <a:r>
              <a:rPr lang="cs-CZ" b="1" dirty="0"/>
              <a:t> 10.00 do 18.00 hodin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/>
              <a:t>Den Evropy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– </a:t>
            </a:r>
            <a:r>
              <a:rPr lang="cs-CZ" sz="3600" b="1" dirty="0"/>
              <a:t>Den otevřených dveří v institucích EU</a:t>
            </a:r>
            <a:endParaRPr lang="cs-CZ" sz="3600" dirty="0"/>
          </a:p>
        </p:txBody>
      </p:sp>
      <p:pic>
        <p:nvPicPr>
          <p:cNvPr id="3076" name="Picture 4" descr="20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1998935" cy="283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9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EURO</a:t>
            </a:r>
            <a:endParaRPr lang="cs-CZ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38412" y="2060848"/>
            <a:ext cx="40671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5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254044" cy="68551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8208912" cy="4680520"/>
          </a:xfrm>
        </p:spPr>
        <p:txBody>
          <a:bodyPr>
            <a:normAutofit fontScale="55000" lnSpcReduction="20000"/>
          </a:bodyPr>
          <a:lstStyle/>
          <a:p>
            <a:pPr algn="l"/>
            <a:endParaRPr lang="cs-CZ" dirty="0" smtClean="0">
              <a:hlinkClick r:id="rId2"/>
            </a:endParaRPr>
          </a:p>
          <a:p>
            <a:pPr algn="l"/>
            <a:endParaRPr lang="cs-CZ" dirty="0">
              <a:hlinkClick r:id="rId2"/>
            </a:endParaRPr>
          </a:p>
          <a:p>
            <a:pPr algn="l"/>
            <a:endParaRPr lang="cs-CZ" dirty="0" smtClean="0">
              <a:hlinkClick r:id="rId2"/>
            </a:endParaRPr>
          </a:p>
          <a:p>
            <a:pPr algn="l"/>
            <a:endParaRPr lang="cs-CZ" sz="1400" dirty="0" smtClean="0">
              <a:hlinkClick r:id="rId2"/>
            </a:endParaRPr>
          </a:p>
          <a:p>
            <a:pPr algn="l"/>
            <a:r>
              <a:rPr lang="cs-CZ" sz="3400" dirty="0">
                <a:hlinkClick r:id="rId2"/>
              </a:rPr>
              <a:t>http://</a:t>
            </a:r>
            <a:r>
              <a:rPr lang="cs-CZ" sz="3400" dirty="0" smtClean="0">
                <a:hlinkClick r:id="rId2"/>
              </a:rPr>
              <a:t>cs.wikipedia.org/wiki/Hymna_Evropsk%C3%A9_unie</a:t>
            </a:r>
          </a:p>
          <a:p>
            <a:pPr algn="l"/>
            <a:r>
              <a:rPr lang="cs-CZ" sz="3400" dirty="0">
                <a:hlinkClick r:id="rId2"/>
              </a:rPr>
              <a:t>http://europa.eu/abc/symbols/emblem/images/europ_flag/jaune.jpg</a:t>
            </a:r>
            <a:endParaRPr lang="cs-CZ" sz="3400" dirty="0" smtClean="0">
              <a:hlinkClick r:id="rId2"/>
            </a:endParaRPr>
          </a:p>
          <a:p>
            <a:pPr algn="l"/>
            <a:r>
              <a:rPr lang="cs-CZ" sz="3400" dirty="0">
                <a:hlinkClick r:id="rId3"/>
              </a:rPr>
              <a:t>http://</a:t>
            </a:r>
            <a:r>
              <a:rPr lang="cs-CZ" sz="3400" dirty="0" smtClean="0">
                <a:hlinkClick r:id="rId3"/>
              </a:rPr>
              <a:t>europa.eu/about-eu/basic-information/money/euro/index_cs.htm</a:t>
            </a:r>
            <a:endParaRPr lang="cs-CZ" sz="3400" dirty="0" smtClean="0"/>
          </a:p>
          <a:p>
            <a:pPr algn="l"/>
            <a:r>
              <a:rPr lang="cs-CZ" sz="3400" dirty="0">
                <a:hlinkClick r:id="rId4"/>
              </a:rPr>
              <a:t>http://</a:t>
            </a:r>
            <a:r>
              <a:rPr lang="cs-CZ" sz="3400" dirty="0" smtClean="0">
                <a:hlinkClick r:id="rId4"/>
              </a:rPr>
              <a:t>europa.eu/about-eu/basic-information/symbols/europe-day/index_cs.htm</a:t>
            </a:r>
            <a:endParaRPr lang="cs-CZ" sz="3400" dirty="0" smtClean="0"/>
          </a:p>
          <a:p>
            <a:pPr algn="l"/>
            <a:r>
              <a:rPr lang="cs-CZ" sz="3400" dirty="0">
                <a:hlinkClick r:id="rId5"/>
              </a:rPr>
              <a:t>http://</a:t>
            </a:r>
            <a:r>
              <a:rPr lang="cs-CZ" sz="3400" dirty="0" smtClean="0">
                <a:hlinkClick r:id="rId5"/>
              </a:rPr>
              <a:t>skiinfo.wbs.cz/euro.jpg</a:t>
            </a:r>
            <a:endParaRPr lang="cs-CZ" sz="3400" dirty="0" smtClean="0"/>
          </a:p>
          <a:p>
            <a:pPr algn="l"/>
            <a:r>
              <a:rPr lang="cs-CZ" sz="3400" dirty="0">
                <a:hlinkClick r:id="rId6"/>
              </a:rPr>
              <a:t>http://</a:t>
            </a:r>
            <a:r>
              <a:rPr lang="cs-CZ" sz="3400" dirty="0" smtClean="0">
                <a:hlinkClick r:id="rId6"/>
              </a:rPr>
              <a:t>www.dooffy.com/cs/ikony-ke-stazeni-vlajky-evropske-unie-eu-free-icons-download.html</a:t>
            </a:r>
            <a:endParaRPr lang="cs-CZ" sz="3400" dirty="0" smtClean="0"/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[</a:t>
            </a:r>
            <a:r>
              <a:rPr lang="cs-CZ" dirty="0"/>
              <a:t>ONLINE] [CIT. </a:t>
            </a:r>
            <a:r>
              <a:rPr lang="cs-CZ" dirty="0" smtClean="0"/>
              <a:t>2012-01-03]</a:t>
            </a:r>
            <a:endParaRPr lang="cs-CZ" dirty="0"/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Autorem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materiálu a všech jeho částí, 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není-li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uvedeno jinak, je Mgr.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Věra Floriánová.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3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23" y="476672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512478"/>
              </p:ext>
            </p:extLst>
          </p:nvPr>
        </p:nvGraphicFramePr>
        <p:xfrm>
          <a:off x="611560" y="2852936"/>
          <a:ext cx="806489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Svět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kolem nás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Místo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kde žijeme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Evropská unie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Vlastivěda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výkladovou hodinu,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současně práce s mapou, zápis do sešitu</a:t>
                      </a:r>
                      <a:endParaRPr lang="cs-CZ" sz="12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Evropská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unie, vznik, sídlo, význam, státy, symboly</a:t>
                      </a: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zajímavosti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2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VLAJKA – SYMBOL „12“</a:t>
            </a:r>
            <a:endParaRPr lang="cs-CZ" b="1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367365" y="404664"/>
            <a:ext cx="6417734" cy="2520280"/>
          </a:xfrm>
        </p:spPr>
        <p:txBody>
          <a:bodyPr>
            <a:normAutofit fontScale="92500"/>
          </a:bodyPr>
          <a:lstStyle/>
          <a:p>
            <a:pPr algn="l"/>
            <a:endParaRPr lang="cs-CZ" dirty="0" smtClean="0"/>
          </a:p>
          <a:p>
            <a:pPr algn="l"/>
            <a:r>
              <a:rPr lang="cs-CZ" sz="2600" b="1" i="1" dirty="0" smtClean="0">
                <a:solidFill>
                  <a:schemeClr val="tx2">
                    <a:lumMod val="75000"/>
                  </a:schemeClr>
                </a:solidFill>
              </a:rPr>
              <a:t>Modrá </a:t>
            </a:r>
            <a:r>
              <a:rPr lang="cs-CZ" sz="2600" b="1" i="1" dirty="0">
                <a:solidFill>
                  <a:schemeClr val="tx2">
                    <a:lumMod val="75000"/>
                  </a:schemeClr>
                </a:solidFill>
              </a:rPr>
              <a:t>barva je naděje, tak jako je číslo dvanáct znakem úplnosti a dokonalosti. Rok má dvanáct měsíců, stejně jako ciferník hodin dvanáct číslic a hvězdy jsou na evropské vlajce uspořádány právě tak jako číslice na ciferníku. </a:t>
            </a:r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3933056"/>
            <a:ext cx="3857652" cy="257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16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6200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>HYMNA</a:t>
            </a:r>
            <a:r>
              <a:rPr lang="cs-CZ" sz="3100" b="1" dirty="0" smtClean="0"/>
              <a:t> – </a:t>
            </a:r>
            <a:r>
              <a:rPr lang="cs-CZ" sz="3100" dirty="0" smtClean="0">
                <a:solidFill>
                  <a:srgbClr val="002060"/>
                </a:solidFill>
              </a:rPr>
              <a:t>Motto:  </a:t>
            </a:r>
            <a:r>
              <a:rPr lang="cs-CZ" sz="3100" b="1" u="sng" dirty="0">
                <a:solidFill>
                  <a:srgbClr val="002060"/>
                </a:solidFill>
              </a:rPr>
              <a:t>Jednotná v rozmanitosti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442491" y="1772816"/>
            <a:ext cx="7123113" cy="4070176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ymna 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cs-CZ" sz="2800" b="1" u="sng" dirty="0">
                <a:solidFill>
                  <a:schemeClr val="tx2">
                    <a:lumMod val="75000"/>
                  </a:schemeClr>
                </a:solidFill>
              </a:rPr>
              <a:t>Óda na radost 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– původně báseň, kterou zhudebnil Ludwig van Beethoven roku 1824 jako závěrečnou větu jeho Deváté 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symfonie.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sz="2400" dirty="0" smtClean="0"/>
          </a:p>
          <a:p>
            <a:endParaRPr lang="cs-CZ" dirty="0"/>
          </a:p>
          <a:p>
            <a:endParaRPr lang="cs-CZ" sz="2400" dirty="0" smtClean="0"/>
          </a:p>
          <a:p>
            <a:r>
              <a:rPr lang="cs-CZ" sz="2400" dirty="0" smtClean="0"/>
              <a:t>- stránka </a:t>
            </a:r>
          </a:p>
          <a:p>
            <a:r>
              <a:rPr lang="cs-CZ" sz="2400" dirty="0" smtClean="0"/>
              <a:t>originálního </a:t>
            </a:r>
          </a:p>
          <a:p>
            <a:r>
              <a:rPr lang="cs-CZ" sz="2400" dirty="0" smtClean="0"/>
              <a:t>Beethovenova </a:t>
            </a:r>
            <a:r>
              <a:rPr lang="cs-CZ" sz="2400" dirty="0"/>
              <a:t>rukopisu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3240360" cy="251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3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060848"/>
            <a:ext cx="6196405" cy="3662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Evropská unie</a:t>
            </a:r>
            <a:r>
              <a:rPr lang="cs-CZ" dirty="0"/>
              <a:t> (</a:t>
            </a:r>
            <a:r>
              <a:rPr lang="cs-CZ" b="1" dirty="0"/>
              <a:t>EU</a:t>
            </a:r>
            <a:r>
              <a:rPr lang="cs-CZ" dirty="0" smtClean="0"/>
              <a:t>): </a:t>
            </a:r>
          </a:p>
          <a:p>
            <a:r>
              <a:rPr lang="cs-CZ" dirty="0" smtClean="0"/>
              <a:t>je </a:t>
            </a:r>
            <a:r>
              <a:rPr lang="cs-CZ" b="1" u="sng" dirty="0"/>
              <a:t>politická a ekonomická </a:t>
            </a:r>
            <a:r>
              <a:rPr lang="cs-CZ" b="1" u="sng" dirty="0" smtClean="0"/>
              <a:t>unie</a:t>
            </a:r>
            <a:r>
              <a:rPr lang="cs-CZ" dirty="0" smtClean="0"/>
              <a:t>(spojenectví)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ídlo</a:t>
            </a:r>
            <a:r>
              <a:rPr lang="cs-CZ" dirty="0"/>
              <a:t>: </a:t>
            </a:r>
            <a:r>
              <a:rPr lang="cs-CZ" b="1" dirty="0"/>
              <a:t>Brusel</a:t>
            </a:r>
          </a:p>
          <a:p>
            <a:r>
              <a:rPr lang="cs-CZ" dirty="0"/>
              <a:t>tvoří </a:t>
            </a:r>
            <a:r>
              <a:rPr lang="cs-CZ" dirty="0" smtClean="0"/>
              <a:t>ji </a:t>
            </a:r>
            <a:r>
              <a:rPr lang="cs-CZ" b="1" u="sng" dirty="0" smtClean="0"/>
              <a:t>27 </a:t>
            </a:r>
            <a:r>
              <a:rPr lang="cs-CZ" b="1" u="sng" dirty="0"/>
              <a:t>evropských států s 500 miliony </a:t>
            </a:r>
            <a:r>
              <a:rPr lang="cs-CZ" dirty="0" smtClean="0"/>
              <a:t>obyvatel</a:t>
            </a:r>
            <a:endParaRPr lang="cs-CZ" dirty="0"/>
          </a:p>
          <a:p>
            <a:r>
              <a:rPr lang="cs-CZ" dirty="0"/>
              <a:t>EU </a:t>
            </a:r>
            <a:r>
              <a:rPr lang="cs-CZ" b="1" u="sng" dirty="0"/>
              <a:t>vznikla v roce 1993</a:t>
            </a:r>
            <a:r>
              <a:rPr lang="cs-CZ" dirty="0"/>
              <a:t> na základě Smlouvy o Evropské unii, známější jako Maastrichtská smlouva.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8870" y="116632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 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ZÁKLADNÍ INFORMACE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1021" y="1196752"/>
            <a:ext cx="1323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5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ČLENSKÉ STÁTY </a:t>
            </a:r>
            <a:r>
              <a:rPr lang="cs-CZ" sz="2700" dirty="0"/>
              <a:t>– rok přistoupení k unii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463297" cy="377414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Belgie (1952)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Bulharsko (2007)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Česká republika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Dánsko (1973)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Estonsko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Finsko (1995)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Francie (1952)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Irsko (1973)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Itálie (1952)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Kypr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Litva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Lotyšsko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Lucembursko (1952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Maďarsko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706206" y="2492896"/>
            <a:ext cx="3168352" cy="374441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Malta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Německo (1952)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Nizozemsko (1952)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Polsko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Portugalsko (1986)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Rakousko (1995)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Řecko (1981)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Rumunsko (2007)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Slovensko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Slovinsko (2004)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Španělsko (1986)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Spojené království (1973)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Švédsko (1995)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65371" y="427277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+</a:t>
            </a:r>
            <a:endParaRPr lang="cs-CZ" sz="4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812360" y="436510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=27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0540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VLAJKY ČLENSKÝCH STÁTŮ</a:t>
            </a:r>
            <a:endParaRPr lang="cs-CZ" b="1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66675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4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Cílem </a:t>
            </a:r>
            <a:r>
              <a:rPr lang="cs-CZ" dirty="0" smtClean="0"/>
              <a:t>spojenectví je:</a:t>
            </a:r>
          </a:p>
          <a:p>
            <a:r>
              <a:rPr lang="cs-CZ" dirty="0" smtClean="0"/>
              <a:t> </a:t>
            </a:r>
            <a:r>
              <a:rPr lang="cs-CZ" dirty="0"/>
              <a:t>vytvoření společného </a:t>
            </a:r>
            <a:r>
              <a:rPr lang="cs-CZ" dirty="0" smtClean="0"/>
              <a:t>trhu</a:t>
            </a:r>
          </a:p>
          <a:p>
            <a:r>
              <a:rPr lang="cs-CZ" dirty="0"/>
              <a:t> </a:t>
            </a:r>
            <a:r>
              <a:rPr lang="cs-CZ" dirty="0" smtClean="0"/>
              <a:t>hospodářská </a:t>
            </a:r>
            <a:r>
              <a:rPr lang="cs-CZ" dirty="0"/>
              <a:t>a </a:t>
            </a:r>
            <a:r>
              <a:rPr lang="cs-CZ" dirty="0" smtClean="0"/>
              <a:t>měnová unie</a:t>
            </a:r>
          </a:p>
          <a:p>
            <a:r>
              <a:rPr lang="cs-CZ" dirty="0" smtClean="0"/>
              <a:t> </a:t>
            </a:r>
            <a:r>
              <a:rPr lang="cs-CZ" dirty="0"/>
              <a:t>podpora rozvoje a růstu </a:t>
            </a:r>
            <a:r>
              <a:rPr lang="cs-CZ" dirty="0" smtClean="0"/>
              <a:t>hospodářství</a:t>
            </a:r>
          </a:p>
          <a:p>
            <a:r>
              <a:rPr lang="cs-CZ" dirty="0"/>
              <a:t> </a:t>
            </a:r>
            <a:r>
              <a:rPr lang="cs-CZ" dirty="0" smtClean="0"/>
              <a:t>zaměstnanost,</a:t>
            </a:r>
            <a:r>
              <a:rPr lang="cs-CZ" dirty="0"/>
              <a:t> </a:t>
            </a:r>
            <a:r>
              <a:rPr lang="cs-CZ" dirty="0" smtClean="0"/>
              <a:t>konkurenceschopnost</a:t>
            </a:r>
          </a:p>
          <a:p>
            <a:r>
              <a:rPr lang="cs-CZ" dirty="0"/>
              <a:t> </a:t>
            </a:r>
            <a:r>
              <a:rPr lang="cs-CZ" dirty="0" smtClean="0"/>
              <a:t>zlepšování </a:t>
            </a:r>
            <a:r>
              <a:rPr lang="cs-CZ" dirty="0"/>
              <a:t>životní </a:t>
            </a:r>
            <a:r>
              <a:rPr lang="cs-CZ" dirty="0" smtClean="0"/>
              <a:t>úrovně</a:t>
            </a:r>
          </a:p>
          <a:p>
            <a:r>
              <a:rPr lang="cs-CZ" dirty="0"/>
              <a:t> </a:t>
            </a:r>
            <a:r>
              <a:rPr lang="cs-CZ" dirty="0" smtClean="0"/>
              <a:t>kvality</a:t>
            </a:r>
            <a:r>
              <a:rPr lang="cs-CZ" dirty="0"/>
              <a:t> životního </a:t>
            </a:r>
            <a:r>
              <a:rPr lang="cs-CZ" dirty="0" smtClean="0"/>
              <a:t> prostředí</a:t>
            </a:r>
            <a:r>
              <a:rPr lang="cs-CZ" dirty="0"/>
              <a:t>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    CÍLE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924944"/>
            <a:ext cx="20002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 zabezpečení těchto cílů slouží čtyři základní svobody vnitřního trhu: </a:t>
            </a:r>
            <a:endParaRPr lang="cs-CZ" dirty="0" smtClean="0"/>
          </a:p>
          <a:p>
            <a:r>
              <a:rPr lang="cs-CZ" b="1" dirty="0" smtClean="0"/>
              <a:t>volný </a:t>
            </a:r>
            <a:r>
              <a:rPr lang="cs-CZ" b="1" dirty="0"/>
              <a:t>pohyb zboží, </a:t>
            </a:r>
            <a:endParaRPr lang="cs-CZ" b="1" dirty="0" smtClean="0"/>
          </a:p>
          <a:p>
            <a:r>
              <a:rPr lang="cs-CZ" b="1" dirty="0" smtClean="0"/>
              <a:t>osob</a:t>
            </a:r>
            <a:r>
              <a:rPr lang="cs-CZ" b="1" dirty="0"/>
              <a:t>, </a:t>
            </a:r>
            <a:endParaRPr lang="cs-CZ" b="1" dirty="0" smtClean="0"/>
          </a:p>
          <a:p>
            <a:r>
              <a:rPr lang="cs-CZ" b="1" dirty="0" smtClean="0"/>
              <a:t>služeb </a:t>
            </a:r>
          </a:p>
          <a:p>
            <a:r>
              <a:rPr lang="cs-CZ" b="1" dirty="0" smtClean="0"/>
              <a:t>a kapitálu.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ZABEZPEČENÍ CÍLŮ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155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2079</TotalTime>
  <Words>384</Words>
  <Application>Microsoft Office PowerPoint</Application>
  <PresentationFormat>Předvádění na obrazovce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Vlnění</vt:lpstr>
      <vt:lpstr>Výukový materiál zpracován v rámci projektu EU peníze školám</vt:lpstr>
      <vt:lpstr>Prezentace aplikace PowerPoint</vt:lpstr>
      <vt:lpstr> VLAJKA – SYMBOL „12“</vt:lpstr>
      <vt:lpstr>HYMNA – Motto:  Jednotná v rozmanitosti  </vt:lpstr>
      <vt:lpstr> ZÁKLADNÍ INFORMACE</vt:lpstr>
      <vt:lpstr>ČLENSKÉ STÁTY – rok přistoupení k unii</vt:lpstr>
      <vt:lpstr>VLAJKY ČLENSKÝCH STÁTŮ</vt:lpstr>
      <vt:lpstr>     CÍLE</vt:lpstr>
      <vt:lpstr>ZABEZPEČENÍ CÍLŮ</vt:lpstr>
      <vt:lpstr>Den Evropy  – Den otevřených dveří v institucích EU</vt:lpstr>
      <vt:lpstr>EURO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stránka</dc:title>
  <dc:creator>Mgr. Věra Floriánová</dc:creator>
  <cp:lastModifiedBy>Toshiba</cp:lastModifiedBy>
  <cp:revision>88</cp:revision>
  <dcterms:created xsi:type="dcterms:W3CDTF">2012-07-27T13:32:16Z</dcterms:created>
  <dcterms:modified xsi:type="dcterms:W3CDTF">2014-03-04T21:02:04Z</dcterms:modified>
</cp:coreProperties>
</file>