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1" r:id="rId16"/>
    <p:sldId id="277" r:id="rId17"/>
    <p:sldId id="282" r:id="rId18"/>
    <p:sldId id="278" r:id="rId19"/>
    <p:sldId id="279" r:id="rId20"/>
    <p:sldId id="280" r:id="rId21"/>
    <p:sldId id="283" r:id="rId22"/>
    <p:sldId id="26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12997A-E5E9-45F0-8F60-5A1F62CAF9DE}" type="datetimeFigureOut">
              <a:rPr lang="cs-CZ" smtClean="0"/>
              <a:pPr/>
              <a:t>4.3.2014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9160D1-2FC2-407A-972F-1D264FA01566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alkovick%C3%A9_h%C5%AFrky,_Ostru%C5%BEina,_les.jpg" TargetMode="External"/><Relationship Id="rId13" Type="http://schemas.openxmlformats.org/officeDocument/2006/relationships/hyperlink" Target="http://commons.wikimedia.org/wiki/File:Mont_Blanc_from_Aosta_Valley.JPG" TargetMode="External"/><Relationship Id="rId3" Type="http://schemas.openxmlformats.org/officeDocument/2006/relationships/hyperlink" Target="http://commons.wikimedia.org/w/index.php?title=Special:Search&amp;limit=50&amp;offset=0&amp;redirs=0&amp;profile=default&amp;search=evropa&amp;uselang=cs" TargetMode="External"/><Relationship Id="rId7" Type="http://schemas.openxmlformats.org/officeDocument/2006/relationships/hyperlink" Target="http://commons.wikimedia.org/wiki/File:Los.jpg" TargetMode="External"/><Relationship Id="rId12" Type="http://schemas.openxmlformats.org/officeDocument/2006/relationships/hyperlink" Target="http://commons.wikimedia.org/wiki/File:Bratislava_New_Bridge_from_castle_hill.JPG" TargetMode="External"/><Relationship Id="rId2" Type="http://schemas.openxmlformats.org/officeDocument/2006/relationships/hyperlink" Target="http://cesta-kolem-sveta.blog.cz/0810/evropa-jako-svetadi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ommons.wikimedia.org/w/index.php?search=t%C4%9B%C5%BEba+ropy&amp;title=Special:Search" TargetMode="External"/><Relationship Id="rId11" Type="http://schemas.openxmlformats.org/officeDocument/2006/relationships/hyperlink" Target="http://commons.wikimedia.org/wiki/File:Palmy_vlny.jpg" TargetMode="External"/><Relationship Id="rId5" Type="http://schemas.openxmlformats.org/officeDocument/2006/relationships/hyperlink" Target="http://www.evropske-staty.cz/" TargetMode="External"/><Relationship Id="rId10" Type="http://schemas.openxmlformats.org/officeDocument/2006/relationships/hyperlink" Target="http://commons.wikimedia.org/wiki/File:%C5%98eka_Han%C3%A1.JPG" TargetMode="External"/><Relationship Id="rId4" Type="http://schemas.openxmlformats.org/officeDocument/2006/relationships/hyperlink" Target="http://hktrencin.host.sk/smidovic.html" TargetMode="External"/><Relationship Id="rId9" Type="http://schemas.openxmlformats.org/officeDocument/2006/relationships/hyperlink" Target="http://commons.wikimedia.org/wiki/File:Hotellneset_0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8208912" cy="1229522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Výukový materiál zpracován v rámci projektu EU peníze školám</a:t>
            </a:r>
            <a:endParaRPr lang="cs-C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5114778" cy="43204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latin typeface="Calibri" pitchFamily="34" charset="0"/>
                <a:cs typeface="Calibri" pitchFamily="34" charset="0"/>
              </a:rPr>
              <a:t>Registrační číslo projektu: CZ.1.07/1.4.00/21.2852</a:t>
            </a:r>
          </a:p>
          <a:p>
            <a:pPr algn="ctr"/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20567"/>
              </p:ext>
            </p:extLst>
          </p:nvPr>
        </p:nvGraphicFramePr>
        <p:xfrm>
          <a:off x="899592" y="5229200"/>
          <a:ext cx="51125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Jméno autora:</a:t>
                      </a:r>
                      <a:endParaRPr lang="cs-CZ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Mgr. Věra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Floriánová</a:t>
                      </a:r>
                      <a:endParaRPr lang="cs-CZ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Třída/ročník: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IV.,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V./4., 5.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Datum vytvoření: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88360"/>
              </p:ext>
            </p:extLst>
          </p:nvPr>
        </p:nvGraphicFramePr>
        <p:xfrm>
          <a:off x="899592" y="4797152"/>
          <a:ext cx="7488832" cy="365760"/>
        </p:xfrm>
        <a:graphic>
          <a:graphicData uri="http://schemas.openxmlformats.org/drawingml/2006/table">
            <a:tbl>
              <a:tblPr/>
              <a:tblGrid>
                <a:gridCol w="1188874"/>
                <a:gridCol w="1403414"/>
                <a:gridCol w="4104456"/>
                <a:gridCol w="792088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Šablona:         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III/2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č. materiálu: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VY_32_INOVACE_11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20050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VODSTVO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 Evropě s poměrně vlhkým podnebím je vytvořena poměrně hustá říční síť.</a:t>
            </a:r>
          </a:p>
          <a:p>
            <a:r>
              <a:rPr lang="cs-CZ" b="1" dirty="0"/>
              <a:t>80 % </a:t>
            </a:r>
            <a:r>
              <a:rPr lang="cs-CZ" dirty="0"/>
              <a:t>Evropy leží v </a:t>
            </a:r>
            <a:r>
              <a:rPr lang="cs-CZ" b="1" dirty="0"/>
              <a:t>úmoří Atlantského oceánu</a:t>
            </a:r>
            <a:r>
              <a:rPr lang="cs-CZ" dirty="0"/>
              <a:t>. </a:t>
            </a:r>
            <a:r>
              <a:rPr lang="cs-CZ" b="1" dirty="0"/>
              <a:t>20 % </a:t>
            </a:r>
            <a:r>
              <a:rPr lang="cs-CZ" dirty="0"/>
              <a:t>Evropy je odvodňováno do bezodtokého </a:t>
            </a:r>
            <a:r>
              <a:rPr lang="cs-CZ" b="1" dirty="0" err="1"/>
              <a:t>Kaspickěho</a:t>
            </a:r>
            <a:r>
              <a:rPr lang="cs-CZ" b="1" dirty="0"/>
              <a:t> moře</a:t>
            </a:r>
            <a:r>
              <a:rPr lang="cs-CZ" dirty="0"/>
              <a:t>, do něhož ústí nejdelší evropská řeka Volha (3531 km, povodí 1 360 000 km</a:t>
            </a:r>
            <a:r>
              <a:rPr lang="cs-CZ" baseline="30000" dirty="0"/>
              <a:t>2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dirty="0" smtClean="0"/>
              <a:t>Dalšími </a:t>
            </a:r>
            <a:r>
              <a:rPr lang="cs-CZ" b="1" dirty="0"/>
              <a:t>velkými řekami jsou Don, Dněpr, Dunaj, Pád, </a:t>
            </a:r>
            <a:r>
              <a:rPr lang="cs-CZ" b="1" dirty="0" err="1"/>
              <a:t>Rhóna</a:t>
            </a:r>
            <a:r>
              <a:rPr lang="cs-CZ" b="1" dirty="0"/>
              <a:t>, Ebro, Siena, Temže, Rýn, Labe, Odra a Visla</a:t>
            </a:r>
          </a:p>
          <a:p>
            <a:r>
              <a:rPr lang="cs-CZ" dirty="0" smtClean="0"/>
              <a:t>Většina </a:t>
            </a:r>
            <a:r>
              <a:rPr lang="cs-CZ" b="1" dirty="0"/>
              <a:t>evropských jezer je ledovcového původu. Největšími jezery jsou Ladožské (18 360 km</a:t>
            </a:r>
            <a:r>
              <a:rPr lang="cs-CZ" b="1" baseline="30000" dirty="0"/>
              <a:t>2</a:t>
            </a:r>
            <a:r>
              <a:rPr lang="cs-CZ" b="1" dirty="0"/>
              <a:t>) a Oněžské jezero (9700 km²) v Rusku.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0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ŘEKA DUNAJ v Bratislavě</a:t>
            </a:r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466184" cy="40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PODNEBÍ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Evropa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patří do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tří podnebných pásů severní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polokoule:</a:t>
            </a:r>
          </a:p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studený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/ (-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69 °C).</a:t>
            </a:r>
          </a:p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mírný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/oblasti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s dlouhými, studenými zimami a horkými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léty</a:t>
            </a:r>
          </a:p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subtropický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(52 °C) 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STUDENÝ,MÍRNÝ,SUBTROPICKÝ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ŠPICBERKY               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     HANÁ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  MALAGA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4" y="2420888"/>
            <a:ext cx="2945904" cy="196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3041915" cy="228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002631"/>
            <a:ext cx="2606546" cy="35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PŘÍRODNÍ KRAJINY - FLÓRA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Vegetační pásy jsou závislé na podnebných poměrech.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Evropy jich zasahuje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sedm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: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mrazové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pustiny, </a:t>
            </a:r>
            <a:endParaRPr lang="cs-CZ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tundry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a 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lesotundry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 s mechy a lišejníky, </a:t>
            </a:r>
            <a:endParaRPr lang="cs-CZ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tajga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s jehličnatými lesy, </a:t>
            </a:r>
            <a:endParaRPr lang="cs-CZ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smíšené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a listnaté lesy, </a:t>
            </a:r>
            <a:endParaRPr lang="cs-CZ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stepi a</a:t>
            </a:r>
          </a:p>
          <a:p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lesostepi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se suchomilnými trávami, většinou proměněná v kulturní step s úrodnou půdou, </a:t>
            </a:r>
            <a:endParaRPr lang="cs-CZ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subtropické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listnaté opadavé a vždyzelené suchomilné lesy a trnité křoviny macchie a pouště a polopouště v kaspické oblasti. </a:t>
            </a:r>
            <a:endParaRPr lang="cs-CZ" sz="28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horách je vyvinuta výšková stupňovitost s alpínskou květenou.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0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SMÍŠENÉ LESY</a:t>
            </a:r>
            <a:endParaRPr lang="cs-CZ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8965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PŘÍRODNÍ KRAJINY - </a:t>
            </a:r>
            <a:r>
              <a:rPr lang="cs-CZ" b="1" dirty="0" smtClean="0"/>
              <a:t>FAUNA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dirty="0">
                <a:latin typeface="Arial" pitchFamily="34" charset="0"/>
                <a:cs typeface="Arial" pitchFamily="34" charset="0"/>
              </a:rPr>
              <a:t>Zvířena má typické zástupce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3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3000" b="1" i="1" dirty="0">
                <a:latin typeface="Arial" pitchFamily="34" charset="0"/>
                <a:cs typeface="Arial" pitchFamily="34" charset="0"/>
              </a:rPr>
              <a:t>soba v tundrách, </a:t>
            </a:r>
          </a:p>
          <a:p>
            <a:pPr>
              <a:buFont typeface="Arial" pitchFamily="34" charset="0"/>
              <a:buChar char="•"/>
            </a:pPr>
            <a:r>
              <a:rPr lang="cs-CZ" sz="3000" b="1" i="1" dirty="0">
                <a:latin typeface="Arial" pitchFamily="34" charset="0"/>
                <a:cs typeface="Arial" pitchFamily="34" charset="0"/>
              </a:rPr>
              <a:t>losa, vlka, hnědého medvěda, rysa, jelena a rosomáka v tajze, </a:t>
            </a:r>
          </a:p>
          <a:p>
            <a:pPr>
              <a:buFont typeface="Arial" pitchFamily="34" charset="0"/>
              <a:buChar char="•"/>
            </a:pPr>
            <a:r>
              <a:rPr lang="cs-CZ" sz="3000" b="1" i="1" dirty="0">
                <a:latin typeface="Arial" pitchFamily="34" charset="0"/>
                <a:cs typeface="Arial" pitchFamily="34" charset="0"/>
              </a:rPr>
              <a:t>lišku, vydru, zajíce a ježka ve smíšených a listnatých lesích, </a:t>
            </a:r>
          </a:p>
          <a:p>
            <a:pPr>
              <a:buFont typeface="Arial" pitchFamily="34" charset="0"/>
              <a:buChar char="•"/>
            </a:pPr>
            <a:r>
              <a:rPr lang="cs-CZ" sz="3000" b="1" i="1" dirty="0">
                <a:latin typeface="Arial" pitchFamily="34" charset="0"/>
                <a:cs typeface="Arial" pitchFamily="34" charset="0"/>
              </a:rPr>
              <a:t>kamzíka v horských oblastech a</a:t>
            </a:r>
          </a:p>
          <a:p>
            <a:pPr>
              <a:buFont typeface="Arial" pitchFamily="34" charset="0"/>
              <a:buChar char="•"/>
            </a:pPr>
            <a:r>
              <a:rPr lang="cs-CZ" sz="3000" b="1" i="1" dirty="0">
                <a:latin typeface="Arial" pitchFamily="34" charset="0"/>
                <a:cs typeface="Arial" pitchFamily="34" charset="0"/>
              </a:rPr>
              <a:t>různé druhy ptáků, plazů, obojživelníků, ryb a hmyzu.</a:t>
            </a:r>
          </a:p>
          <a:p>
            <a:pPr marL="0" indent="0">
              <a:buNone/>
            </a:pPr>
            <a:r>
              <a:rPr lang="cs-CZ" sz="3000" dirty="0">
                <a:latin typeface="Arial" pitchFamily="34" charset="0"/>
                <a:cs typeface="Arial" pitchFamily="34" charset="0"/>
              </a:rPr>
              <a:t>Původní přírodní prostředí je chráněno k přírodních reservacích a národních parcích.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6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LOS</a:t>
            </a:r>
            <a:endParaRPr lang="cs-CZ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114256" cy="409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4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OBYVATELSTVO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Evropa má </a:t>
            </a:r>
            <a:r>
              <a:rPr lang="cs-CZ" b="1" i="1" dirty="0">
                <a:latin typeface="Arial" pitchFamily="34" charset="0"/>
                <a:cs typeface="Arial" pitchFamily="34" charset="0"/>
              </a:rPr>
              <a:t>720 mil. </a:t>
            </a:r>
            <a:r>
              <a:rPr lang="cs-CZ" dirty="0">
                <a:latin typeface="Arial" pitchFamily="34" charset="0"/>
                <a:cs typeface="Arial" pitchFamily="34" charset="0"/>
              </a:rPr>
              <a:t>obyvatel, tj. 12 % světové populace.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Hustota </a:t>
            </a:r>
            <a:r>
              <a:rPr lang="cs-CZ" dirty="0">
                <a:latin typeface="Arial" pitchFamily="34" charset="0"/>
                <a:cs typeface="Arial" pitchFamily="34" charset="0"/>
              </a:rPr>
              <a:t>zalidnění je vysoká, </a:t>
            </a:r>
            <a:r>
              <a:rPr lang="cs-CZ" b="1" i="1" dirty="0">
                <a:latin typeface="Arial" pitchFamily="34" charset="0"/>
                <a:cs typeface="Arial" pitchFamily="34" charset="0"/>
              </a:rPr>
              <a:t>67 obyvatel/km</a:t>
            </a:r>
            <a:r>
              <a:rPr lang="cs-CZ" b="1" i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dirty="0">
                <a:latin typeface="Arial" pitchFamily="34" charset="0"/>
                <a:cs typeface="Arial" pitchFamily="34" charset="0"/>
              </a:rPr>
              <a:t>. Evropa je nejhustěji zalidněný kontinent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..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Obyvatelstvo </a:t>
            </a:r>
            <a:r>
              <a:rPr lang="cs-CZ" dirty="0">
                <a:latin typeface="Arial" pitchFamily="34" charset="0"/>
                <a:cs typeface="Arial" pitchFamily="34" charset="0"/>
              </a:rPr>
              <a:t>tvoří hlavně tři větve indoevropské jazykové rodiny: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i="1" dirty="0" smtClean="0">
                <a:latin typeface="Arial" pitchFamily="34" charset="0"/>
                <a:cs typeface="Arial" pitchFamily="34" charset="0"/>
              </a:rPr>
              <a:t>slovanská</a:t>
            </a:r>
            <a:r>
              <a:rPr lang="cs-CZ" b="1" i="1" dirty="0">
                <a:latin typeface="Arial" pitchFamily="34" charset="0"/>
                <a:cs typeface="Arial" pitchFamily="34" charset="0"/>
              </a:rPr>
              <a:t>, </a:t>
            </a:r>
            <a:endParaRPr lang="cs-CZ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i="1" dirty="0" smtClean="0">
                <a:latin typeface="Arial" pitchFamily="34" charset="0"/>
                <a:cs typeface="Arial" pitchFamily="34" charset="0"/>
              </a:rPr>
              <a:t>germánská </a:t>
            </a:r>
            <a:r>
              <a:rPr lang="cs-CZ" b="1" i="1" dirty="0">
                <a:latin typeface="Arial" pitchFamily="34" charset="0"/>
                <a:cs typeface="Arial" pitchFamily="34" charset="0"/>
              </a:rPr>
              <a:t>a </a:t>
            </a:r>
            <a:endParaRPr lang="cs-CZ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i="1" dirty="0" smtClean="0">
                <a:latin typeface="Arial" pitchFamily="34" charset="0"/>
                <a:cs typeface="Arial" pitchFamily="34" charset="0"/>
              </a:rPr>
              <a:t>románská</a:t>
            </a:r>
            <a:r>
              <a:rPr lang="cs-CZ" b="1" i="1" dirty="0">
                <a:latin typeface="Arial" pitchFamily="34" charset="0"/>
                <a:cs typeface="Arial" pitchFamily="34" charset="0"/>
              </a:rPr>
              <a:t>. </a:t>
            </a:r>
            <a:endParaRPr lang="cs-CZ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Nejpočetnějšími </a:t>
            </a:r>
            <a:r>
              <a:rPr lang="cs-CZ" dirty="0">
                <a:latin typeface="Arial" pitchFamily="34" charset="0"/>
                <a:cs typeface="Arial" pitchFamily="34" charset="0"/>
              </a:rPr>
              <a:t>evropskými národy jsou indoevropští Rusové, Němci, Italové, Angličané, Francouzi, Ukrajinci, Španělé </a:t>
            </a:r>
            <a:r>
              <a:rPr lang="cs-CZ">
                <a:latin typeface="Arial" pitchFamily="34" charset="0"/>
                <a:cs typeface="Arial" pitchFamily="34" charset="0"/>
              </a:rPr>
              <a:t>a </a:t>
            </a:r>
            <a:r>
              <a:rPr lang="cs-CZ" smtClean="0">
                <a:latin typeface="Arial" pitchFamily="34" charset="0"/>
                <a:cs typeface="Arial" pitchFamily="34" charset="0"/>
              </a:rPr>
              <a:t>Poláci.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2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NÁBOŽENSTVÍ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Nejrozšířenější - </a:t>
            </a:r>
            <a:r>
              <a:rPr lang="cs-CZ" b="1" dirty="0" smtClean="0"/>
              <a:t>křesťanství</a:t>
            </a:r>
            <a:r>
              <a:rPr lang="cs-CZ" b="1" dirty="0"/>
              <a:t>, </a:t>
            </a:r>
            <a:r>
              <a:rPr lang="cs-CZ" dirty="0"/>
              <a:t>které však v mnoha zemích </a:t>
            </a:r>
            <a:r>
              <a:rPr lang="cs-CZ" b="1" i="1" dirty="0"/>
              <a:t>ustupuje </a:t>
            </a:r>
            <a:r>
              <a:rPr lang="cs-CZ" b="1" i="1" dirty="0" smtClean="0"/>
              <a:t>nezájmu </a:t>
            </a:r>
            <a:r>
              <a:rPr lang="cs-CZ" dirty="0"/>
              <a:t>obyvatel o náboženské záležitosti, nejvíce patrné je to v případě </a:t>
            </a:r>
            <a:r>
              <a:rPr lang="cs-CZ" b="1" i="1" dirty="0"/>
              <a:t>severských zemí, České republiky, Francie a Estonska. </a:t>
            </a:r>
            <a:endParaRPr lang="cs-CZ" b="1" i="1" dirty="0" smtClean="0"/>
          </a:p>
          <a:p>
            <a:r>
              <a:rPr lang="cs-CZ" dirty="0" smtClean="0"/>
              <a:t>Na </a:t>
            </a:r>
            <a:r>
              <a:rPr lang="cs-CZ" dirty="0"/>
              <a:t>druhé straně v některých tradičně katolických zemích přetrval </a:t>
            </a:r>
            <a:r>
              <a:rPr lang="cs-CZ" b="1" i="1" dirty="0"/>
              <a:t>velký vliv katolické církve</a:t>
            </a:r>
            <a:r>
              <a:rPr lang="cs-CZ" dirty="0"/>
              <a:t>, klasickým příkladem jsou </a:t>
            </a:r>
            <a:r>
              <a:rPr lang="cs-CZ" b="1" i="1" dirty="0"/>
              <a:t>Polsko, Litva, Irsko, Malta, San Marino a samozřejmě Vatikán</a:t>
            </a:r>
            <a:r>
              <a:rPr lang="cs-CZ" dirty="0"/>
              <a:t>. V některých oblastech </a:t>
            </a:r>
            <a:r>
              <a:rPr lang="cs-CZ" b="1" i="1" dirty="0"/>
              <a:t>na Balkáně </a:t>
            </a:r>
            <a:r>
              <a:rPr lang="cs-CZ" dirty="0"/>
              <a:t>převládlo jako hlavní náboženství </a:t>
            </a:r>
            <a:r>
              <a:rPr lang="cs-CZ" b="1" i="1" dirty="0"/>
              <a:t>islám.</a:t>
            </a:r>
          </a:p>
        </p:txBody>
      </p:sp>
    </p:spTree>
    <p:extLst>
      <p:ext uri="{BB962C8B-B14F-4D97-AF65-F5344CB8AC3E}">
        <p14:creationId xmlns:p14="http://schemas.microsoft.com/office/powerpoint/2010/main" val="25077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123" y="476672"/>
            <a:ext cx="8208912" cy="20050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146822"/>
              </p:ext>
            </p:extLst>
          </p:nvPr>
        </p:nvGraphicFramePr>
        <p:xfrm>
          <a:off x="611560" y="2852936"/>
          <a:ext cx="806489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2592288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Vzdělávací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oblast: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Svět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kolem nás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Tematická oblast: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Místo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kde žijeme - Evropa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Předmět: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Vlastivěda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Výstižný popis způsobu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použití, případně metodické pokyny: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</a:t>
                      </a:r>
                      <a:r>
                        <a:rPr lang="cs-CZ" sz="1200" b="1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ateriál </a:t>
                      </a:r>
                      <a:r>
                        <a:rPr lang="cs-CZ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vhodný pro výkladovou hodinu,</a:t>
                      </a:r>
                      <a:r>
                        <a:rPr lang="cs-CZ" sz="12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současně práce s mapou</a:t>
                      </a:r>
                      <a:endParaRPr lang="cs-CZ" sz="1200" b="1" dirty="0" smtClean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4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Klíčová slova: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Evropa, světadíl, poloha, rozloha, povrch, vodstvo,  podnebí, fauna, flóra,  obyvatelstvo, náboženství, hospodářství</a:t>
                      </a:r>
                      <a:endParaRPr lang="cs-CZ" sz="12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11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Druh učebního materiálu: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Powerpointová</a:t>
                      </a:r>
                      <a:r>
                        <a:rPr lang="cs-CZ" sz="1600" b="1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cs-CZ" sz="1600" b="1" baseline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prezentace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2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HOSPODÁŘSTVÍ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Evropa </a:t>
            </a:r>
            <a:r>
              <a:rPr lang="cs-CZ" b="1" i="1" dirty="0"/>
              <a:t>patří </a:t>
            </a:r>
            <a:r>
              <a:rPr lang="cs-CZ" dirty="0"/>
              <a:t>k hospodářsky</a:t>
            </a:r>
            <a:r>
              <a:rPr lang="cs-CZ" b="1" i="1" dirty="0"/>
              <a:t> nejvyspělejším </a:t>
            </a:r>
            <a:r>
              <a:rPr lang="cs-CZ" dirty="0"/>
              <a:t>oblastem planety. Průmyslová odvětví mají dlouhou tradici, zemědělství je intenzivní. Ze světového hlediska má </a:t>
            </a:r>
            <a:r>
              <a:rPr lang="cs-CZ" b="1" i="1" dirty="0"/>
              <a:t>význam těžba uhlí, ropy, zemního plynu, železné rudy, bauxitu, niklu, rtuti, magnezitu, fosfátů a draselných solí.</a:t>
            </a:r>
          </a:p>
          <a:p>
            <a:r>
              <a:rPr lang="cs-CZ" b="1" i="1" dirty="0"/>
              <a:t>Nejdůležitějším průmyslovým odvětvím je strojírenství. V Evropě jsou rozvinuty všechny druhy dopravy a má největší objem zahraničního obchodu ze všech světadílů.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7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TĚŽBA ROPY</a:t>
            </a:r>
            <a:endParaRPr lang="cs-CZ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5826224" cy="388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6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2400" cy="936104"/>
          </a:xfrm>
        </p:spPr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3960440"/>
          </a:xfrm>
        </p:spPr>
        <p:txBody>
          <a:bodyPr>
            <a:normAutofit fontScale="55000" lnSpcReduction="2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cesta-kolem-sveta.blog.cz/0810/evropa-jako-svetadil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commons.wikimedia.org/w/index.php?title=Special:Search&amp;limit=50&amp;offset=0&amp;redirs=0&amp;profile=default&amp;search=evropa&amp;uselang=cs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hktrencin.host.sk/smidovic.html</a:t>
            </a:r>
            <a:endParaRPr lang="cs-CZ" dirty="0" smtClean="0"/>
          </a:p>
          <a:p>
            <a:r>
              <a:rPr lang="cs-CZ" dirty="0">
                <a:hlinkClick r:id="rId5"/>
              </a:rPr>
              <a:t>http://www.evropske-staty.cz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commons.wikimedia.org/w/index.php?search=t%C4%9B%C5%BEba+ropy&amp;title=Special%3ASearch</a:t>
            </a:r>
            <a:endParaRPr lang="cs-CZ" dirty="0" smtClean="0"/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commons.wikimedia.org/wiki/File:Los.jpg</a:t>
            </a:r>
            <a:endParaRPr lang="cs-CZ" dirty="0" smtClean="0"/>
          </a:p>
          <a:p>
            <a:r>
              <a:rPr lang="cs-CZ" dirty="0">
                <a:hlinkClick r:id="rId8"/>
              </a:rPr>
              <a:t>http://commons.wikimedia.org/wiki/File:Palkovick%C3%A9_h%C5%AFrky,_Ostru%C5%BEina,_</a:t>
            </a:r>
            <a:r>
              <a:rPr lang="cs-CZ" dirty="0" smtClean="0">
                <a:hlinkClick r:id="rId8"/>
              </a:rPr>
              <a:t>les.jpg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</a:t>
            </a:r>
            <a:r>
              <a:rPr lang="cs-CZ" dirty="0">
                <a:hlinkClick r:id="rId9"/>
              </a:rPr>
              <a:t>://</a:t>
            </a:r>
            <a:r>
              <a:rPr lang="cs-CZ" dirty="0" smtClean="0">
                <a:hlinkClick r:id="rId9"/>
              </a:rPr>
              <a:t>commons.wikimedia.org/wiki/File:Hotellneset_02.jpg</a:t>
            </a:r>
            <a:endParaRPr lang="cs-CZ" dirty="0" smtClean="0"/>
          </a:p>
          <a:p>
            <a:r>
              <a:rPr lang="cs-CZ" dirty="0">
                <a:hlinkClick r:id="rId10"/>
              </a:rPr>
              <a:t>http://commons.wikimedia.org/wiki/File:%</a:t>
            </a:r>
            <a:r>
              <a:rPr lang="cs-CZ" dirty="0" smtClean="0">
                <a:hlinkClick r:id="rId10"/>
              </a:rPr>
              <a:t>C5%98eka_Han%C3%A1.JPG</a:t>
            </a:r>
            <a:endParaRPr lang="cs-CZ" dirty="0" smtClean="0"/>
          </a:p>
          <a:p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commons.wikimedia.org/wiki/File:Palmy_vlny.jpg</a:t>
            </a:r>
            <a:endParaRPr lang="cs-CZ" dirty="0" smtClean="0"/>
          </a:p>
          <a:p>
            <a:r>
              <a:rPr lang="cs-CZ" dirty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commons.wikimedia.org/wiki/File:Bratislava_New_Bridge_from_castle_hill.JPG</a:t>
            </a:r>
            <a:endParaRPr lang="cs-CZ" dirty="0" smtClean="0"/>
          </a:p>
          <a:p>
            <a:r>
              <a:rPr lang="cs-CZ" dirty="0">
                <a:hlinkClick r:id="rId13"/>
              </a:rPr>
              <a:t>http://</a:t>
            </a:r>
            <a:r>
              <a:rPr lang="cs-CZ" dirty="0" smtClean="0">
                <a:hlinkClick r:id="rId13"/>
              </a:rPr>
              <a:t>commons.wikimedia.org/wiki/File:Mont_Blanc_from_Aosta_Valley.JPG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/>
              <a:t>[ONLINE] [CIT. </a:t>
            </a:r>
            <a:r>
              <a:rPr lang="cs-CZ" dirty="0" smtClean="0"/>
              <a:t>2012-01-12]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Autorem materiálu a všech jeho částí, není-li uvedeno jinak, je Mgr. </a:t>
            </a:r>
            <a:r>
              <a:rPr lang="cs-CZ" dirty="0" smtClean="0"/>
              <a:t>Věra Floriánová.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3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EVROPA - světadíl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401631"/>
              </p:ext>
            </p:extLst>
          </p:nvPr>
        </p:nvGraphicFramePr>
        <p:xfrm>
          <a:off x="683568" y="4293096"/>
          <a:ext cx="8229600" cy="18288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Arial" pitchFamily="34" charset="0"/>
                          <a:cs typeface="Arial" pitchFamily="34" charset="0"/>
                        </a:rPr>
                        <a:t>Rozloha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latin typeface="Arial" pitchFamily="34" charset="0"/>
                          <a:cs typeface="Arial" pitchFamily="34" charset="0"/>
                        </a:rPr>
                        <a:t>10 180 000 km²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400" b="1">
                          <a:latin typeface="Arial" pitchFamily="34" charset="0"/>
                          <a:cs typeface="Arial" pitchFamily="34" charset="0"/>
                        </a:rPr>
                        <a:t>Počet obyvatel</a:t>
                      </a:r>
                      <a:endParaRPr lang="cs-CZ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400">
                          <a:latin typeface="Arial" pitchFamily="34" charset="0"/>
                          <a:cs typeface="Arial" pitchFamily="34" charset="0"/>
                        </a:rPr>
                        <a:t>asi 730 000 000 (2005)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400" b="1">
                          <a:latin typeface="Arial" pitchFamily="34" charset="0"/>
                          <a:cs typeface="Arial" pitchFamily="34" charset="0"/>
                        </a:rPr>
                        <a:t>Hustota zalidnění</a:t>
                      </a:r>
                      <a:endParaRPr lang="cs-CZ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>
                          <a:latin typeface="Arial" pitchFamily="34" charset="0"/>
                          <a:cs typeface="Arial" pitchFamily="34" charset="0"/>
                        </a:rPr>
                        <a:t>asi 72 obyvatel/km²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2400" b="1">
                          <a:latin typeface="Arial" pitchFamily="34" charset="0"/>
                          <a:cs typeface="Arial" pitchFamily="34" charset="0"/>
                        </a:rPr>
                        <a:t>Politické rozdělení</a:t>
                      </a:r>
                      <a:endParaRPr lang="cs-CZ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 pitchFamily="34" charset="0"/>
                          <a:cs typeface="Arial" pitchFamily="34" charset="0"/>
                        </a:rPr>
                        <a:t>46 nezávislých </a:t>
                      </a:r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států</a:t>
                      </a:r>
                      <a:endParaRPr lang="cs-CZ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5856" y="1772816"/>
            <a:ext cx="2734057" cy="25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5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2. NEJMENŠÍ A NEJHUSTĚJŠÍ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Jde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o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druhý nejmenší světadíl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(s rozlohou asi 10 180 000 km</a:t>
            </a:r>
            <a:r>
              <a:rPr lang="cs-CZ" sz="2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),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který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je však zároveň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druhý nejhustěji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zalidněný (asi 72 obyvatel/km²),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takže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asi 730 000 000 obyvatel Evropy představuje asi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11% podíl na světové populaci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(údaje k roku 2005).</a:t>
            </a:r>
          </a:p>
        </p:txBody>
      </p:sp>
    </p:spTree>
    <p:extLst>
      <p:ext uri="{BB962C8B-B14F-4D97-AF65-F5344CB8AC3E}">
        <p14:creationId xmlns:p14="http://schemas.microsoft.com/office/powerpoint/2010/main" val="2199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CO  EVROPU OHRANIČUJE?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Ze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severu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Evropu ohraničuje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Severní ledový oceán, 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ze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západu Atlantský oceán,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jihu Středozemní a Černé moře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spolu s vodními cestami, které je spojují,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z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východu Asie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0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POLOHA A ROZLOHA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Rozloha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činí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10,5 mil. km² </a:t>
            </a:r>
            <a:r>
              <a:rPr lang="cs-CZ" dirty="0">
                <a:latin typeface="Arial" pitchFamily="34" charset="0"/>
                <a:cs typeface="Arial" pitchFamily="34" charset="0"/>
              </a:rPr>
              <a:t>tj. 7 % světové souše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Má velmi členité pobřeží.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Délka pobřeží činí 37 000 km. 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Největší poloostrovy jsou Poloostrov Kola, Skandinávský, Jutský, Pyrenejský, Apeninský, Balkánský poloostrov, Peloponés a Krym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Největší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ostrovy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jsou: Velká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Británie, Island a Irsko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Další ostrovy leží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dirty="0">
                <a:latin typeface="Arial" pitchFamily="34" charset="0"/>
                <a:cs typeface="Arial" pitchFamily="34" charset="0"/>
              </a:rPr>
              <a:t>severu: Nová země a Špicberky,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Gotland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Öland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Sjælland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dirty="0">
                <a:latin typeface="Arial" pitchFamily="34" charset="0"/>
                <a:cs typeface="Arial" pitchFamily="34" charset="0"/>
              </a:rPr>
              <a:t>na jihu: Mallorca, Sicílie, Sardinie, Korsika, Kréta a Rhodos.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0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NEJVĚTŠÍ POLOOSTROV KOLA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4671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114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78657"/>
            <a:ext cx="34671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6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POVRCH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Arial" pitchFamily="34" charset="0"/>
                <a:cs typeface="Arial" pitchFamily="34" charset="0"/>
              </a:rPr>
              <a:t>Evropa má pestrý reliéf.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Průměrná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nadmořská výška činí 290 m n.m. (nejméně ze všech světadílů).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Většinu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území zaujímají nížiny (60 %).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Nejvyšší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evropské pohoří Alpy (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Mt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Blanc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, 4807 m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Sicílii se tyčí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nejvyšší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činná sopka Evropy Etna (3340 m). Dalšími vulkány jsou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Stromboli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a Vesuv.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5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NEJVYŠŠÍ VRCHOL</a:t>
            </a:r>
            <a:endParaRPr lang="cs-C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288" y="2564904"/>
            <a:ext cx="7620000" cy="299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3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1851</TotalTime>
  <Words>967</Words>
  <Application>Microsoft Office PowerPoint</Application>
  <PresentationFormat>Předvádění na obrazovce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Tok</vt:lpstr>
      <vt:lpstr>Výukový materiál zpracován v rámci projektu EU peníze školám</vt:lpstr>
      <vt:lpstr>Prezentace aplikace PowerPoint</vt:lpstr>
      <vt:lpstr>  EVROPA - světadíl</vt:lpstr>
      <vt:lpstr>2. NEJMENŠÍ A NEJHUSTĚJŠÍ</vt:lpstr>
      <vt:lpstr>CO  EVROPU OHRANIČUJE?</vt:lpstr>
      <vt:lpstr>POLOHA A ROZLOHA</vt:lpstr>
      <vt:lpstr>NEJVĚTŠÍ POLOOSTROV KOLA</vt:lpstr>
      <vt:lpstr>POVRCH</vt:lpstr>
      <vt:lpstr>NEJVYŠŠÍ VRCHOL</vt:lpstr>
      <vt:lpstr>VODSTVO</vt:lpstr>
      <vt:lpstr>ŘEKA DUNAJ v Bratislavě</vt:lpstr>
      <vt:lpstr>PODNEBÍ</vt:lpstr>
      <vt:lpstr>STUDENÝ,MÍRNÝ,SUBTROPICKÝ</vt:lpstr>
      <vt:lpstr>PŘÍRODNÍ KRAJINY - FLÓRA</vt:lpstr>
      <vt:lpstr>SMÍŠENÉ LESY</vt:lpstr>
      <vt:lpstr>PŘÍRODNÍ KRAJINY - FAUNA</vt:lpstr>
      <vt:lpstr>LOS</vt:lpstr>
      <vt:lpstr>OBYVATELSTVO</vt:lpstr>
      <vt:lpstr>NÁBOŽENSTVÍ</vt:lpstr>
      <vt:lpstr>HOSPODÁŘSTVÍ</vt:lpstr>
      <vt:lpstr>TĚŽBA ROPY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stránka</dc:title>
  <dc:creator>Mgr. Věra Floriánová</dc:creator>
  <cp:lastModifiedBy>Toshiba</cp:lastModifiedBy>
  <cp:revision>65</cp:revision>
  <dcterms:created xsi:type="dcterms:W3CDTF">2012-07-27T13:32:16Z</dcterms:created>
  <dcterms:modified xsi:type="dcterms:W3CDTF">2014-03-04T20:50:09Z</dcterms:modified>
</cp:coreProperties>
</file>