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2" r:id="rId2"/>
    <p:sldId id="263" r:id="rId3"/>
    <p:sldId id="256" r:id="rId4"/>
    <p:sldId id="257" r:id="rId5"/>
    <p:sldId id="259" r:id="rId6"/>
    <p:sldId id="260" r:id="rId7"/>
    <p:sldId id="261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D2498-C1B7-499C-B65F-B4A86F42C7BA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3BE7-4196-45C9-9E69-0DCC6BC1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26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3BE7-4196-45C9-9E69-0DCC6BC1EB1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26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19E4A1-2E4B-48DC-B838-7F15BC2B64A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6123B9-D3E2-4AF3-BF8B-6545D89C46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f/fd/Ceske_stredohori_CZ_I3B-5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8/8f/Lesy_pod_Tokem3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2/2a/Ceskomoravska_vrchovina_CZ_I2C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6/60/Novohradske_hory_CZ_I1B-3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eske_stredohori_CZ_I3B-5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Novohradske_hory_CZ_I1B-3.png" TargetMode="External"/><Relationship Id="rId5" Type="http://schemas.openxmlformats.org/officeDocument/2006/relationships/hyperlink" Target="http://cs.wikipedia.org/wiki/Soubor:Ceskomoravska_vrchovina_CZ_I2C.png" TargetMode="External"/><Relationship Id="rId4" Type="http://schemas.openxmlformats.org/officeDocument/2006/relationships/hyperlink" Target="http://cs.wikipedia.org/wiki/Soubor:Lesy_pod_Tokem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935038" y="2420938"/>
            <a:ext cx="8208962" cy="1228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716338"/>
            <a:ext cx="6337300" cy="50482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485023"/>
              </p:ext>
            </p:extLst>
          </p:nvPr>
        </p:nvGraphicFramePr>
        <p:xfrm>
          <a:off x="1835696" y="5085184"/>
          <a:ext cx="511256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6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Jitka Charvátova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srpen 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2549"/>
              </p:ext>
            </p:extLst>
          </p:nvPr>
        </p:nvGraphicFramePr>
        <p:xfrm>
          <a:off x="1619672" y="4365104"/>
          <a:ext cx="5616623" cy="365760"/>
        </p:xfrm>
        <a:graphic>
          <a:graphicData uri="http://schemas.openxmlformats.org/drawingml/2006/table">
            <a:tbl>
              <a:tblPr/>
              <a:tblGrid>
                <a:gridCol w="912701"/>
                <a:gridCol w="581828"/>
                <a:gridCol w="1673823"/>
                <a:gridCol w="2448271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VY_32_INOVACE_160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47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38709"/>
              </p:ext>
            </p:extLst>
          </p:nvPr>
        </p:nvGraphicFramePr>
        <p:xfrm>
          <a:off x="323528" y="2924944"/>
          <a:ext cx="8640960" cy="3777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68"/>
                <a:gridCol w="3865692"/>
              </a:tblGrid>
              <a:tr h="5040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Člověk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jeho svět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Povrch ČR – vnitrozemská pohoří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Vlastivěda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20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Seznámení s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pohořími, jejich polohou, nejvyššími vrcholy, práce s mapou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Vnitrozemská pohoří, České středohoří, Brdy, Českomoravská vrchovina, Novohradské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hory, Milešovka, Tok, Javořice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8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Jitka Charvátová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VNITROZEMSKÁ POHOŘÍ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45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143" y="332656"/>
            <a:ext cx="6512511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České středohoří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899592" y="1484784"/>
            <a:ext cx="6021288" cy="16173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 je tvořeno dávno vyhaslými sopkami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nejvyšší hora je Milešovka (837 m n.m.)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památná hora Říp</a:t>
            </a:r>
            <a:endParaRPr lang="cs-CZ" dirty="0"/>
          </a:p>
        </p:txBody>
      </p:sp>
      <p:pic>
        <p:nvPicPr>
          <p:cNvPr id="1026" name="Picture 2" descr="Soubor:Ceske stredohori CZ I3B-5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2868904"/>
            <a:ext cx="5734974" cy="350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71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3448" y="188640"/>
            <a:ext cx="2598712" cy="93610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Brdy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99592" y="1196752"/>
            <a:ext cx="6408712" cy="151216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 r</a:t>
            </a:r>
            <a:r>
              <a:rPr lang="cs-CZ" dirty="0" smtClean="0">
                <a:effectLst/>
              </a:rPr>
              <a:t>ozprostírají se v jižní části středních Čech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n</a:t>
            </a:r>
            <a:r>
              <a:rPr lang="cs-CZ" dirty="0" smtClean="0">
                <a:effectLst/>
              </a:rPr>
              <a:t>ejvyšším bodem je Tok  865 (m n. m.)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brdské lesy slouží k turistice a rekreaci</a:t>
            </a:r>
            <a:r>
              <a:rPr lang="cs-CZ" dirty="0" smtClean="0">
                <a:effectLst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</p:txBody>
      </p:sp>
      <p:pic>
        <p:nvPicPr>
          <p:cNvPr id="2050" name="Picture 2" descr="Soubor:Lesy pod Tokem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2924944"/>
            <a:ext cx="5243736" cy="333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24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2853" y="332656"/>
            <a:ext cx="8712968" cy="104373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Českomoravská vrchovina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6192688" cy="12818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 leží na rozhraní Čech a Moravy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nejvyšší vrchol je Javořice </a:t>
            </a:r>
            <a:r>
              <a:rPr lang="cs-CZ" dirty="0" smtClean="0">
                <a:effectLst/>
              </a:rPr>
              <a:t>(837 m n. m.)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spolu </a:t>
            </a:r>
            <a:r>
              <a:rPr lang="cs-CZ" dirty="0"/>
              <a:t>s Šumavou patří k nejstarším pohořím</a:t>
            </a:r>
          </a:p>
        </p:txBody>
      </p:sp>
      <p:pic>
        <p:nvPicPr>
          <p:cNvPr id="3074" name="Picture 2" descr="Soubor:Ceskomoravska vrchovina CZ I2C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596622" cy="355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57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5336" y="404664"/>
            <a:ext cx="6512511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Novohradské hory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964488" cy="15121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dirty="0" smtClean="0">
                <a:effectLst/>
              </a:rPr>
              <a:t> nacházející se na hranicích Čech a Rakouska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effectLst/>
              </a:rPr>
              <a:t> nejvyšším vrcholem na českém území je Kamenec (1072 m n. m.)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</a:t>
            </a:r>
            <a:r>
              <a:rPr lang="cs-CZ" b="1" u="sng" dirty="0" smtClean="0"/>
              <a:t>pramení</a:t>
            </a:r>
            <a:r>
              <a:rPr lang="cs-CZ" u="sng" dirty="0" smtClean="0"/>
              <a:t> </a:t>
            </a:r>
            <a:r>
              <a:rPr lang="cs-CZ" b="1" u="sng" dirty="0" smtClean="0"/>
              <a:t>zde řeky:</a:t>
            </a:r>
            <a:r>
              <a:rPr lang="cs-CZ" dirty="0" smtClean="0"/>
              <a:t> Lužnice</a:t>
            </a:r>
            <a:r>
              <a:rPr lang="cs-CZ" dirty="0"/>
              <a:t>, Malše, </a:t>
            </a:r>
            <a:r>
              <a:rPr lang="cs-CZ" dirty="0" smtClean="0"/>
              <a:t>Stropnice</a:t>
            </a:r>
            <a:endParaRPr lang="cs-CZ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endParaRPr lang="cs-CZ" dirty="0"/>
          </a:p>
        </p:txBody>
      </p:sp>
      <p:pic>
        <p:nvPicPr>
          <p:cNvPr id="4098" name="Picture 2" descr="Soubor:Novohradske hory CZ I1B-3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3175483"/>
            <a:ext cx="5375808" cy="304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88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2132856"/>
            <a:ext cx="7344816" cy="34747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cs-CZ" sz="2600" dirty="0" smtClean="0">
                <a:hlinkClick r:id="rId3"/>
              </a:rPr>
              <a:t>http://cs.wikipedia.org/wiki/Soubor:Ceske_stredohori_CZ_I3B-5.png</a:t>
            </a:r>
            <a:endParaRPr lang="cs-CZ" sz="2600" dirty="0" smtClean="0"/>
          </a:p>
          <a:p>
            <a:pPr>
              <a:buFont typeface="Wingdings" pitchFamily="2" charset="2"/>
              <a:buChar char="v"/>
            </a:pPr>
            <a:r>
              <a:rPr lang="cs-CZ" sz="2600" dirty="0" smtClean="0">
                <a:hlinkClick r:id="rId4"/>
              </a:rPr>
              <a:t>http://cs.wikipedia.org/wiki/Soubor:Lesy_pod_Tokem3.JPG</a:t>
            </a:r>
            <a:endParaRPr lang="cs-CZ" sz="2600" dirty="0" smtClean="0"/>
          </a:p>
          <a:p>
            <a:pPr>
              <a:buFont typeface="Wingdings" pitchFamily="2" charset="2"/>
              <a:buChar char="v"/>
            </a:pPr>
            <a:r>
              <a:rPr lang="cs-CZ" sz="2600" dirty="0" smtClean="0">
                <a:hlinkClick r:id="rId5"/>
              </a:rPr>
              <a:t>http://cs.wikipedia.org/wiki/Soubor:Ceskomoravska_vrchovina_CZ_I2C.png</a:t>
            </a:r>
            <a:endParaRPr lang="cs-CZ" sz="2600" dirty="0" smtClean="0"/>
          </a:p>
          <a:p>
            <a:pPr>
              <a:buFont typeface="Wingdings" pitchFamily="2" charset="2"/>
              <a:buChar char="v"/>
            </a:pPr>
            <a:r>
              <a:rPr lang="cs-CZ" sz="2600" dirty="0" smtClean="0">
                <a:hlinkClick r:id="rId6"/>
              </a:rPr>
              <a:t>http://cs.wikipedia.org/wiki/Soubor:Novohradske_hory_CZ_I1B-3.png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</a:t>
            </a:r>
            <a:r>
              <a:rPr lang="cs-CZ" sz="2100" dirty="0" smtClean="0"/>
              <a:t>Obrázky</a:t>
            </a:r>
            <a:r>
              <a:rPr lang="cs-CZ" sz="2100" dirty="0"/>
              <a:t>: </a:t>
            </a:r>
            <a:r>
              <a:rPr lang="en-US" sz="2100" dirty="0"/>
              <a:t>[</a:t>
            </a:r>
            <a:r>
              <a:rPr lang="cs-CZ" sz="2100" dirty="0"/>
              <a:t>online</a:t>
            </a:r>
            <a:r>
              <a:rPr lang="en-US" sz="2100" dirty="0"/>
              <a:t>]</a:t>
            </a:r>
            <a:r>
              <a:rPr lang="cs-CZ" sz="2100" dirty="0"/>
              <a:t> </a:t>
            </a:r>
            <a:r>
              <a:rPr lang="en-US" sz="2100" dirty="0"/>
              <a:t>[</a:t>
            </a:r>
            <a:r>
              <a:rPr lang="cs-CZ" sz="2100" dirty="0"/>
              <a:t>cit. 2012 – 08 – </a:t>
            </a:r>
            <a:r>
              <a:rPr lang="cs-CZ" sz="2100" dirty="0" smtClean="0"/>
              <a:t>31</a:t>
            </a:r>
            <a:r>
              <a:rPr lang="en-US" sz="2100" dirty="0" smtClean="0"/>
              <a:t>]</a:t>
            </a:r>
            <a:r>
              <a:rPr lang="cs-CZ" sz="2100" dirty="0" smtClean="0"/>
              <a:t> </a:t>
            </a:r>
            <a:r>
              <a:rPr lang="cs-CZ" sz="2100" dirty="0"/>
              <a:t>dostupné z </a:t>
            </a:r>
            <a:r>
              <a:rPr lang="cs-CZ" sz="2100" dirty="0" err="1"/>
              <a:t>Wikimedia</a:t>
            </a:r>
            <a:r>
              <a:rPr lang="cs-CZ" sz="2100" dirty="0"/>
              <a:t> </a:t>
            </a:r>
            <a:r>
              <a:rPr lang="cs-CZ" sz="2100" dirty="0" err="1" smtClean="0"/>
              <a:t>Commons</a:t>
            </a:r>
            <a:endParaRPr lang="cs-CZ" sz="2100" dirty="0" smtClean="0"/>
          </a:p>
          <a:p>
            <a:pPr>
              <a:buFont typeface="Wingdings" pitchFamily="2" charset="2"/>
              <a:buChar char="v"/>
            </a:pPr>
            <a:r>
              <a:rPr lang="cs-CZ" sz="2100" dirty="0" smtClean="0"/>
              <a:t> Autorem </a:t>
            </a:r>
            <a:r>
              <a:rPr lang="cs-CZ" sz="2100" dirty="0"/>
              <a:t>materiálu a všech jeho částí, není-li </a:t>
            </a:r>
            <a:r>
              <a:rPr lang="cs-CZ" sz="2100" dirty="0" smtClean="0"/>
              <a:t>uvedeno   jinak</a:t>
            </a:r>
            <a:r>
              <a:rPr lang="cs-CZ" sz="2100" dirty="0"/>
              <a:t>, je Mgr. </a:t>
            </a:r>
            <a:r>
              <a:rPr lang="cs-CZ" sz="2100" dirty="0" smtClean="0"/>
              <a:t> Jitka </a:t>
            </a:r>
            <a:r>
              <a:rPr lang="cs-CZ" sz="2100" dirty="0"/>
              <a:t>Charvátová.</a:t>
            </a:r>
          </a:p>
          <a:p>
            <a:endParaRPr lang="cs-CZ" dirty="0"/>
          </a:p>
          <a:p>
            <a:pPr>
              <a:buFont typeface="Wingdings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590248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</TotalTime>
  <Words>259</Words>
  <Application>Microsoft Office PowerPoint</Application>
  <PresentationFormat>Předvádění na obrazovce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Výukový materiál zpracován v rámci projektu EU peníze školám</vt:lpstr>
      <vt:lpstr>Prezentace aplikace PowerPoint</vt:lpstr>
      <vt:lpstr>VNITROZEMSKÁ POHOŘÍ</vt:lpstr>
      <vt:lpstr>České středohoří</vt:lpstr>
      <vt:lpstr>Brdy</vt:lpstr>
      <vt:lpstr>Českomoravská vrchovina</vt:lpstr>
      <vt:lpstr>Novohradské hory</vt:lpstr>
      <vt:lpstr>Zdroje:</vt:lpstr>
    </vt:vector>
  </TitlesOfParts>
  <Company>ZŠ a MŠ Děčín XXVII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VNITROZEMSKÁ POHOŘÍ</dc:title>
  <dc:creator>Jitka Charvátová</dc:creator>
  <cp:lastModifiedBy>Toshiba</cp:lastModifiedBy>
  <cp:revision>13</cp:revision>
  <dcterms:created xsi:type="dcterms:W3CDTF">2012-12-29T18:23:09Z</dcterms:created>
  <dcterms:modified xsi:type="dcterms:W3CDTF">2014-03-04T21:44:02Z</dcterms:modified>
</cp:coreProperties>
</file>