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4" r:id="rId3"/>
    <p:sldId id="256" r:id="rId4"/>
    <p:sldId id="257" r:id="rId5"/>
    <p:sldId id="258" r:id="rId6"/>
    <p:sldId id="260" r:id="rId7"/>
    <p:sldId id="261" r:id="rId8"/>
    <p:sldId id="262" r:id="rId9"/>
    <p:sldId id="259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AF8AD-AE4B-44A1-9A5E-DD405AE4CAA2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AA0907E-EA52-458E-9CCD-FF49189F708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AF8AD-AE4B-44A1-9A5E-DD405AE4CAA2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907E-EA52-458E-9CCD-FF49189F708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AF8AD-AE4B-44A1-9A5E-DD405AE4CAA2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907E-EA52-458E-9CCD-FF49189F708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AF8AD-AE4B-44A1-9A5E-DD405AE4CAA2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AA0907E-EA52-458E-9CCD-FF49189F708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AF8AD-AE4B-44A1-9A5E-DD405AE4CAA2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907E-EA52-458E-9CCD-FF49189F708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AF8AD-AE4B-44A1-9A5E-DD405AE4CAA2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907E-EA52-458E-9CCD-FF49189F708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AF8AD-AE4B-44A1-9A5E-DD405AE4CAA2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AA0907E-EA52-458E-9CCD-FF49189F7083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AF8AD-AE4B-44A1-9A5E-DD405AE4CAA2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907E-EA52-458E-9CCD-FF49189F708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AF8AD-AE4B-44A1-9A5E-DD405AE4CAA2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907E-EA52-458E-9CCD-FF49189F708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AF8AD-AE4B-44A1-9A5E-DD405AE4CAA2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907E-EA52-458E-9CCD-FF49189F708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AF8AD-AE4B-44A1-9A5E-DD405AE4CAA2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907E-EA52-458E-9CCD-FF49189F7083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A8AF8AD-AE4B-44A1-9A5E-DD405AE4CAA2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AA0907E-EA52-458E-9CCD-FF49189F7083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//upload.wikimedia.org/wikipedia/commons/9/9b/Lovosice,_Lovo%C5%A1,_pohled_na_m%C4%9Bsto_Lovosice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Lovosice,_Lovo%C5%A1,_pohled_na_m%C4%9Bsto_Lovosice.JPG" TargetMode="External"/><Relationship Id="rId2" Type="http://schemas.openxmlformats.org/officeDocument/2006/relationships/hyperlink" Target="http://www.vyukovematerialy.cz/svet/rocnik5/misto1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ym-karvina.cz/gis/Snizeniny.htm" TargetMode="External"/><Relationship Id="rId5" Type="http://schemas.openxmlformats.org/officeDocument/2006/relationships/hyperlink" Target="http://www.janmiklin.cz/clanek-uvaly-temer-ceske-toskansko/#.UOCJGKwUPIU" TargetMode="External"/><Relationship Id="rId4" Type="http://schemas.openxmlformats.org/officeDocument/2006/relationships/hyperlink" Target="http://moje.sms.cz/kovacija/obr/43442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935038" y="2420938"/>
            <a:ext cx="8208962" cy="1228725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Výukový materiál zpracován v rámci projektu EU peníze školám</a:t>
            </a:r>
            <a:endParaRPr lang="cs-CZ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0" y="3716338"/>
            <a:ext cx="6337300" cy="504825"/>
          </a:xfrm>
        </p:spPr>
        <p:txBody>
          <a:bodyPr>
            <a:normAutofit/>
          </a:bodyPr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Registrační číslo projektu: </a:t>
            </a:r>
            <a:r>
              <a:rPr lang="cs-CZ" sz="2000" b="1" dirty="0">
                <a:solidFill>
                  <a:schemeClr val="tx1"/>
                </a:solidFill>
              </a:rPr>
              <a:t>CZ.1.07/1.4.00/21.2852</a:t>
            </a:r>
          </a:p>
          <a:p>
            <a:pPr algn="ctr"/>
            <a:endParaRPr lang="cs-CZ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8811022"/>
              </p:ext>
            </p:extLst>
          </p:nvPr>
        </p:nvGraphicFramePr>
        <p:xfrm>
          <a:off x="1835696" y="5085184"/>
          <a:ext cx="5112568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6284"/>
                <a:gridCol w="2556284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Jméno autora:</a:t>
                      </a:r>
                      <a:endParaRPr lang="cs-CZ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Mgr. </a:t>
                      </a:r>
                      <a:r>
                        <a:rPr lang="cs-CZ" sz="160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Jitka Charvátová</a:t>
                      </a:r>
                      <a:endParaRPr lang="cs-CZ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120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Třída/ročník: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IV.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Datum vytvoření: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září 2012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280801"/>
              </p:ext>
            </p:extLst>
          </p:nvPr>
        </p:nvGraphicFramePr>
        <p:xfrm>
          <a:off x="1619672" y="4365104"/>
          <a:ext cx="5616623" cy="365760"/>
        </p:xfrm>
        <a:graphic>
          <a:graphicData uri="http://schemas.openxmlformats.org/drawingml/2006/table">
            <a:tbl>
              <a:tblPr/>
              <a:tblGrid>
                <a:gridCol w="912701"/>
                <a:gridCol w="581828"/>
                <a:gridCol w="1601815"/>
                <a:gridCol w="2520279"/>
              </a:tblGrid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Šablona:         </a:t>
                      </a:r>
                      <a:endParaRPr lang="cs-CZ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III/2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č. </a:t>
                      </a:r>
                      <a:r>
                        <a:rPr lang="cs-CZ" sz="1600" b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materiálu:</a:t>
                      </a:r>
                      <a:endParaRPr lang="cs-CZ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VY_32_INOVACE_</a:t>
                      </a: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152</a:t>
                      </a:r>
                      <a:endParaRPr lang="cs-CZ" sz="1200" b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3632" y="332656"/>
            <a:ext cx="8208912" cy="200509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3477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548680"/>
            <a:ext cx="8208912" cy="200509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8556085"/>
              </p:ext>
            </p:extLst>
          </p:nvPr>
        </p:nvGraphicFramePr>
        <p:xfrm>
          <a:off x="539552" y="2924944"/>
          <a:ext cx="8208912" cy="37775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6504"/>
                <a:gridCol w="3672408"/>
              </a:tblGrid>
              <a:tr h="50405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Vzdělávací</a:t>
                      </a:r>
                      <a:r>
                        <a:rPr lang="cs-CZ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oblast:</a:t>
                      </a:r>
                      <a:endParaRPr lang="cs-CZ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Člověk</a:t>
                      </a:r>
                      <a:r>
                        <a:rPr lang="cs-CZ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a jeho svět</a:t>
                      </a:r>
                      <a:endParaRPr lang="cs-CZ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604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Tematická oblast:</a:t>
                      </a:r>
                      <a:endParaRPr lang="cs-CZ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Povrch ČR - nížiny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604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Předmět:</a:t>
                      </a:r>
                      <a:endParaRPr lang="cs-CZ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Vlastivěda</a:t>
                      </a:r>
                      <a:endParaRPr lang="cs-CZ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3209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Výstižný popis způsobu</a:t>
                      </a:r>
                      <a:r>
                        <a:rPr lang="cs-CZ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použití, případně metodické pokyny: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Seznámení s nížinami v ČR</a:t>
                      </a:r>
                      <a:r>
                        <a:rPr lang="cs-CZ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a jejich zajímavostmi, práce s mapou</a:t>
                      </a: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604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Klíčová slova: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Nížiny</a:t>
                      </a:r>
                      <a:r>
                        <a:rPr lang="cs-CZ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ČR, Polabská nížina, Hornomoravský úval, Dolnomoravský úval, </a:t>
                      </a:r>
                      <a:r>
                        <a:rPr lang="cs-CZ" sz="1600" b="1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Dyjskosvratecký</a:t>
                      </a:r>
                      <a:r>
                        <a:rPr lang="cs-CZ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úval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1206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Druh učebního materiálu: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Powerpointová</a:t>
                      </a: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</a:t>
                      </a:r>
                      <a:r>
                        <a:rPr lang="cs-CZ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prezentace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181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NÍŽINY   ČR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528" y="3789040"/>
            <a:ext cx="8458200" cy="914400"/>
          </a:xfrm>
        </p:spPr>
        <p:txBody>
          <a:bodyPr/>
          <a:lstStyle/>
          <a:p>
            <a:r>
              <a:rPr lang="cs-CZ" dirty="0" smtClean="0"/>
              <a:t>Jitka Charvátová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1723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vyukovematerialy.cz/svet/rocnik5/foto/cesko/nizin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764704"/>
            <a:ext cx="8568952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4777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Polabská nížina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nejrozsáhlejší nížinou v Čechách</a:t>
            </a:r>
          </a:p>
          <a:p>
            <a:r>
              <a:rPr lang="cs-CZ" dirty="0" smtClean="0"/>
              <a:t>Leží kolem toku řeky Labe a dolního toku řeky Vltavy</a:t>
            </a:r>
          </a:p>
          <a:p>
            <a:r>
              <a:rPr lang="cs-CZ" dirty="0" smtClean="0"/>
              <a:t>Nejnižší bod v ČR je u Hřenska (115 m n.m.)</a:t>
            </a:r>
            <a:endParaRPr lang="cs-CZ" dirty="0"/>
          </a:p>
        </p:txBody>
      </p:sp>
      <p:pic>
        <p:nvPicPr>
          <p:cNvPr id="1026" name="Picture 2" descr="Soubor:Lovosice, Lovoš, pohled na město Lovosic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31840" y="3789040"/>
            <a:ext cx="5400600" cy="2834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3082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Hornomoravský úval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600201"/>
            <a:ext cx="8846840" cy="3052936"/>
          </a:xfrm>
        </p:spPr>
        <p:txBody>
          <a:bodyPr/>
          <a:lstStyle/>
          <a:p>
            <a:r>
              <a:rPr lang="cs-CZ" dirty="0" smtClean="0"/>
              <a:t>Rozkládá se podél středního toku řeky Moravy</a:t>
            </a:r>
          </a:p>
          <a:p>
            <a:r>
              <a:rPr lang="cs-CZ" dirty="0" smtClean="0"/>
              <a:t>Nejúrodnější část je na pravém břehu Moravy-Haná</a:t>
            </a:r>
          </a:p>
        </p:txBody>
      </p:sp>
      <p:pic>
        <p:nvPicPr>
          <p:cNvPr id="3074" name="Picture 2" descr="http://portal2.sms.cz/kategorie/seznamka/photos/simage.php?P_primo=true&amp;m_ido=psv&amp;img_id=434427&amp;img_type=&amp;owner_id=63048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43808" y="2918778"/>
            <a:ext cx="5570984" cy="3686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2357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Dolnomoravský úval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cs-CZ" dirty="0" smtClean="0"/>
              <a:t>Rozkládá se při dolním toku řeky Moravy</a:t>
            </a:r>
          </a:p>
          <a:p>
            <a:r>
              <a:rPr lang="cs-CZ" dirty="0" smtClean="0"/>
              <a:t>Nejnižší bod u města Lanžhot (148 m n. m.)</a:t>
            </a:r>
            <a:endParaRPr lang="cs-CZ" dirty="0"/>
          </a:p>
        </p:txBody>
      </p:sp>
      <p:pic>
        <p:nvPicPr>
          <p:cNvPr id="4098" name="Picture 2" descr="http://www.janmiklin.cz/soubory/images/clanky/20_11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07704" y="2844800"/>
            <a:ext cx="7029450" cy="3816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2153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Dyjskosvratecký</a:t>
            </a:r>
            <a:r>
              <a:rPr lang="cs-CZ" dirty="0" smtClean="0"/>
              <a:t> úval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cs-CZ" dirty="0" smtClean="0"/>
              <a:t>Je nížina jižně od Brna při řece Dyji a Svratce</a:t>
            </a:r>
          </a:p>
          <a:p>
            <a:r>
              <a:rPr lang="cs-CZ" dirty="0" smtClean="0"/>
              <a:t>Má nejteplejší podnebí v ČR </a:t>
            </a:r>
            <a:endParaRPr lang="cs-CZ" dirty="0"/>
          </a:p>
        </p:txBody>
      </p:sp>
      <p:pic>
        <p:nvPicPr>
          <p:cNvPr id="5122" name="Picture 2" descr="http://www.gym-karvina.cz/gis/Snizeniny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87824" y="2756972"/>
            <a:ext cx="6023992" cy="4019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9255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80920" cy="5040560"/>
          </a:xfrm>
        </p:spPr>
        <p:txBody>
          <a:bodyPr>
            <a:noAutofit/>
          </a:bodyPr>
          <a:lstStyle/>
          <a:p>
            <a:r>
              <a:rPr lang="cs-CZ" sz="2800" dirty="0">
                <a:hlinkClick r:id="rId2"/>
              </a:rPr>
              <a:t>http://</a:t>
            </a:r>
            <a:r>
              <a:rPr lang="cs-CZ" sz="2800" dirty="0" smtClean="0">
                <a:hlinkClick r:id="rId2"/>
              </a:rPr>
              <a:t>www.vyukovematerialy.cz/svet/rocnik5/misto1.htm</a:t>
            </a:r>
            <a:endParaRPr lang="cs-CZ" sz="2800" dirty="0" smtClean="0"/>
          </a:p>
          <a:p>
            <a:r>
              <a:rPr lang="cs-CZ" sz="2800" dirty="0">
                <a:hlinkClick r:id="rId3"/>
              </a:rPr>
              <a:t>http://cs.wikipedia.org/wiki/Soubor:Lovosice,_Lovo%C5%A1,_</a:t>
            </a:r>
            <a:r>
              <a:rPr lang="cs-CZ" sz="2800" dirty="0" smtClean="0">
                <a:hlinkClick r:id="rId3"/>
              </a:rPr>
              <a:t>pohled_na_m%C4%9Bsto_Lovosice.JPG</a:t>
            </a:r>
            <a:endParaRPr lang="cs-CZ" sz="2800" dirty="0"/>
          </a:p>
          <a:p>
            <a:r>
              <a:rPr lang="cs-CZ" sz="2800" dirty="0" smtClean="0">
                <a:hlinkClick r:id="rId4"/>
              </a:rPr>
              <a:t>http</a:t>
            </a:r>
            <a:r>
              <a:rPr lang="cs-CZ" sz="2800" dirty="0">
                <a:hlinkClick r:id="rId4"/>
              </a:rPr>
              <a:t>://</a:t>
            </a:r>
            <a:r>
              <a:rPr lang="cs-CZ" sz="2800" dirty="0" smtClean="0">
                <a:hlinkClick r:id="rId4"/>
              </a:rPr>
              <a:t>moje.sms.cz/kovacija/obr/434427</a:t>
            </a:r>
            <a:endParaRPr lang="cs-CZ" sz="2800" dirty="0"/>
          </a:p>
          <a:p>
            <a:r>
              <a:rPr lang="cs-CZ" sz="2800" dirty="0">
                <a:hlinkClick r:id="rId5"/>
              </a:rPr>
              <a:t>http://www.janmiklin.cz/clanek-uvaly-temer-ceske-toskansko/#.</a:t>
            </a:r>
            <a:r>
              <a:rPr lang="cs-CZ" sz="2800" dirty="0" smtClean="0">
                <a:hlinkClick r:id="rId5"/>
              </a:rPr>
              <a:t>UOCJGKwUPIU</a:t>
            </a:r>
            <a:endParaRPr lang="cs-CZ" sz="2800" dirty="0"/>
          </a:p>
          <a:p>
            <a:r>
              <a:rPr lang="cs-CZ" sz="2800" dirty="0">
                <a:hlinkClick r:id="rId6"/>
              </a:rPr>
              <a:t>http://</a:t>
            </a:r>
            <a:r>
              <a:rPr lang="cs-CZ" sz="2800" dirty="0" smtClean="0">
                <a:hlinkClick r:id="rId6"/>
              </a:rPr>
              <a:t>www.gym-karvina.cz/gis/Snizeniny.htm</a:t>
            </a:r>
            <a:endParaRPr lang="cs-CZ" sz="2800" dirty="0" smtClean="0"/>
          </a:p>
          <a:p>
            <a:r>
              <a:rPr lang="cs-CZ" sz="1800" dirty="0" smtClean="0"/>
              <a:t>Obrázky: </a:t>
            </a:r>
            <a:r>
              <a:rPr lang="en-US" sz="1800" dirty="0" smtClean="0"/>
              <a:t>[</a:t>
            </a:r>
            <a:r>
              <a:rPr lang="cs-CZ" sz="1800" dirty="0" smtClean="0"/>
              <a:t>online</a:t>
            </a:r>
            <a:r>
              <a:rPr lang="en-US" sz="1800" dirty="0" smtClean="0"/>
              <a:t>]</a:t>
            </a:r>
            <a:r>
              <a:rPr lang="cs-CZ" sz="1800" dirty="0" smtClean="0"/>
              <a:t> </a:t>
            </a:r>
            <a:r>
              <a:rPr lang="en-US" sz="1800" dirty="0" smtClean="0"/>
              <a:t>[</a:t>
            </a:r>
            <a:r>
              <a:rPr lang="cs-CZ" sz="1800" dirty="0" smtClean="0"/>
              <a:t>cit. 2012 – 08 – 27</a:t>
            </a:r>
            <a:r>
              <a:rPr lang="en-US" sz="1800" dirty="0" smtClean="0"/>
              <a:t>]</a:t>
            </a:r>
            <a:r>
              <a:rPr lang="cs-CZ" sz="1800" dirty="0" smtClean="0"/>
              <a:t> dostupné z </a:t>
            </a:r>
            <a:r>
              <a:rPr lang="cs-CZ" sz="1800" dirty="0" err="1" smtClean="0"/>
              <a:t>Wikimedia</a:t>
            </a:r>
            <a:r>
              <a:rPr lang="cs-CZ" sz="1800" dirty="0" smtClean="0"/>
              <a:t> </a:t>
            </a:r>
            <a:r>
              <a:rPr lang="cs-CZ" sz="1800" dirty="0" err="1" smtClean="0"/>
              <a:t>Commons</a:t>
            </a:r>
            <a:endParaRPr lang="cs-CZ" sz="1800" dirty="0" smtClean="0"/>
          </a:p>
          <a:p>
            <a:r>
              <a:rPr lang="cs-CZ" sz="1800" dirty="0" smtClean="0"/>
              <a:t>Autorem </a:t>
            </a:r>
            <a:r>
              <a:rPr lang="cs-CZ" sz="1800" dirty="0"/>
              <a:t>materiálu a všech jeho částí, není-li uvedeno jinak, je Mgr. Jitka Charvátová.</a:t>
            </a:r>
          </a:p>
          <a:p>
            <a:endParaRPr lang="cs-CZ" sz="2800" dirty="0" smtClean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456409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84</TotalTime>
  <Words>240</Words>
  <Application>Microsoft Office PowerPoint</Application>
  <PresentationFormat>Předvádění na obrazovce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Cesta</vt:lpstr>
      <vt:lpstr>Výukový materiál zpracován v rámci projektu EU peníze školám</vt:lpstr>
      <vt:lpstr>Prezentace aplikace PowerPoint</vt:lpstr>
      <vt:lpstr>NÍŽINY   ČR</vt:lpstr>
      <vt:lpstr>Prezentace aplikace PowerPoint</vt:lpstr>
      <vt:lpstr>Polabská nížina</vt:lpstr>
      <vt:lpstr>Hornomoravský úval</vt:lpstr>
      <vt:lpstr>Dolnomoravský úval</vt:lpstr>
      <vt:lpstr>Dyjskosvratecký úval </vt:lpstr>
      <vt:lpstr>Zdroje:</vt:lpstr>
    </vt:vector>
  </TitlesOfParts>
  <Company>ZŠ a MŠ Děčín XXVII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NÍŽINY   ČR</dc:title>
  <dc:creator>Jitka Charvátová</dc:creator>
  <cp:lastModifiedBy>Toshiba</cp:lastModifiedBy>
  <cp:revision>15</cp:revision>
  <dcterms:created xsi:type="dcterms:W3CDTF">2012-12-29T17:40:09Z</dcterms:created>
  <dcterms:modified xsi:type="dcterms:W3CDTF">2014-03-04T21:43:32Z</dcterms:modified>
</cp:coreProperties>
</file>