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56" r:id="rId4"/>
    <p:sldId id="257" r:id="rId5"/>
    <p:sldId id="259" r:id="rId6"/>
    <p:sldId id="260" r:id="rId7"/>
    <p:sldId id="264" r:id="rId8"/>
    <p:sldId id="262" r:id="rId9"/>
    <p:sldId id="263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05A709-6DCD-4677-B1B0-797CE4C3A23D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9C250A-26C3-4352-931C-8866BEBA4F5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Lynx_lynx2.jpg" TargetMode="External"/><Relationship Id="rId3" Type="http://schemas.openxmlformats.org/officeDocument/2006/relationships/hyperlink" Target="http://cs.wikipedia.org/wiki/Soubor:Lys%C3%A1_hora_(Beskydy_CZE)_-_view_from_Fr%C3%BDdlant_nad_Ostravic%C3%AD.jpg" TargetMode="External"/><Relationship Id="rId7" Type="http://schemas.openxmlformats.org/officeDocument/2006/relationships/hyperlink" Target="http://cs.wikipedia.org/wiki/Soubor:Circaetus_gallicus_01.JPG" TargetMode="External"/><Relationship Id="rId2" Type="http://schemas.openxmlformats.org/officeDocument/2006/relationships/hyperlink" Target="http://cs.wikipedia.org/wiki/Soubor:Beskydy_Landscape_Protected_Area_(CZE)_-_location_map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European_Beech.jpg" TargetMode="External"/><Relationship Id="rId5" Type="http://schemas.openxmlformats.org/officeDocument/2006/relationships/hyperlink" Target="http://cs.wikipedia.org/wiki/Soubor:Acer_pseudoplatanus_infloresc_kz.JPG" TargetMode="External"/><Relationship Id="rId4" Type="http://schemas.openxmlformats.org/officeDocument/2006/relationships/hyperlink" Target="http://cs.wikipedia.org/wiki/Soubor:Abies_alba_Orjen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4/4d/Beskydy_Landscape_Protected_Area_(CZE)_-_location_map.sv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0/04/Lys%C3%A1_hora_(Beskydy_CZE)_-_view_from_Fr%C3%BDdlant_nad_Ostravic%C3%AD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//upload.wikimedia.org/wikipedia/commons/0/05/Abies_alba_Orjen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d/d0/European_Beech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//upload.wikimedia.org/wikipedia/commons/3/3f/Acer_pseudoplatanus_infloresc_kz.JP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Vlk" TargetMode="External"/><Relationship Id="rId13" Type="http://schemas.openxmlformats.org/officeDocument/2006/relationships/hyperlink" Target="http://cs.wikipedia.org/wiki/Datel" TargetMode="External"/><Relationship Id="rId18" Type="http://schemas.openxmlformats.org/officeDocument/2006/relationships/hyperlink" Target="http://cs.wikipedia.org/wiki/Je%C5%99%C3%A1bek_lesn%C3%AD" TargetMode="External"/><Relationship Id="rId3" Type="http://schemas.openxmlformats.org/officeDocument/2006/relationships/hyperlink" Target="http://cs.wikipedia.org/wiki/Prase_divok%C3%A9" TargetMode="External"/><Relationship Id="rId21" Type="http://schemas.openxmlformats.org/officeDocument/2006/relationships/hyperlink" Target="http://cs.wikipedia.org/wiki/%C4%8Colek_horsk%C3%BD" TargetMode="External"/><Relationship Id="rId7" Type="http://schemas.openxmlformats.org/officeDocument/2006/relationships/hyperlink" Target="http://cs.wikipedia.org/wiki/Medv%C4%9Bd" TargetMode="External"/><Relationship Id="rId12" Type="http://schemas.openxmlformats.org/officeDocument/2006/relationships/hyperlink" Target="http://cs.wikipedia.org/wiki/Drozd" TargetMode="External"/><Relationship Id="rId17" Type="http://schemas.openxmlformats.org/officeDocument/2006/relationships/hyperlink" Target="http://cs.wikipedia.org/wiki/Krkavec_velk%C3%BD" TargetMode="External"/><Relationship Id="rId2" Type="http://schemas.openxmlformats.org/officeDocument/2006/relationships/hyperlink" Target="http://cs.wikipedia.org/wiki/Jelen" TargetMode="External"/><Relationship Id="rId16" Type="http://schemas.openxmlformats.org/officeDocument/2006/relationships/hyperlink" Target="http://cs.wikipedia.org/wiki/Orl%C3%ADk_kr%C3%A1tkoprst%C3%BD" TargetMode="External"/><Relationship Id="rId20" Type="http://schemas.openxmlformats.org/officeDocument/2006/relationships/hyperlink" Target="http://cs.wikipedia.org/wiki/Mlok_skvrnit%C3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Jezevec" TargetMode="External"/><Relationship Id="rId11" Type="http://schemas.openxmlformats.org/officeDocument/2006/relationships/hyperlink" Target="http://cs.wikipedia.org/wiki/S%C3%BDkora" TargetMode="External"/><Relationship Id="rId5" Type="http://schemas.openxmlformats.org/officeDocument/2006/relationships/hyperlink" Target="http://cs.wikipedia.org/wiki/Kuna" TargetMode="External"/><Relationship Id="rId15" Type="http://schemas.openxmlformats.org/officeDocument/2006/relationships/hyperlink" Target="http://cs.wikipedia.org/wiki/Orel_k%C5%99iklav%C3%BD" TargetMode="External"/><Relationship Id="rId23" Type="http://schemas.openxmlformats.org/officeDocument/2006/relationships/hyperlink" Target="http://cs.wikipedia.org/wiki/Zmije_obecn%C3%A1" TargetMode="External"/><Relationship Id="rId10" Type="http://schemas.openxmlformats.org/officeDocument/2006/relationships/hyperlink" Target="http://cs.wikipedia.org/wiki/Ko%C4%8Dka_divok%C3%A1" TargetMode="External"/><Relationship Id="rId19" Type="http://schemas.openxmlformats.org/officeDocument/2006/relationships/hyperlink" Target="http://cs.wikipedia.org/wiki/V%C3%BDr_velk%C3%BD" TargetMode="External"/><Relationship Id="rId4" Type="http://schemas.openxmlformats.org/officeDocument/2006/relationships/hyperlink" Target="http://cs.wikipedia.org/wiki/Li%C5%A1ka_obecn%C3%A1_(%C5%A1elma)" TargetMode="External"/><Relationship Id="rId9" Type="http://schemas.openxmlformats.org/officeDocument/2006/relationships/hyperlink" Target="http://cs.wikipedia.org/wiki/Rys_(zoologie)" TargetMode="External"/><Relationship Id="rId14" Type="http://schemas.openxmlformats.org/officeDocument/2006/relationships/hyperlink" Target="http://cs.wikipedia.org/wiki/Tet%C5%99ev_hlu%C5%A1ec" TargetMode="External"/><Relationship Id="rId22" Type="http://schemas.openxmlformats.org/officeDocument/2006/relationships/hyperlink" Target="http://cs.wikipedia.org/wiki/Ku%C5%88ka_%C5%BElutob%C5%99ich%C3%A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upload.wikimedia.org/wikipedia/commons/1/1d/Circaetus_gallicus_01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hyperlink" Target="//upload.wikimedia.org/wikipedia/commons/6/63/Lynx_lynx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488" y="3356992"/>
            <a:ext cx="7520904" cy="488496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507858"/>
              </p:ext>
            </p:extLst>
          </p:nvPr>
        </p:nvGraphicFramePr>
        <p:xfrm>
          <a:off x="1547664" y="4797152"/>
          <a:ext cx="5904656" cy="1728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</a:tblGrid>
              <a:tr h="599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982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9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září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079139"/>
              </p:ext>
            </p:extLst>
          </p:nvPr>
        </p:nvGraphicFramePr>
        <p:xfrm>
          <a:off x="1596628" y="4077072"/>
          <a:ext cx="5616623" cy="36576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624859"/>
                <a:gridCol w="2497235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</a:t>
                      </a:r>
                      <a:r>
                        <a:rPr lang="cs-CZ" sz="16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materiálu: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01576"/>
            <a:ext cx="7298728" cy="178277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47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2"/>
              </a:rPr>
              <a:t>http://cs.wikipedia.org/wiki/Soubor:Beskydy_Landscape_Protected_Area_(CZE)_-_location_map.svg</a:t>
            </a:r>
            <a:endParaRPr lang="cs-CZ" sz="2000" dirty="0" smtClean="0"/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3"/>
              </a:rPr>
              <a:t>http://cs.wikipedia.org/wiki/Soubor:Lys%C3%A1_hora_(Beskydy_CZE)_-_view_from_Fr%C3%BDdlant_nad_Ostravic%C3%AD.jpg</a:t>
            </a:r>
            <a:endParaRPr lang="cs-CZ" sz="2000" dirty="0" smtClean="0"/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4"/>
              </a:rPr>
              <a:t>http://cs.wikipedia.org/wiki/Soubor:Abies_alba_Orjen.jpg</a:t>
            </a:r>
            <a:endParaRPr lang="cs-CZ" sz="2000" dirty="0" smtClean="0"/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5"/>
              </a:rPr>
              <a:t>http://cs.wikipedia.org/wiki/Soubor:Acer_pseudoplatanus_infloresc_kz.JPG</a:t>
            </a:r>
            <a:endParaRPr lang="cs-CZ" sz="2000" dirty="0" smtClean="0"/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6"/>
              </a:rPr>
              <a:t>http://cs.wikipedia.org/wiki/Soubor:European_Beech.jpg</a:t>
            </a:r>
            <a:endParaRPr lang="cs-CZ" sz="2000" dirty="0" smtClean="0"/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7"/>
              </a:rPr>
              <a:t>http://cs.wikipedia.org/wiki/Soubor:Circaetus_gallicus_01.JPG</a:t>
            </a:r>
            <a:endParaRPr lang="cs-CZ" sz="2000" dirty="0" smtClean="0"/>
          </a:p>
          <a:p>
            <a:pPr>
              <a:buFont typeface="Wingdings" pitchFamily="2" charset="2"/>
              <a:buChar char="v"/>
            </a:pPr>
            <a:r>
              <a:rPr lang="cs-CZ" sz="2000" dirty="0" smtClean="0">
                <a:hlinkClick r:id="rId8"/>
              </a:rPr>
              <a:t>http://cs.wikipedia.org/wiki/Soubor:Lynx_lynx2.jpg</a:t>
            </a:r>
            <a:endParaRPr lang="cs-CZ" sz="2000" dirty="0"/>
          </a:p>
          <a:p>
            <a:pPr>
              <a:buFont typeface="Wingdings" pitchFamily="2" charset="2"/>
              <a:buChar char="v"/>
            </a:pPr>
            <a:r>
              <a:rPr lang="cs-CZ" sz="1800" dirty="0"/>
              <a:t>Obrázky: </a:t>
            </a:r>
            <a:r>
              <a:rPr lang="en-US" sz="1800" dirty="0"/>
              <a:t>[</a:t>
            </a:r>
            <a:r>
              <a:rPr lang="cs-CZ" sz="1800" dirty="0"/>
              <a:t>online</a:t>
            </a:r>
            <a:r>
              <a:rPr lang="en-US" sz="1800" dirty="0"/>
              <a:t>]</a:t>
            </a:r>
            <a:r>
              <a:rPr lang="cs-CZ" sz="1800" dirty="0"/>
              <a:t> </a:t>
            </a:r>
            <a:r>
              <a:rPr lang="en-US" sz="1800" dirty="0"/>
              <a:t>[</a:t>
            </a:r>
            <a:r>
              <a:rPr lang="cs-CZ" sz="1800" dirty="0"/>
              <a:t>cit. 2012 – </a:t>
            </a:r>
            <a:r>
              <a:rPr lang="cs-CZ" sz="1800" dirty="0" smtClean="0"/>
              <a:t>09 </a:t>
            </a:r>
            <a:r>
              <a:rPr lang="cs-CZ" sz="1800" dirty="0"/>
              <a:t>– </a:t>
            </a:r>
            <a:r>
              <a:rPr lang="cs-CZ" sz="1800" dirty="0" smtClean="0"/>
              <a:t>15</a:t>
            </a:r>
            <a:r>
              <a:rPr lang="en-US" sz="1800" dirty="0" smtClean="0"/>
              <a:t>]</a:t>
            </a:r>
            <a:r>
              <a:rPr lang="cs-CZ" sz="1800" dirty="0" smtClean="0"/>
              <a:t> </a:t>
            </a:r>
            <a:r>
              <a:rPr lang="cs-CZ" sz="1800" dirty="0"/>
              <a:t>dostupné z </a:t>
            </a:r>
            <a:r>
              <a:rPr lang="cs-CZ" sz="1800" dirty="0" err="1"/>
              <a:t>Wikimedia</a:t>
            </a:r>
            <a:r>
              <a:rPr lang="cs-CZ" sz="1800" dirty="0"/>
              <a:t> </a:t>
            </a:r>
            <a:r>
              <a:rPr lang="cs-CZ" sz="1800" dirty="0" err="1" smtClean="0"/>
              <a:t>Commons</a:t>
            </a:r>
            <a:endParaRPr lang="cs-CZ" sz="1800" dirty="0" smtClean="0"/>
          </a:p>
          <a:p>
            <a:pPr>
              <a:buFont typeface="Wingdings" pitchFamily="2" charset="2"/>
              <a:buChar char="v"/>
            </a:pPr>
            <a:r>
              <a:rPr lang="cs-CZ" sz="1800" dirty="0"/>
              <a:t>Autorem materiálu a všech jeho částí, není-li uvedeno jinak, je Mgr. Jitka Charvátová.</a:t>
            </a:r>
          </a:p>
          <a:p>
            <a:endParaRPr lang="cs-CZ" sz="2000" dirty="0"/>
          </a:p>
          <a:p>
            <a:pPr>
              <a:buFont typeface="Wingdings" pitchFamily="2" charset="2"/>
              <a:buChar char="v"/>
            </a:pPr>
            <a:endParaRPr lang="cs-CZ" sz="2000" dirty="0"/>
          </a:p>
          <a:p>
            <a:pPr>
              <a:buFont typeface="Wingdings" pitchFamily="2" charset="2"/>
              <a:buChar char="v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0847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7992888" cy="1952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30472"/>
              </p:ext>
            </p:extLst>
          </p:nvPr>
        </p:nvGraphicFramePr>
        <p:xfrm>
          <a:off x="1367644" y="2924944"/>
          <a:ext cx="6552728" cy="372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2592288"/>
              </a:tblGrid>
              <a:tr h="5040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Člověk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jeho svět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Povrch ČR – </a:t>
                      </a: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Moravsko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slezské Beskydy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209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Seznámení s pohořím, jeho faunou a florou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60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Moravskoslezské Beskydy,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Lysá Hora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fauna, flora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Moravskoslezské Beskydy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Jitka Charvátová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70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Poloha:</a:t>
            </a:r>
            <a:endParaRPr lang="cs-CZ" dirty="0"/>
          </a:p>
        </p:txBody>
      </p:sp>
      <p:pic>
        <p:nvPicPr>
          <p:cNvPr id="1026" name="Picture 2" descr="Soubor:Beskydy Landscape Protected Area (CZE) - location map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4" y="1628800"/>
            <a:ext cx="866489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33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Nejvyšší hora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    Lysá Hora (1323m n. m.)</a:t>
            </a:r>
          </a:p>
          <a:p>
            <a:endParaRPr lang="cs-CZ" dirty="0"/>
          </a:p>
        </p:txBody>
      </p:sp>
      <p:pic>
        <p:nvPicPr>
          <p:cNvPr id="2050" name="Picture 2" descr="Soubor:Lysá hora (Beskydy CZE) - view from Frýdlant nad Ostravicí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648072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3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Flora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8" y="2204864"/>
            <a:ext cx="7834313" cy="399330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jedle, buk, javor klen, </a:t>
            </a:r>
            <a:r>
              <a:rPr lang="cs-CZ" dirty="0" err="1" smtClean="0"/>
              <a:t>karpatkský</a:t>
            </a:r>
            <a:r>
              <a:rPr lang="cs-CZ" dirty="0" smtClean="0"/>
              <a:t> smrk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effectLst/>
              </a:rPr>
              <a:t>Na vrcholku Lysé hory je přírodní rezervace (kosodřevina, </a:t>
            </a:r>
            <a:r>
              <a:rPr lang="cs-CZ" dirty="0" err="1" smtClean="0">
                <a:effectLst/>
              </a:rPr>
              <a:t>jedlobukové</a:t>
            </a:r>
            <a:r>
              <a:rPr lang="cs-CZ" dirty="0" smtClean="0">
                <a:effectLst/>
              </a:rPr>
              <a:t> lesy).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effectLst/>
              </a:rPr>
              <a:t> Chráněná krajinná oblast Beskydy</a:t>
            </a:r>
            <a:r>
              <a:rPr lang="cs-CZ" dirty="0" smtClean="0">
                <a:effectLst/>
              </a:rPr>
              <a:t>, zkráceně </a:t>
            </a:r>
            <a:r>
              <a:rPr lang="cs-CZ" b="1" dirty="0" smtClean="0">
                <a:effectLst/>
              </a:rPr>
              <a:t>CHKO Beskydy</a:t>
            </a:r>
            <a:r>
              <a:rPr lang="cs-CZ" dirty="0" smtClean="0">
                <a:effectLst/>
              </a:rPr>
              <a:t> </a:t>
            </a:r>
            <a:r>
              <a:rPr lang="cs-CZ" dirty="0"/>
              <a:t>(</a:t>
            </a:r>
            <a:r>
              <a:rPr lang="cs-CZ" dirty="0" smtClean="0">
                <a:effectLst/>
              </a:rPr>
              <a:t>největší chráněná oblast České republiky.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96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044" y="822524"/>
            <a:ext cx="4402832" cy="1010376"/>
          </a:xfrm>
        </p:spPr>
        <p:txBody>
          <a:bodyPr/>
          <a:lstStyle/>
          <a:p>
            <a:pPr algn="l"/>
            <a:r>
              <a:rPr lang="cs-CZ" dirty="0"/>
              <a:t>j</a:t>
            </a:r>
            <a:r>
              <a:rPr lang="cs-CZ" dirty="0" smtClean="0"/>
              <a:t>edle, javor, buk</a:t>
            </a:r>
            <a:endParaRPr lang="cs-CZ" dirty="0"/>
          </a:p>
        </p:txBody>
      </p:sp>
      <p:pic>
        <p:nvPicPr>
          <p:cNvPr id="3" name="Picture 2" descr="Soubor:Abies alba Orj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990059"/>
            <a:ext cx="3888432" cy="467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Soubor:Acer pseudoplatanus infloresc kz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6345" y="836712"/>
            <a:ext cx="3312367" cy="258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oubor:European Beec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3703858"/>
            <a:ext cx="3693740" cy="296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72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3034680" cy="938368"/>
          </a:xfrm>
        </p:spPr>
        <p:txBody>
          <a:bodyPr/>
          <a:lstStyle/>
          <a:p>
            <a:pPr algn="l"/>
            <a:r>
              <a:rPr lang="cs-CZ" dirty="0" smtClean="0"/>
              <a:t>Fauna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680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 Beskydech se vyskytuje typická horská a </a:t>
            </a:r>
            <a:r>
              <a:rPr lang="cs-CZ" b="1" u="sng" dirty="0" smtClean="0">
                <a:effectLst/>
              </a:rPr>
              <a:t>lesní zvěř </a:t>
            </a:r>
            <a:r>
              <a:rPr lang="cs-CZ" dirty="0" smtClean="0">
                <a:effectLst/>
              </a:rPr>
              <a:t>jako např.: </a:t>
            </a:r>
            <a:r>
              <a:rPr lang="cs-CZ" dirty="0" smtClean="0">
                <a:effectLst/>
                <a:hlinkClick r:id="rId2" tooltip="Jelen"/>
              </a:rPr>
              <a:t>jelen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3" tooltip="Prase divoké"/>
              </a:rPr>
              <a:t>prase divoké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4" tooltip="Liška obecná (šelma)"/>
              </a:rPr>
              <a:t>liška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5" tooltip="Kuna"/>
              </a:rPr>
              <a:t>kuna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6" tooltip="Jezevec"/>
              </a:rPr>
              <a:t>jezevec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7" tooltip="Medvěd"/>
              </a:rPr>
              <a:t>medvěd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8" tooltip="Vlk"/>
              </a:rPr>
              <a:t>vlk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9" tooltip="Rys (zoologie)"/>
              </a:rPr>
              <a:t>rys</a:t>
            </a:r>
            <a:r>
              <a:rPr lang="cs-CZ" dirty="0" smtClean="0">
                <a:effectLst/>
              </a:rPr>
              <a:t> či </a:t>
            </a:r>
            <a:r>
              <a:rPr lang="cs-CZ" dirty="0" smtClean="0">
                <a:effectLst/>
                <a:hlinkClick r:id="rId10" tooltip="Kočka divoká"/>
              </a:rPr>
              <a:t>kočka divoká</a:t>
            </a:r>
            <a:r>
              <a:rPr lang="cs-CZ" dirty="0" smtClean="0">
                <a:effectLst/>
              </a:rPr>
              <a:t>. </a:t>
            </a: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Z </a:t>
            </a:r>
            <a:r>
              <a:rPr lang="cs-CZ" b="1" u="sng" dirty="0" smtClean="0">
                <a:effectLst/>
              </a:rPr>
              <a:t>ptáků</a:t>
            </a:r>
            <a:r>
              <a:rPr lang="cs-CZ" dirty="0" smtClean="0">
                <a:effectLst/>
              </a:rPr>
              <a:t> zde můžeme vidět létat: </a:t>
            </a:r>
            <a:r>
              <a:rPr lang="cs-CZ" dirty="0" smtClean="0">
                <a:effectLst/>
                <a:hlinkClick r:id="rId11" tooltip="Sýkora"/>
              </a:rPr>
              <a:t>sýkoru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12" tooltip="Drozd"/>
              </a:rPr>
              <a:t>drozda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13" tooltip="Datel"/>
              </a:rPr>
              <a:t>datla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14" tooltip="Tetřev hlušec"/>
              </a:rPr>
              <a:t>tetřeva hlušce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15" tooltip="Orel křiklavý"/>
              </a:rPr>
              <a:t>orla křiklavého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16" tooltip="Orlík krátkoprstý"/>
              </a:rPr>
              <a:t>orlíka krátkoprstého</a:t>
            </a:r>
            <a:r>
              <a:rPr lang="cs-CZ" dirty="0" smtClean="0">
                <a:effectLst/>
              </a:rPr>
              <a:t>, káně lesní, </a:t>
            </a:r>
            <a:r>
              <a:rPr lang="cs-CZ" dirty="0" smtClean="0">
                <a:effectLst/>
                <a:hlinkClick r:id="rId17" tooltip="Krkavec velký"/>
              </a:rPr>
              <a:t>krkavce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18" tooltip="Jeřábek lesní"/>
              </a:rPr>
              <a:t>jeřábka lesního</a:t>
            </a:r>
            <a:r>
              <a:rPr lang="cs-CZ" dirty="0" smtClean="0">
                <a:effectLst/>
              </a:rPr>
              <a:t> a </a:t>
            </a:r>
            <a:r>
              <a:rPr lang="cs-CZ" dirty="0" smtClean="0">
                <a:effectLst/>
                <a:hlinkClick r:id="rId19" tooltip="Výr velký"/>
              </a:rPr>
              <a:t>výra velkého</a:t>
            </a:r>
            <a:r>
              <a:rPr lang="cs-CZ" dirty="0" smtClean="0">
                <a:effectLst/>
              </a:rPr>
              <a:t>.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 Z </a:t>
            </a:r>
            <a:r>
              <a:rPr lang="cs-CZ" b="1" u="sng" dirty="0" smtClean="0">
                <a:effectLst/>
              </a:rPr>
              <a:t>obojživelníků </a:t>
            </a:r>
            <a:r>
              <a:rPr lang="cs-CZ" dirty="0" smtClean="0">
                <a:effectLst/>
              </a:rPr>
              <a:t>a </a:t>
            </a:r>
            <a:r>
              <a:rPr lang="cs-CZ" b="1" u="sng" dirty="0" smtClean="0">
                <a:effectLst/>
              </a:rPr>
              <a:t>hadů</a:t>
            </a:r>
            <a:r>
              <a:rPr lang="cs-CZ" dirty="0" smtClean="0">
                <a:effectLst/>
              </a:rPr>
              <a:t> zde žijí: </a:t>
            </a:r>
            <a:r>
              <a:rPr lang="cs-CZ" dirty="0" smtClean="0">
                <a:effectLst/>
                <a:hlinkClick r:id="rId20" tooltip="Mlok skvrnitý"/>
              </a:rPr>
              <a:t>mlok skvrnitý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21" tooltip="Čolek horský"/>
              </a:rPr>
              <a:t>čolek horský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22" tooltip="Kuňka žlutobřichá"/>
              </a:rPr>
              <a:t>kuňka žlutobřichá</a:t>
            </a:r>
            <a:r>
              <a:rPr lang="cs-CZ" dirty="0" smtClean="0">
                <a:effectLst/>
              </a:rPr>
              <a:t>, </a:t>
            </a:r>
            <a:r>
              <a:rPr lang="cs-CZ" dirty="0" smtClean="0">
                <a:effectLst/>
                <a:hlinkClick r:id="rId23" tooltip="Zmije obecná"/>
              </a:rPr>
              <a:t>zmije obecná</a:t>
            </a:r>
            <a:r>
              <a:rPr lang="cs-CZ" dirty="0" smtClean="0">
                <a:effectLst/>
              </a:rPr>
              <a:t>, užovka hladká a slepýš.</a:t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 jezerech, nádržích a vodních tocích je mnoho druhů </a:t>
            </a:r>
            <a:r>
              <a:rPr lang="cs-CZ" b="1" u="sng" dirty="0" smtClean="0">
                <a:effectLst/>
              </a:rPr>
              <a:t>ryb</a:t>
            </a:r>
            <a:r>
              <a:rPr lang="cs-CZ" dirty="0" smtClean="0">
                <a:effectLst/>
              </a:rPr>
              <a:t>: kapr, karas obecný, parma, lipan podhorní, pstruh obecný potoční.</a:t>
            </a: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Mimo tyto živočichy zde nalezneme na 3 000 druhů </a:t>
            </a:r>
            <a:r>
              <a:rPr lang="cs-CZ" b="1" u="sng" dirty="0" smtClean="0">
                <a:effectLst/>
              </a:rPr>
              <a:t>hmyzu</a:t>
            </a:r>
            <a:r>
              <a:rPr lang="cs-CZ" dirty="0" smtClean="0">
                <a:effectLst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61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oubor:Circaetus gallicus 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1188736"/>
            <a:ext cx="3866455" cy="548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oubor:Lynx lynx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7301" y="1188736"/>
            <a:ext cx="4567186" cy="548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72008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orlík krátkoprstý           rys ostrovid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910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223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Výukový materiál zpracován v rámci projektu EU peníze školám</vt:lpstr>
      <vt:lpstr>Prezentace aplikace PowerPoint</vt:lpstr>
      <vt:lpstr>Moravskoslezské Beskydy</vt:lpstr>
      <vt:lpstr>Poloha:</vt:lpstr>
      <vt:lpstr>Nejvyšší hora</vt:lpstr>
      <vt:lpstr>Flora </vt:lpstr>
      <vt:lpstr>jedle, javor, buk</vt:lpstr>
      <vt:lpstr>Fauna</vt:lpstr>
      <vt:lpstr>orlík krátkoprstý           rys ostrovid</vt:lpstr>
      <vt:lpstr>Zdroje:</vt:lpstr>
    </vt:vector>
  </TitlesOfParts>
  <Company>ZŠ a MŠ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Moravskoslezské Beskydy</dc:title>
  <dc:creator>Jitka Charvátová</dc:creator>
  <cp:lastModifiedBy>Toshiba</cp:lastModifiedBy>
  <cp:revision>16</cp:revision>
  <dcterms:created xsi:type="dcterms:W3CDTF">2012-12-28T19:41:21Z</dcterms:created>
  <dcterms:modified xsi:type="dcterms:W3CDTF">2014-03-04T21:43:20Z</dcterms:modified>
</cp:coreProperties>
</file>