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0" r:id="rId8"/>
    <p:sldId id="262" r:id="rId9"/>
    <p:sldId id="265" r:id="rId10"/>
    <p:sldId id="267" r:id="rId11"/>
    <p:sldId id="266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//upload.wikimedia.org/wikipedia/commons/c/c9/Dolsky_mlyn_(08)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hyperlink" Target="//upload.wikimedia.org/wikipedia/commons/f/f3/Mariina_sk%C3%A1la_4811.jp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//upload.wikimedia.org/wikipedia/commons/f/f2/Petasites_albus_flowers.jpg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//upload.wikimedia.org/wikipedia/commons/9/91/Rhamnus_frangula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upload.wikimedia.org/wikipedia/commons/8/83/Pernatec_horsky.jpg" TargetMode="External"/><Relationship Id="rId11" Type="http://schemas.openxmlformats.org/officeDocument/2006/relationships/image" Target="../media/image18.jpeg"/><Relationship Id="rId5" Type="http://schemas.openxmlformats.org/officeDocument/2006/relationships/image" Target="../media/image15.jpeg"/><Relationship Id="rId10" Type="http://schemas.openxmlformats.org/officeDocument/2006/relationships/hyperlink" Target="//upload.wikimedia.org/wikipedia/commons/d/dc/Marchantia.jpg" TargetMode="External"/><Relationship Id="rId4" Type="http://schemas.openxmlformats.org/officeDocument/2006/relationships/hyperlink" Target="//upload.wikimedia.org/wikipedia/commons/c/c8/Hypericum_humifusum_W.jpg" TargetMode="External"/><Relationship Id="rId9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Rhamnus_frangula.jpg" TargetMode="External"/><Relationship Id="rId13" Type="http://schemas.openxmlformats.org/officeDocument/2006/relationships/hyperlink" Target="http://cs.wikipedia.org/wiki/Soubor:Dolsky_mlyn_(08).jpg" TargetMode="External"/><Relationship Id="rId3" Type="http://schemas.openxmlformats.org/officeDocument/2006/relationships/hyperlink" Target="http://cs.wikipedia.org/wiki/Soubor:Mapa_CHKO_%C4%8Cesk%C3%A9_st%C5%99edoho%C5%99%C3%AD.svg" TargetMode="External"/><Relationship Id="rId7" Type="http://schemas.openxmlformats.org/officeDocument/2006/relationships/hyperlink" Target="http://cs.wikipedia.org/wiki/Soubor:RanaRidibundaFemale.jpg" TargetMode="External"/><Relationship Id="rId12" Type="http://schemas.openxmlformats.org/officeDocument/2006/relationships/hyperlink" Target="http://cs.wikipedia.org/wiki/Soubor:Marchantia.jpg" TargetMode="External"/><Relationship Id="rId2" Type="http://schemas.openxmlformats.org/officeDocument/2006/relationships/hyperlink" Target="http://www.ceskosaskesvycarsko.info/cz/info/2668-nova-mapa-ceskeho-svycarska.htmlhttp:/cs.wikipedia.org/wiki/Soubor:Prav%C4%8Dick%C3%A1_br%C3%A1na_(2)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Otak%C3%A1rek_fenyklov%C3%BD,_Lovo%C5%A1,_2009-07-12.jpg" TargetMode="External"/><Relationship Id="rId11" Type="http://schemas.openxmlformats.org/officeDocument/2006/relationships/hyperlink" Target="http://cs.wikipedia.org/wiki/Soubor:Petasites_albus_flowers.jpg" TargetMode="External"/><Relationship Id="rId5" Type="http://schemas.openxmlformats.org/officeDocument/2006/relationships/hyperlink" Target="http://cs.wikipedia.org/wiki/Soubor:Faucon_pelerin_7_mai.jpg" TargetMode="External"/><Relationship Id="rId10" Type="http://schemas.openxmlformats.org/officeDocument/2006/relationships/hyperlink" Target="http://upload.wikimedia.org/wikipedia/commons/8/83/Pernatec_horsky.jpg" TargetMode="External"/><Relationship Id="rId4" Type="http://schemas.openxmlformats.org/officeDocument/2006/relationships/hyperlink" Target="http://cs.wikipedia.org/wiki/Soubor:RuzakRuzova.JPG" TargetMode="External"/><Relationship Id="rId9" Type="http://schemas.openxmlformats.org/officeDocument/2006/relationships/hyperlink" Target="http://cs.wikipedia.org/wiki/Soubor:Hypericum_humifusum_W.jpg" TargetMode="External"/><Relationship Id="rId14" Type="http://schemas.openxmlformats.org/officeDocument/2006/relationships/hyperlink" Target="http://cs.wikipedia.org/wiki/Soubor:Mariina_sk%C3%A1la_481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f/f2/Mapa_CHKO_%C4%8Cesk%C3%A9_st%C5%99edoho%C5%99%C3%AD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3/35/RuzakRuzov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//upload.wikimedia.org/wikipedia/commons/5/5a/Bachforelle.jpg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//upload.wikimedia.org/wikipedia/commons/3/3f/Faucon_pelerin_7_mai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//upload.wikimedia.org/wikipedia/commons/a/af/RanaRidibundaFemale.jpg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0" Type="http://schemas.openxmlformats.org/officeDocument/2006/relationships/hyperlink" Target="//upload.wikimedia.org/wikipedia/commons/0/0b/Siebenschlaefer_glis_glis.jpg" TargetMode="External"/><Relationship Id="rId4" Type="http://schemas.openxmlformats.org/officeDocument/2006/relationships/hyperlink" Target="//upload.wikimedia.org/wikipedia/commons/a/a2/Otak%C3%A1rek_fenyklov%C3%BD,_Lovo%C5%A1,_2009-07-12.jpg" TargetMode="External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/>
              <a:t>CZ.1.07/1.4.00/21.2852</a:t>
            </a:r>
          </a:p>
          <a:p>
            <a:pPr algn="ctr" eaLnBrk="1" hangingPunct="1">
              <a:defRPr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algn="ctr" eaLnBrk="1" hangingPunct="1">
              <a:defRPr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969252"/>
              </p:ext>
            </p:extLst>
          </p:nvPr>
        </p:nvGraphicFramePr>
        <p:xfrm>
          <a:off x="1835150" y="5084763"/>
          <a:ext cx="5113338" cy="1108710"/>
        </p:xfrm>
        <a:graphic>
          <a:graphicData uri="http://schemas.openxmlformats.org/drawingml/2006/table">
            <a:tbl>
              <a:tblPr/>
              <a:tblGrid>
                <a:gridCol w="2557463"/>
                <a:gridCol w="25558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Jméno autora: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Mgr. </a:t>
                      </a: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Jitka Charvátová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Třída/ročník: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Datum vytvoření:</a:t>
                      </a:r>
                      <a:endParaRPr kumimoji="0" lang="cs-CZ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srpen 2012</a:t>
                      </a: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52161"/>
              </p:ext>
            </p:extLst>
          </p:nvPr>
        </p:nvGraphicFramePr>
        <p:xfrm>
          <a:off x="1619250" y="4365625"/>
          <a:ext cx="5616575" cy="487680"/>
        </p:xfrm>
        <a:graphic>
          <a:graphicData uri="http://schemas.openxmlformats.org/drawingml/2006/table">
            <a:tbl>
              <a:tblPr/>
              <a:tblGrid>
                <a:gridCol w="912813"/>
                <a:gridCol w="582612"/>
                <a:gridCol w="1745357"/>
                <a:gridCol w="2375793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Šablona:        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III/2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č. materiálu: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VY_32_INOVACE_142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7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350" y="333375"/>
            <a:ext cx="8208963" cy="200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1238" y="188640"/>
            <a:ext cx="7315200" cy="1296144"/>
          </a:xfrm>
        </p:spPr>
        <p:txBody>
          <a:bodyPr>
            <a:normAutofit/>
          </a:bodyPr>
          <a:lstStyle/>
          <a:p>
            <a:r>
              <a:rPr lang="cs-CZ" dirty="0" smtClean="0"/>
              <a:t>Památky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827584" y="1844824"/>
            <a:ext cx="2777320" cy="792088"/>
          </a:xfrm>
        </p:spPr>
        <p:txBody>
          <a:bodyPr/>
          <a:lstStyle/>
          <a:p>
            <a:r>
              <a:rPr lang="cs-CZ" dirty="0" smtClean="0"/>
              <a:t>Dolský mlýn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4294967295"/>
          </p:nvPr>
        </p:nvSpPr>
        <p:spPr>
          <a:xfrm>
            <a:off x="5781675" y="1844824"/>
            <a:ext cx="2750765" cy="792088"/>
          </a:xfrm>
        </p:spPr>
        <p:txBody>
          <a:bodyPr/>
          <a:lstStyle/>
          <a:p>
            <a:r>
              <a:rPr lang="cs-CZ" dirty="0" smtClean="0"/>
              <a:t>Mariina skála</a:t>
            </a:r>
            <a:endParaRPr lang="cs-CZ" dirty="0"/>
          </a:p>
        </p:txBody>
      </p:sp>
      <p:pic>
        <p:nvPicPr>
          <p:cNvPr id="2050" name="Picture 2" descr="Soubor:Dolsky mlyn (08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04" y="2924944"/>
            <a:ext cx="4272134" cy="367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oubor:Mariina skála 48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3564" y="2924944"/>
            <a:ext cx="4195512" cy="367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23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Rhamnus frangul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816" y="736139"/>
            <a:ext cx="2533973" cy="200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oubor:Hypericum humifusum W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4337480"/>
            <a:ext cx="2944572" cy="228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oubor:Pernatec horsk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256" y="3212976"/>
            <a:ext cx="2548533" cy="339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oubor:Petasites albus flower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7918" y="4344661"/>
            <a:ext cx="3024336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oubor:Marchantia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5430" y="2278784"/>
            <a:ext cx="2413323" cy="186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116632"/>
            <a:ext cx="5904656" cy="422084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krušina olšová</a:t>
            </a:r>
            <a:br>
              <a:rPr lang="cs-CZ" sz="2800" b="1" dirty="0" smtClean="0"/>
            </a:br>
            <a:r>
              <a:rPr lang="cs-CZ" sz="2800" b="1" dirty="0" smtClean="0"/>
              <a:t>     </a:t>
            </a:r>
            <a:r>
              <a:rPr lang="cs-CZ" sz="2800" b="1" dirty="0" err="1" smtClean="0"/>
              <a:t>pérnatec</a:t>
            </a:r>
            <a:r>
              <a:rPr lang="cs-CZ" sz="2800" b="1" dirty="0" smtClean="0"/>
              <a:t> horský</a:t>
            </a:r>
            <a:br>
              <a:rPr lang="cs-CZ" sz="2800" b="1" dirty="0" smtClean="0"/>
            </a:br>
            <a:r>
              <a:rPr lang="cs-CZ" sz="2800" b="1" dirty="0" smtClean="0"/>
              <a:t>          játrovka – mechorost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                        devětsil bílý</a:t>
            </a:r>
            <a:br>
              <a:rPr lang="cs-CZ" sz="2800" b="1" dirty="0" smtClean="0"/>
            </a:br>
            <a:r>
              <a:rPr lang="cs-CZ" sz="2800" b="1" dirty="0" smtClean="0"/>
              <a:t>                            mochna anglická</a:t>
            </a:r>
            <a:br>
              <a:rPr lang="cs-CZ" sz="2800" b="1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402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1"/>
            <a:ext cx="7315200" cy="1008111"/>
          </a:xfrm>
        </p:spPr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762056" cy="5112569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http://www.ceskosaskesvycarsko.info/cz/info/2668-nova-mapa-ceskeho-svycarska.htmlhttp://cs.wikipedia.org/wiki/Soubor:Prav%C4%8Dick%C3%A1_br%C3%A1na_(2).</a:t>
            </a:r>
            <a:r>
              <a:rPr lang="cs-CZ" dirty="0" smtClean="0">
                <a:hlinkClick r:id="rId2"/>
              </a:rPr>
              <a:t>jpg</a:t>
            </a:r>
            <a:endParaRPr lang="cs-CZ" dirty="0" smtClean="0"/>
          </a:p>
          <a:p>
            <a:r>
              <a:rPr lang="cs-CZ" dirty="0">
                <a:hlinkClick r:id="rId3"/>
              </a:rPr>
              <a:t>http://cs.wikipedia.org/wiki/Soubor:Mapa_CHKO_%</a:t>
            </a:r>
            <a:r>
              <a:rPr lang="cs-CZ" dirty="0" smtClean="0">
                <a:hlinkClick r:id="rId3"/>
              </a:rPr>
              <a:t>C4%8Cesk%C3%A9_st%C5%99edoho%C5%99%C3%AD.svg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cs.wikipedia.org/wiki/Soubor:RuzakRuzova.JPG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cs.wikipedia.org/wiki/Soubor:Faucon_pelerin_7_mai.jpg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cs.wikipedia.org/wiki/Soubor:Otak%C3%A1rek_fenyklov%C3%BD,_</a:t>
            </a:r>
            <a:r>
              <a:rPr lang="cs-CZ" dirty="0">
                <a:hlinkClick r:id="rId6"/>
              </a:rPr>
              <a:t>Lovo%C5%A1,_</a:t>
            </a:r>
            <a:r>
              <a:rPr lang="cs-CZ" dirty="0" smtClean="0">
                <a:hlinkClick r:id="rId6"/>
              </a:rPr>
              <a:t>2009-07-12.jpg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cs.wikipedia.org/wiki/Soubor:RanaRidibundaFemale.jpg</a:t>
            </a:r>
            <a:endParaRPr lang="cs-CZ" dirty="0" smtClean="0"/>
          </a:p>
          <a:p>
            <a:r>
              <a:rPr lang="cs-CZ" dirty="0">
                <a:hlinkClick r:id="rId8"/>
              </a:rPr>
              <a:t>http://</a:t>
            </a:r>
            <a:r>
              <a:rPr lang="cs-CZ" dirty="0" smtClean="0">
                <a:hlinkClick r:id="rId8"/>
              </a:rPr>
              <a:t>cs.wikipedia.org/wiki/Soubor:Rhamnus_frangula.jpg</a:t>
            </a:r>
            <a:endParaRPr lang="cs-CZ" dirty="0" smtClean="0"/>
          </a:p>
          <a:p>
            <a:r>
              <a:rPr lang="cs-CZ" dirty="0">
                <a:hlinkClick r:id="rId9"/>
              </a:rPr>
              <a:t>http://</a:t>
            </a:r>
            <a:r>
              <a:rPr lang="cs-CZ" dirty="0" smtClean="0">
                <a:hlinkClick r:id="rId9"/>
              </a:rPr>
              <a:t>cs.wikipedia.org/wiki/Soubor:Hypericum_humifusum_W.jpg</a:t>
            </a:r>
            <a:endParaRPr lang="cs-CZ" dirty="0" smtClean="0"/>
          </a:p>
          <a:p>
            <a:r>
              <a:rPr lang="cs-CZ" dirty="0">
                <a:hlinkClick r:id="rId10"/>
              </a:rPr>
              <a:t>http://</a:t>
            </a:r>
            <a:r>
              <a:rPr lang="cs-CZ" dirty="0" smtClean="0">
                <a:hlinkClick r:id="rId10"/>
              </a:rPr>
              <a:t>upload.wikimedia.org/wikipedia/commons/8/83/Pernatec_horsky.jpg</a:t>
            </a:r>
            <a:endParaRPr lang="cs-CZ" dirty="0" smtClean="0"/>
          </a:p>
          <a:p>
            <a:r>
              <a:rPr lang="cs-CZ" dirty="0">
                <a:hlinkClick r:id="rId11"/>
              </a:rPr>
              <a:t>http://</a:t>
            </a:r>
            <a:r>
              <a:rPr lang="cs-CZ" dirty="0" smtClean="0">
                <a:hlinkClick r:id="rId11"/>
              </a:rPr>
              <a:t>cs.wikipedia.org/wiki/Soubor:Petasites_albus_flowers.jpg</a:t>
            </a:r>
            <a:endParaRPr lang="cs-CZ" dirty="0" smtClean="0"/>
          </a:p>
          <a:p>
            <a:r>
              <a:rPr lang="cs-CZ" dirty="0">
                <a:hlinkClick r:id="rId12"/>
              </a:rPr>
              <a:t>http://</a:t>
            </a:r>
            <a:r>
              <a:rPr lang="cs-CZ" dirty="0" smtClean="0">
                <a:hlinkClick r:id="rId12"/>
              </a:rPr>
              <a:t>cs.wikipedia.org/wiki/Soubor:Marchantia.jpg</a:t>
            </a:r>
            <a:endParaRPr lang="cs-CZ" dirty="0" smtClean="0"/>
          </a:p>
          <a:p>
            <a:r>
              <a:rPr lang="cs-CZ" dirty="0">
                <a:hlinkClick r:id="rId13"/>
              </a:rPr>
              <a:t>http://cs.wikipedia.org/wiki/Soubor:Dolsky_mlyn_(08).</a:t>
            </a:r>
            <a:r>
              <a:rPr lang="cs-CZ" dirty="0" smtClean="0">
                <a:hlinkClick r:id="rId13"/>
              </a:rPr>
              <a:t>jpg</a:t>
            </a:r>
            <a:endParaRPr lang="cs-CZ" dirty="0" smtClean="0"/>
          </a:p>
          <a:p>
            <a:r>
              <a:rPr lang="cs-CZ" dirty="0">
                <a:hlinkClick r:id="rId14"/>
              </a:rPr>
              <a:t>http://</a:t>
            </a:r>
            <a:r>
              <a:rPr lang="cs-CZ" dirty="0" smtClean="0">
                <a:hlinkClick r:id="rId14"/>
              </a:rPr>
              <a:t>cs.wikipedia.org/wiki/Soubor:Mariina_sk%C3%A1la_4811.jpg</a:t>
            </a:r>
            <a:endParaRPr lang="cs-CZ" dirty="0" smtClean="0"/>
          </a:p>
          <a:p>
            <a:r>
              <a:rPr lang="cs-CZ" dirty="0"/>
              <a:t>Obrázky: </a:t>
            </a:r>
            <a:r>
              <a:rPr lang="en-US" dirty="0"/>
              <a:t>[</a:t>
            </a:r>
            <a:r>
              <a:rPr lang="cs-CZ" dirty="0"/>
              <a:t>online</a:t>
            </a:r>
            <a:r>
              <a:rPr lang="en-US" dirty="0"/>
              <a:t>]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cit. 2012 – 08 – </a:t>
            </a:r>
            <a:r>
              <a:rPr lang="cs-CZ" dirty="0" smtClean="0"/>
              <a:t>12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cs-CZ" dirty="0"/>
              <a:t>dostupné z </a:t>
            </a:r>
            <a:r>
              <a:rPr lang="cs-CZ" dirty="0" err="1"/>
              <a:t>Wikimedia</a:t>
            </a:r>
            <a:r>
              <a:rPr lang="cs-CZ" dirty="0"/>
              <a:t> </a:t>
            </a:r>
            <a:r>
              <a:rPr lang="cs-CZ" dirty="0" err="1" smtClean="0"/>
              <a:t>Commons</a:t>
            </a:r>
            <a:endParaRPr lang="cs-CZ" dirty="0" smtClean="0"/>
          </a:p>
          <a:p>
            <a:r>
              <a:rPr lang="cs-CZ" dirty="0"/>
              <a:t>Autorem materiálu a všech jeho částí, není-li uvedeno jinak, je Mgr. Jitka Charvátová.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88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8208963" cy="2005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058167"/>
              </p:ext>
            </p:extLst>
          </p:nvPr>
        </p:nvGraphicFramePr>
        <p:xfrm>
          <a:off x="1368425" y="2924175"/>
          <a:ext cx="6551613" cy="3728403"/>
        </p:xfrm>
        <a:graphic>
          <a:graphicData uri="http://schemas.openxmlformats.org/drawingml/2006/table">
            <a:tbl>
              <a:tblPr/>
              <a:tblGrid>
                <a:gridCol w="3959225"/>
                <a:gridCol w="259238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Vzdělávací oblast: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Člověk a jeho svět 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Tematická oblast: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Chraňme přírodu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Předmět:</a:t>
                      </a:r>
                      <a:endParaRPr kumimoji="0" lang="cs-CZ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Vlastivěda</a:t>
                      </a:r>
                      <a:endParaRPr kumimoji="0" lang="cs-CZ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Výstižný popis způsobu použití, případně metodické pokyny: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Seznamuje  se s  Národním parkem, faunou a florou zdejší oblasti, se zajímavostmi NP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Klíčová slova: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NP České Švýcarsko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Druh učebního materiálu: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Powerpointová</a:t>
                      </a: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  prezentace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3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Národní park </a:t>
            </a:r>
            <a:br>
              <a:rPr lang="cs-CZ" dirty="0" smtClean="0"/>
            </a:br>
            <a:r>
              <a:rPr lang="cs-CZ" dirty="0" smtClean="0"/>
              <a:t>České Švýcarsko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Jitka Charvátová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14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899592" y="116632"/>
            <a:ext cx="7315200" cy="133104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Národní park České Švýcarsko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44078" y="980728"/>
            <a:ext cx="7828322" cy="5328632"/>
          </a:xfrm>
        </p:spPr>
        <p:txBody>
          <a:bodyPr>
            <a:normAutofit/>
          </a:bodyPr>
          <a:lstStyle/>
          <a:p>
            <a:r>
              <a:rPr lang="cs-CZ" sz="2800" dirty="0"/>
              <a:t>je jeden ze čtyř národních parků v </a:t>
            </a:r>
            <a:r>
              <a:rPr lang="cs-CZ" sz="2800" dirty="0" smtClean="0"/>
              <a:t>Česku</a:t>
            </a:r>
          </a:p>
          <a:p>
            <a:r>
              <a:rPr lang="cs-CZ" sz="2800" dirty="0" smtClean="0"/>
              <a:t>byl </a:t>
            </a:r>
            <a:r>
              <a:rPr lang="cs-CZ" sz="2800" dirty="0"/>
              <a:t>vyhlášen v roce </a:t>
            </a:r>
            <a:r>
              <a:rPr lang="cs-CZ" sz="2800" dirty="0" smtClean="0"/>
              <a:t>2000</a:t>
            </a:r>
          </a:p>
          <a:p>
            <a:r>
              <a:rPr lang="cs-CZ" sz="2800" dirty="0"/>
              <a:t>předmětem </a:t>
            </a:r>
            <a:r>
              <a:rPr lang="cs-CZ" sz="2800" dirty="0" smtClean="0"/>
              <a:t>ochrany jsou </a:t>
            </a:r>
            <a:r>
              <a:rPr lang="cs-CZ" sz="2800" dirty="0"/>
              <a:t>unikátní pískovcové </a:t>
            </a:r>
            <a:r>
              <a:rPr lang="cs-CZ" sz="2800" dirty="0" smtClean="0"/>
              <a:t>útvary – mohutné skalní věže,</a:t>
            </a:r>
            <a:r>
              <a:rPr lang="cs-CZ" sz="2800" dirty="0"/>
              <a:t> rokle a bludiště</a:t>
            </a:r>
          </a:p>
          <a:p>
            <a:r>
              <a:rPr lang="cs-CZ" sz="2800" dirty="0" smtClean="0"/>
              <a:t>nejznámějším </a:t>
            </a:r>
            <a:r>
              <a:rPr lang="cs-CZ" sz="2800" dirty="0"/>
              <a:t>skalním útvarem je </a:t>
            </a:r>
            <a:r>
              <a:rPr lang="cs-CZ" sz="2800" dirty="0" err="1"/>
              <a:t>Pravčická</a:t>
            </a:r>
            <a:r>
              <a:rPr lang="cs-CZ" sz="2800" dirty="0"/>
              <a:t> </a:t>
            </a:r>
            <a:r>
              <a:rPr lang="cs-CZ" sz="2800" dirty="0" smtClean="0"/>
              <a:t>brána</a:t>
            </a:r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</a:t>
            </a:r>
            <a:endParaRPr lang="cs-CZ" sz="2800" dirty="0"/>
          </a:p>
          <a:p>
            <a:endParaRPr lang="cs-CZ" sz="2800" dirty="0" smtClean="0"/>
          </a:p>
          <a:p>
            <a:pPr marL="4572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pic>
        <p:nvPicPr>
          <p:cNvPr id="5" name="Picture 2" descr="http://www.ceskosaskesvycarsko.info/gallery/815/logonpcs_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2" y="4005064"/>
            <a:ext cx="2679522" cy="2694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upload.wikimedia.org/wikipedia/commons/2/20/Prav%C4%8Dick%C3%A1_br%C3%A1na_%282%2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078" y="4005063"/>
            <a:ext cx="4731978" cy="269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345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32657"/>
            <a:ext cx="7315200" cy="1152127"/>
          </a:xfrm>
        </p:spPr>
        <p:txBody>
          <a:bodyPr/>
          <a:lstStyle/>
          <a:p>
            <a:r>
              <a:rPr lang="cs-CZ" dirty="0" smtClean="0"/>
              <a:t>Poloha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39552" y="1988840"/>
            <a:ext cx="4176464" cy="4176463"/>
          </a:xfrm>
        </p:spPr>
        <p:txBody>
          <a:bodyPr>
            <a:noAutofit/>
          </a:bodyPr>
          <a:lstStyle/>
          <a:p>
            <a:r>
              <a:rPr lang="cs-CZ" sz="2800" dirty="0"/>
              <a:t>nachází </a:t>
            </a:r>
            <a:r>
              <a:rPr lang="cs-CZ" sz="2800" dirty="0" smtClean="0"/>
              <a:t>se v </a:t>
            </a:r>
            <a:r>
              <a:rPr lang="cs-CZ" sz="2800" dirty="0"/>
              <a:t>okrese Děčín mezi obcemi Hřensko, Chřibská a vesnicí </a:t>
            </a:r>
            <a:r>
              <a:rPr lang="cs-CZ" sz="2800" dirty="0" smtClean="0"/>
              <a:t>Brtníky</a:t>
            </a:r>
          </a:p>
          <a:p>
            <a:r>
              <a:rPr lang="cs-CZ" sz="2800" dirty="0" smtClean="0"/>
              <a:t>zaujímá </a:t>
            </a:r>
            <a:r>
              <a:rPr lang="cs-CZ" sz="2800" dirty="0"/>
              <a:t>oblast při státní hranici s </a:t>
            </a:r>
            <a:r>
              <a:rPr lang="cs-CZ" sz="2800" dirty="0" smtClean="0"/>
              <a:t>Německem, </a:t>
            </a:r>
            <a:r>
              <a:rPr lang="cs-CZ" sz="2800" dirty="0"/>
              <a:t>která ho odděluje od národního parku Saské Švýcarsko</a:t>
            </a:r>
          </a:p>
        </p:txBody>
      </p:sp>
      <p:pic>
        <p:nvPicPr>
          <p:cNvPr id="4098" name="Picture 2" descr="Soubor:Mapa CHKO České středohoří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3693077" cy="31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895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60649"/>
            <a:ext cx="7315200" cy="1080119"/>
          </a:xfrm>
        </p:spPr>
        <p:txBody>
          <a:bodyPr/>
          <a:lstStyle/>
          <a:p>
            <a:r>
              <a:rPr lang="cs-CZ" dirty="0" smtClean="0"/>
              <a:t>Nejvyšší vrchol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3568" y="1484783"/>
            <a:ext cx="7546032" cy="4824577"/>
          </a:xfrm>
        </p:spPr>
        <p:txBody>
          <a:bodyPr/>
          <a:lstStyle/>
          <a:p>
            <a:r>
              <a:rPr lang="cs-CZ" dirty="0" smtClean="0"/>
              <a:t>Růžový vrch  619 m n. m. </a:t>
            </a:r>
            <a:endParaRPr lang="cs-CZ" dirty="0"/>
          </a:p>
        </p:txBody>
      </p:sp>
      <p:pic>
        <p:nvPicPr>
          <p:cNvPr id="1028" name="Picture 4" descr="Soubor:RuzakRuzov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213230"/>
            <a:ext cx="5976664" cy="438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535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315200" cy="853988"/>
          </a:xfrm>
        </p:spPr>
        <p:txBody>
          <a:bodyPr/>
          <a:lstStyle/>
          <a:p>
            <a:r>
              <a:rPr lang="cs-CZ" dirty="0" smtClean="0"/>
              <a:t>Fauna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9"/>
            <a:ext cx="7920880" cy="4608552"/>
          </a:xfrm>
        </p:spPr>
        <p:txBody>
          <a:bodyPr>
            <a:normAutofit fontScale="92500"/>
          </a:bodyPr>
          <a:lstStyle/>
          <a:p>
            <a:r>
              <a:rPr lang="cs-CZ" sz="2400" u="sng" dirty="0" smtClean="0"/>
              <a:t>Obratlovci:</a:t>
            </a:r>
          </a:p>
          <a:p>
            <a:pPr marL="45720" indent="0">
              <a:buNone/>
            </a:pPr>
            <a:r>
              <a:rPr lang="cs-CZ" sz="2400" dirty="0" smtClean="0"/>
              <a:t>   bobr evropský, </a:t>
            </a:r>
            <a:r>
              <a:rPr lang="cs-CZ" sz="2400" dirty="0"/>
              <a:t>hraboš </a:t>
            </a:r>
            <a:r>
              <a:rPr lang="cs-CZ" sz="2400" dirty="0" smtClean="0"/>
              <a:t>mokřadní, </a:t>
            </a:r>
            <a:r>
              <a:rPr lang="cs-CZ" sz="2400" dirty="0"/>
              <a:t>plch </a:t>
            </a:r>
            <a:r>
              <a:rPr lang="cs-CZ" sz="2400" dirty="0" smtClean="0"/>
              <a:t>velký, rys ostrovid….</a:t>
            </a:r>
          </a:p>
          <a:p>
            <a:pPr>
              <a:buFont typeface="Wingdings" pitchFamily="2" charset="2"/>
              <a:buChar char="§"/>
            </a:pPr>
            <a:r>
              <a:rPr lang="cs-CZ" sz="2400" u="sng" dirty="0" smtClean="0"/>
              <a:t>Ptáci</a:t>
            </a:r>
            <a:r>
              <a:rPr lang="cs-CZ" sz="2400" dirty="0" smtClean="0"/>
              <a:t>:</a:t>
            </a:r>
          </a:p>
          <a:p>
            <a:pPr marL="45720" indent="0">
              <a:buNone/>
            </a:pPr>
            <a:r>
              <a:rPr lang="cs-CZ" sz="2400" dirty="0" smtClean="0"/>
              <a:t>   čáp černý, </a:t>
            </a:r>
            <a:r>
              <a:rPr lang="cs-CZ" sz="2400" dirty="0"/>
              <a:t>sokol </a:t>
            </a:r>
            <a:r>
              <a:rPr lang="cs-CZ" sz="2400" dirty="0" smtClean="0"/>
              <a:t>stěhovavý, kulíšek nejmenší, výr velký….</a:t>
            </a:r>
          </a:p>
          <a:p>
            <a:pPr>
              <a:buFont typeface="Wingdings" pitchFamily="2" charset="2"/>
              <a:buChar char="§"/>
            </a:pPr>
            <a:r>
              <a:rPr lang="cs-CZ" sz="2400" u="sng" dirty="0" smtClean="0"/>
              <a:t>Obojživelníc</a:t>
            </a:r>
            <a:r>
              <a:rPr lang="cs-CZ" sz="2400" dirty="0" smtClean="0"/>
              <a:t>i:</a:t>
            </a:r>
            <a:endParaRPr lang="cs-CZ" sz="2400" dirty="0"/>
          </a:p>
          <a:p>
            <a:pPr marL="45720" indent="0">
              <a:buNone/>
            </a:pPr>
            <a:r>
              <a:rPr lang="cs-CZ" sz="2400" dirty="0" smtClean="0"/>
              <a:t>   mlok skvrnitý, čolek horský, </a:t>
            </a:r>
            <a:r>
              <a:rPr lang="cs-CZ" sz="2400" dirty="0"/>
              <a:t>skokan </a:t>
            </a:r>
            <a:r>
              <a:rPr lang="cs-CZ" sz="2400" dirty="0" smtClean="0"/>
              <a:t>skřehotavý, ještěrka</a:t>
            </a:r>
          </a:p>
          <a:p>
            <a:pPr marL="4572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živorodá, zmije obecná….        </a:t>
            </a:r>
            <a:endParaRPr lang="cs-CZ" sz="2400" dirty="0"/>
          </a:p>
          <a:p>
            <a:pPr>
              <a:buFont typeface="Wingdings" pitchFamily="2" charset="2"/>
              <a:buChar char="§"/>
            </a:pPr>
            <a:r>
              <a:rPr lang="cs-CZ" sz="2400" u="sng" dirty="0" smtClean="0"/>
              <a:t>Ryby</a:t>
            </a:r>
            <a:r>
              <a:rPr lang="cs-CZ" sz="2400" dirty="0" smtClean="0"/>
              <a:t>:</a:t>
            </a:r>
          </a:p>
          <a:p>
            <a:pPr marL="4572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pstruh obecný, lipan podhorní , </a:t>
            </a:r>
            <a:r>
              <a:rPr lang="cs-CZ" sz="2400" dirty="0"/>
              <a:t>mihule </a:t>
            </a:r>
            <a:r>
              <a:rPr lang="cs-CZ" sz="2400" dirty="0" smtClean="0"/>
              <a:t>potoční..</a:t>
            </a:r>
          </a:p>
          <a:p>
            <a:pPr>
              <a:buFont typeface="Wingdings" pitchFamily="2" charset="2"/>
              <a:buChar char="§"/>
            </a:pPr>
            <a:r>
              <a:rPr lang="cs-CZ" sz="2400" u="sng" dirty="0" smtClean="0"/>
              <a:t>Bezobratlí</a:t>
            </a:r>
            <a:r>
              <a:rPr lang="cs-CZ" sz="2400" dirty="0" smtClean="0"/>
              <a:t>:</a:t>
            </a:r>
          </a:p>
          <a:p>
            <a:pPr marL="45720" indent="0">
              <a:buNone/>
            </a:pPr>
            <a:r>
              <a:rPr lang="cs-CZ" sz="2400" dirty="0" smtClean="0"/>
              <a:t>   vážky, </a:t>
            </a:r>
            <a:r>
              <a:rPr lang="cs-CZ" sz="2400" dirty="0"/>
              <a:t>otakárek </a:t>
            </a:r>
            <a:r>
              <a:rPr lang="cs-CZ" sz="2400" dirty="0" smtClean="0"/>
              <a:t>fenyklový, </a:t>
            </a:r>
            <a:r>
              <a:rPr lang="cs-CZ" sz="2400" dirty="0"/>
              <a:t>tesařík </a:t>
            </a:r>
            <a:r>
              <a:rPr lang="cs-CZ" sz="2400" dirty="0" smtClean="0"/>
              <a:t>zavalitý…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99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oubor:Faucon pelerin 7 ma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16" y="2204865"/>
            <a:ext cx="281822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oubor:Otakárek fenyklový, Lovoš, 2009-07-1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2204865"/>
            <a:ext cx="3384376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Soubor:RanaRidibundaFemal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361" y="4626924"/>
            <a:ext cx="2782576" cy="208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Soubor:Bachforelle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4641565"/>
            <a:ext cx="4470276" cy="205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03848" y="-1"/>
            <a:ext cx="5616624" cy="2064183"/>
          </a:xfrm>
        </p:spPr>
        <p:txBody>
          <a:bodyPr>
            <a:noAutofit/>
          </a:bodyPr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plch velký</a:t>
            </a:r>
            <a:br>
              <a:rPr lang="cs-CZ" sz="2400" dirty="0" smtClean="0"/>
            </a:br>
            <a:r>
              <a:rPr lang="cs-CZ" sz="2400" dirty="0" smtClean="0"/>
              <a:t>   sokol stěhovavý</a:t>
            </a:r>
            <a:br>
              <a:rPr lang="cs-CZ" sz="2400" dirty="0" smtClean="0"/>
            </a:br>
            <a:r>
              <a:rPr lang="cs-CZ" sz="2400" dirty="0" smtClean="0"/>
              <a:t>       skokan skřehotavý</a:t>
            </a:r>
            <a:br>
              <a:rPr lang="cs-CZ" sz="2400" dirty="0" smtClean="0"/>
            </a:br>
            <a:r>
              <a:rPr lang="cs-CZ" sz="2400" dirty="0" smtClean="0"/>
              <a:t>           otakárek fenyklový</a:t>
            </a:r>
            <a:br>
              <a:rPr lang="cs-CZ" sz="2400" dirty="0" smtClean="0"/>
            </a:br>
            <a:r>
              <a:rPr lang="cs-CZ" sz="2400" dirty="0" smtClean="0"/>
              <a:t>               pstruh obecný</a:t>
            </a:r>
            <a:endParaRPr lang="cs-CZ" sz="2400" dirty="0"/>
          </a:p>
        </p:txBody>
      </p:sp>
      <p:pic>
        <p:nvPicPr>
          <p:cNvPr id="5130" name="Picture 10" descr="Soubor:Siebenschlaefer glis gl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3" y="65961"/>
            <a:ext cx="2829433" cy="1998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44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6955160" cy="781980"/>
          </a:xfrm>
        </p:spPr>
        <p:txBody>
          <a:bodyPr/>
          <a:lstStyle/>
          <a:p>
            <a:r>
              <a:rPr lang="cs-CZ" dirty="0" smtClean="0"/>
              <a:t>Flora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700808"/>
            <a:ext cx="7315200" cy="4536504"/>
          </a:xfrm>
        </p:spPr>
        <p:txBody>
          <a:bodyPr>
            <a:normAutofit/>
          </a:bodyPr>
          <a:lstStyle/>
          <a:p>
            <a:r>
              <a:rPr lang="cs-CZ" sz="2800" dirty="0"/>
              <a:t>97 % území parku zabírají </a:t>
            </a:r>
            <a:r>
              <a:rPr lang="cs-CZ" sz="2800" dirty="0" smtClean="0"/>
              <a:t>lesy  </a:t>
            </a:r>
          </a:p>
          <a:p>
            <a:r>
              <a:rPr lang="cs-CZ" sz="2800" dirty="0" smtClean="0"/>
              <a:t>hojně zastoupen </a:t>
            </a:r>
            <a:r>
              <a:rPr lang="cs-CZ" sz="2800" dirty="0" smtClean="0">
                <a:solidFill>
                  <a:schemeClr val="accent5"/>
                </a:solidFill>
              </a:rPr>
              <a:t>smrk ztepilý, borovice lesní, bříza bělokorá</a:t>
            </a:r>
          </a:p>
          <a:p>
            <a:r>
              <a:rPr lang="cs-CZ" sz="2800" dirty="0"/>
              <a:t>méně časté druhy patří mj. </a:t>
            </a:r>
            <a:r>
              <a:rPr lang="cs-CZ" sz="2800" dirty="0">
                <a:solidFill>
                  <a:schemeClr val="accent5"/>
                </a:solidFill>
              </a:rPr>
              <a:t>jeřáb </a:t>
            </a:r>
            <a:r>
              <a:rPr lang="cs-CZ" sz="2800" dirty="0" smtClean="0">
                <a:solidFill>
                  <a:schemeClr val="accent5"/>
                </a:solidFill>
              </a:rPr>
              <a:t>ptačí, krušina olšová, vrba jíva, jasan ztepilý </a:t>
            </a:r>
          </a:p>
          <a:p>
            <a:r>
              <a:rPr lang="cs-CZ" sz="2800" dirty="0" smtClean="0"/>
              <a:t>bylinné patro – </a:t>
            </a:r>
            <a:r>
              <a:rPr lang="cs-CZ" sz="2800" dirty="0" smtClean="0">
                <a:solidFill>
                  <a:schemeClr val="accent5"/>
                </a:solidFill>
              </a:rPr>
              <a:t>mochna anglická, třezalka rozprostřená,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5"/>
                </a:solidFill>
              </a:rPr>
              <a:t>devětsil bílý, </a:t>
            </a:r>
            <a:r>
              <a:rPr lang="cs-CZ" sz="2800" dirty="0" err="1" smtClean="0">
                <a:solidFill>
                  <a:schemeClr val="accent5"/>
                </a:solidFill>
              </a:rPr>
              <a:t>pérnatec</a:t>
            </a:r>
            <a:r>
              <a:rPr lang="cs-CZ" sz="2800" dirty="0" smtClean="0">
                <a:solidFill>
                  <a:schemeClr val="accent5"/>
                </a:solidFill>
              </a:rPr>
              <a:t> horský</a:t>
            </a:r>
          </a:p>
          <a:p>
            <a:r>
              <a:rPr lang="cs-CZ" sz="2800" dirty="0" smtClean="0"/>
              <a:t>Mechové patro </a:t>
            </a:r>
            <a:r>
              <a:rPr lang="cs-CZ" sz="2800" dirty="0" smtClean="0">
                <a:solidFill>
                  <a:schemeClr val="accent5"/>
                </a:solidFill>
              </a:rPr>
              <a:t>– lišejníky a mechorosty</a:t>
            </a:r>
            <a:endParaRPr lang="cs-CZ" sz="2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73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311</TotalTime>
  <Words>341</Words>
  <Application>Microsoft Office PowerPoint</Application>
  <PresentationFormat>Předvádění na obrazovce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Prostor</vt:lpstr>
      <vt:lpstr>Výukový materiál zpracován v rámci projektu EU peníze školám</vt:lpstr>
      <vt:lpstr>Prezentace aplikace PowerPoint</vt:lpstr>
      <vt:lpstr>Národní park  České Švýcarsko</vt:lpstr>
      <vt:lpstr>Národní park České Švýcarsko  </vt:lpstr>
      <vt:lpstr>Poloha</vt:lpstr>
      <vt:lpstr>Nejvyšší vrchol</vt:lpstr>
      <vt:lpstr>Fauna </vt:lpstr>
      <vt:lpstr> plch velký    sokol stěhovavý        skokan skřehotavý            otakárek fenyklový                pstruh obecný</vt:lpstr>
      <vt:lpstr>Flora</vt:lpstr>
      <vt:lpstr>Památky</vt:lpstr>
      <vt:lpstr>krušina olšová      pérnatec horský           játrovka – mechorost                           devětsil bílý                             mochna anglická 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zpracován v rámci projektu EU peníze školám</dc:title>
  <dc:creator>Jitka Charvátová</dc:creator>
  <cp:lastModifiedBy>Toshiba</cp:lastModifiedBy>
  <cp:revision>35</cp:revision>
  <dcterms:modified xsi:type="dcterms:W3CDTF">2014-03-04T21:16:20Z</dcterms:modified>
</cp:coreProperties>
</file>