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200C7-60E0-4FFB-BEE0-F7CFB87C9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54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f/f8/Zlin_Region_CoA_CZ.sv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//upload.wikimedia.org/wikipedia/commons/7/7c/Kromeriz04.JPG" TargetMode="Externa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Moravian-Silesian_Region_CoA_CZ.svg" TargetMode="External"/><Relationship Id="rId3" Type="http://schemas.openxmlformats.org/officeDocument/2006/relationships/hyperlink" Target="http://www.ceskarepublika.estranky.cz/clanky/kraje-cr.html" TargetMode="External"/><Relationship Id="rId7" Type="http://schemas.openxmlformats.org/officeDocument/2006/relationships/hyperlink" Target="http://cs.wikipedia.org/wiki/Soubor:Sternberk_hrad_1.jpg" TargetMode="External"/><Relationship Id="rId2" Type="http://schemas.openxmlformats.org/officeDocument/2006/relationships/hyperlink" Target="http://www.zemepis.com/krajecr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Olomouc_Region_CoA_CZ.svg" TargetMode="External"/><Relationship Id="rId11" Type="http://schemas.openxmlformats.org/officeDocument/2006/relationships/hyperlink" Target="http://cs.wikipedia.org/wiki/Soubor:Kromeriz04.JPG" TargetMode="External"/><Relationship Id="rId5" Type="http://schemas.openxmlformats.org/officeDocument/2006/relationships/hyperlink" Target="http://cs.wikipedia.org/wiki/Soubor:Brno-Veve%C5%99%C3%AD_-_Nov%C3%BD_zemsk%C3%BD_d%C5%AFm.jpg" TargetMode="External"/><Relationship Id="rId10" Type="http://schemas.openxmlformats.org/officeDocument/2006/relationships/hyperlink" Target="http://cs.wikipedia.org/wiki/Soubor:Zlin_Region_CoA_CZ.svg" TargetMode="External"/><Relationship Id="rId4" Type="http://schemas.openxmlformats.org/officeDocument/2006/relationships/hyperlink" Target="http://cs.wikipedia.org/wiki/Soubor:South_Moravian_Region_CoA_CZ.svg" TargetMode="External"/><Relationship Id="rId9" Type="http://schemas.openxmlformats.org/officeDocument/2006/relationships/hyperlink" Target="http://cs.wikipedia.org/wiki/Soubor:20050111_Nova_hut_Ostrava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b/b9/South_Moravian_Region_CoA_CZ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//upload.wikimedia.org/wikipedia/commons/a/a3/Brno-Veve%C5%99%C3%AD_-_Nov%C3%BD_zemsk%C3%BD_d%C5%AFm.jpg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4/Olomouc_Region_CoA_CZ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//upload.wikimedia.org/wikipedia/commons/1/1b/Sternberk_hrad_1.jpg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f/fa/Moravian-Silesian_Region_CoA_CZ.sv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//upload.wikimedia.org/wikipedia/commons/e/e2/20050111_Nova_hut_Ostrava.jpg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/>
              <a:t>CZ.1.07/1.4.00/21.2852</a:t>
            </a:r>
          </a:p>
          <a:p>
            <a:pPr algn="ctr" eaLnBrk="1" hangingPunct="1">
              <a:defRPr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079137"/>
              </p:ext>
            </p:extLst>
          </p:nvPr>
        </p:nvGraphicFramePr>
        <p:xfrm>
          <a:off x="1835150" y="5084763"/>
          <a:ext cx="5113338" cy="1108710"/>
        </p:xfrm>
        <a:graphic>
          <a:graphicData uri="http://schemas.openxmlformats.org/drawingml/2006/table">
            <a:tbl>
              <a:tblPr/>
              <a:tblGrid>
                <a:gridCol w="2557463"/>
                <a:gridCol w="25558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Jméno autora: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Mgr.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Jitka Charvátová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Třída/ročník: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říjen 2012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313318"/>
              </p:ext>
            </p:extLst>
          </p:nvPr>
        </p:nvGraphicFramePr>
        <p:xfrm>
          <a:off x="1619250" y="4365625"/>
          <a:ext cx="5616575" cy="365760"/>
        </p:xfrm>
        <a:graphic>
          <a:graphicData uri="http://schemas.openxmlformats.org/drawingml/2006/table">
            <a:tbl>
              <a:tblPr/>
              <a:tblGrid>
                <a:gridCol w="912813"/>
                <a:gridCol w="582612"/>
                <a:gridCol w="1817365"/>
                <a:gridCol w="230378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Šablona:        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III/2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č. materiálu: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VY_32_INOVACE_147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" y="333375"/>
            <a:ext cx="8208963" cy="200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12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Moravskoslezský kraj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dirty="0" smtClean="0"/>
              <a:t>Počet obyvatel</a:t>
            </a:r>
            <a:r>
              <a:rPr lang="cs-CZ" dirty="0" smtClean="0"/>
              <a:t>: 1 230 613</a:t>
            </a:r>
          </a:p>
          <a:p>
            <a:pPr eaLnBrk="1" hangingPunct="1">
              <a:defRPr/>
            </a:pPr>
            <a:r>
              <a:rPr lang="cs-CZ" u="sng" dirty="0" smtClean="0"/>
              <a:t>Krajské město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Ostrava </a:t>
            </a:r>
          </a:p>
          <a:p>
            <a:pPr eaLnBrk="1" hangingPunct="1">
              <a:defRPr/>
            </a:pPr>
            <a:r>
              <a:rPr lang="cs-CZ" u="sng" dirty="0" smtClean="0"/>
              <a:t>Města</a:t>
            </a:r>
            <a:r>
              <a:rPr lang="cs-CZ" dirty="0" smtClean="0"/>
              <a:t>: Bruntál, Opava, Nový Jičín, Frýdek-Místek, Karviná </a:t>
            </a:r>
          </a:p>
          <a:p>
            <a:pPr eaLnBrk="1" hangingPunct="1">
              <a:defRPr/>
            </a:pPr>
            <a:r>
              <a:rPr lang="cs-CZ" u="sng" dirty="0" smtClean="0"/>
              <a:t>Řeky</a:t>
            </a:r>
            <a:r>
              <a:rPr lang="cs-CZ" dirty="0" smtClean="0"/>
              <a:t>: Odra, Opava, Ostravice, Olše </a:t>
            </a:r>
          </a:p>
          <a:p>
            <a:pPr eaLnBrk="1" hangingPunct="1">
              <a:defRPr/>
            </a:pPr>
            <a:r>
              <a:rPr lang="cs-CZ" u="sng" dirty="0" smtClean="0"/>
              <a:t>Památky</a:t>
            </a:r>
            <a:r>
              <a:rPr lang="cs-CZ" dirty="0" smtClean="0"/>
              <a:t>: Sovinec, Starý Jičín, Hukvaldy</a:t>
            </a:r>
          </a:p>
          <a:p>
            <a:pPr>
              <a:defRPr/>
            </a:pPr>
            <a:r>
              <a:rPr lang="cs-CZ" u="sng" dirty="0" smtClean="0"/>
              <a:t>Průmysl</a:t>
            </a:r>
            <a:r>
              <a:rPr lang="cs-CZ" dirty="0" smtClean="0"/>
              <a:t>: ložiska </a:t>
            </a:r>
            <a:r>
              <a:rPr lang="cs-CZ" dirty="0"/>
              <a:t>černého uhlí v ostravsko-karvinské pánvi a na ně </a:t>
            </a:r>
            <a:r>
              <a:rPr lang="cs-CZ" dirty="0" smtClean="0"/>
              <a:t>se váže hutní průmysl -železárny 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3376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Zlínský kraj</a:t>
            </a:r>
          </a:p>
        </p:txBody>
      </p:sp>
      <p:pic>
        <p:nvPicPr>
          <p:cNvPr id="3277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0444" y="1031776"/>
            <a:ext cx="3876675" cy="240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Soubor:Zlin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260648"/>
            <a:ext cx="23717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oubor:Kromeriz04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86447" y="3356992"/>
            <a:ext cx="4537472" cy="340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677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Zlínský kraj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dirty="0" smtClean="0"/>
              <a:t>Počet obyvatel</a:t>
            </a:r>
            <a:r>
              <a:rPr lang="cs-CZ" dirty="0" smtClean="0"/>
              <a:t>: 589 030</a:t>
            </a:r>
          </a:p>
          <a:p>
            <a:pPr eaLnBrk="1" hangingPunct="1">
              <a:defRPr/>
            </a:pPr>
            <a:r>
              <a:rPr lang="cs-CZ" u="sng" dirty="0" smtClean="0"/>
              <a:t>Krajské město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Zlín</a:t>
            </a: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u="sng" dirty="0" smtClean="0"/>
              <a:t>Města</a:t>
            </a:r>
            <a:r>
              <a:rPr lang="cs-CZ" dirty="0" smtClean="0"/>
              <a:t>: Kroměříž, Uherské Hradiště, Vsetín </a:t>
            </a:r>
          </a:p>
          <a:p>
            <a:pPr eaLnBrk="1" hangingPunct="1">
              <a:defRPr/>
            </a:pPr>
            <a:r>
              <a:rPr lang="cs-CZ" u="sng" dirty="0" smtClean="0"/>
              <a:t>Řeky</a:t>
            </a:r>
            <a:r>
              <a:rPr lang="cs-CZ" dirty="0" smtClean="0"/>
              <a:t>: Morava, Bečva, Senice, Olšava </a:t>
            </a:r>
          </a:p>
          <a:p>
            <a:pPr eaLnBrk="1" hangingPunct="1">
              <a:defRPr/>
            </a:pPr>
            <a:r>
              <a:rPr lang="cs-CZ" u="sng" dirty="0" smtClean="0"/>
              <a:t>Památky</a:t>
            </a:r>
            <a:r>
              <a:rPr lang="cs-CZ" dirty="0" smtClean="0"/>
              <a:t>: </a:t>
            </a:r>
            <a:r>
              <a:rPr lang="cs-CZ" dirty="0" err="1" smtClean="0"/>
              <a:t>Buchlov</a:t>
            </a:r>
            <a:r>
              <a:rPr lang="cs-CZ" dirty="0" smtClean="0"/>
              <a:t>, Velehrad, Skanzen – Rožnov pod Radhoštěm (valašské muzeum v přírodě)</a:t>
            </a:r>
          </a:p>
          <a:p>
            <a:pPr>
              <a:defRPr/>
            </a:pPr>
            <a:r>
              <a:rPr lang="cs-CZ" u="sng" dirty="0" smtClean="0"/>
              <a:t>Průmysl</a:t>
            </a:r>
            <a:r>
              <a:rPr lang="cs-CZ" dirty="0" smtClean="0"/>
              <a:t>: zpracovatelský, gumárenský</a:t>
            </a:r>
            <a:r>
              <a:rPr lang="cs-CZ" dirty="0"/>
              <a:t>, kovodělný a elektrotechnický</a:t>
            </a:r>
            <a:endParaRPr lang="cs-CZ" dirty="0" smtClean="0"/>
          </a:p>
          <a:p>
            <a:pPr>
              <a:defRPr/>
            </a:pPr>
            <a:r>
              <a:rPr lang="cs-CZ" u="sng" dirty="0" smtClean="0"/>
              <a:t>Zemědělství</a:t>
            </a:r>
            <a:r>
              <a:rPr lang="cs-CZ" dirty="0" smtClean="0"/>
              <a:t>: úrodné nížiny, pastviny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8677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Zdroje: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cs-CZ" sz="2900" dirty="0" smtClean="0">
                <a:hlinkClick r:id="rId2"/>
              </a:rPr>
              <a:t>http://www.zemepis.com/krajecr.php</a:t>
            </a:r>
            <a:endParaRPr lang="cs-CZ" sz="2900" dirty="0" smtClean="0"/>
          </a:p>
          <a:p>
            <a:pPr eaLnBrk="1" hangingPunct="1">
              <a:defRPr/>
            </a:pPr>
            <a:r>
              <a:rPr lang="cs-CZ" sz="2900" dirty="0" smtClean="0">
                <a:hlinkClick r:id="rId3"/>
              </a:rPr>
              <a:t>http://www.ceskarepublika.estranky.cz/clanky/kraje-cr.html</a:t>
            </a:r>
            <a:endParaRPr lang="cs-CZ" sz="2900" dirty="0" smtClean="0"/>
          </a:p>
          <a:p>
            <a:pPr>
              <a:defRPr/>
            </a:pPr>
            <a:r>
              <a:rPr lang="cs-CZ" sz="2900" dirty="0">
                <a:hlinkClick r:id="rId4"/>
              </a:rPr>
              <a:t>http://</a:t>
            </a:r>
            <a:r>
              <a:rPr lang="cs-CZ" sz="2900" dirty="0" smtClean="0">
                <a:hlinkClick r:id="rId4"/>
              </a:rPr>
              <a:t>cs.wikipedia.org/wiki/Soubor:South_Moravian_Region_CoA_CZ.svg</a:t>
            </a:r>
            <a:endParaRPr lang="cs-CZ" sz="2900" dirty="0" smtClean="0"/>
          </a:p>
          <a:p>
            <a:pPr>
              <a:defRPr/>
            </a:pPr>
            <a:r>
              <a:rPr lang="cs-CZ" sz="2900" dirty="0">
                <a:hlinkClick r:id="rId5"/>
              </a:rPr>
              <a:t>http://cs.wikipedia.org/wiki/Soubor:Brno-Veve%C5%99%C3%AD_-_</a:t>
            </a:r>
            <a:r>
              <a:rPr lang="cs-CZ" sz="2900" dirty="0" smtClean="0">
                <a:hlinkClick r:id="rId5"/>
              </a:rPr>
              <a:t>Nov%C3%BD_zemsk%C3%BD_d%C5%AFm.jpg</a:t>
            </a:r>
            <a:endParaRPr lang="cs-CZ" sz="2900" dirty="0" smtClean="0"/>
          </a:p>
          <a:p>
            <a:pPr>
              <a:defRPr/>
            </a:pPr>
            <a:r>
              <a:rPr lang="cs-CZ" sz="2900" dirty="0">
                <a:hlinkClick r:id="rId6"/>
              </a:rPr>
              <a:t>http://</a:t>
            </a:r>
            <a:r>
              <a:rPr lang="cs-CZ" sz="2900" dirty="0" smtClean="0">
                <a:hlinkClick r:id="rId6"/>
              </a:rPr>
              <a:t>cs.wikipedia.org/wiki/Soubor:Olomouc_Region_CoA_CZ.svg</a:t>
            </a:r>
            <a:endParaRPr lang="cs-CZ" sz="2900" dirty="0" smtClean="0"/>
          </a:p>
          <a:p>
            <a:pPr>
              <a:defRPr/>
            </a:pPr>
            <a:r>
              <a:rPr lang="cs-CZ" sz="2900" dirty="0">
                <a:hlinkClick r:id="rId7"/>
              </a:rPr>
              <a:t>http://</a:t>
            </a:r>
            <a:r>
              <a:rPr lang="cs-CZ" sz="2900" dirty="0" smtClean="0">
                <a:hlinkClick r:id="rId7"/>
              </a:rPr>
              <a:t>cs.wikipedia.org/wiki/Soubor:Sternberk_hrad_1.jpg</a:t>
            </a:r>
            <a:endParaRPr lang="cs-CZ" sz="2900" dirty="0" smtClean="0"/>
          </a:p>
          <a:p>
            <a:pPr>
              <a:defRPr/>
            </a:pPr>
            <a:r>
              <a:rPr lang="cs-CZ" sz="2900" dirty="0">
                <a:hlinkClick r:id="rId8"/>
              </a:rPr>
              <a:t>http://</a:t>
            </a:r>
            <a:r>
              <a:rPr lang="cs-CZ" sz="2900" dirty="0" smtClean="0">
                <a:hlinkClick r:id="rId8"/>
              </a:rPr>
              <a:t>cs.wikipedia.org/wiki/Soubor:Moravian-Silesian_Region_CoA_CZ.svg</a:t>
            </a:r>
            <a:endParaRPr lang="cs-CZ" sz="2900" dirty="0" smtClean="0"/>
          </a:p>
          <a:p>
            <a:pPr>
              <a:defRPr/>
            </a:pPr>
            <a:r>
              <a:rPr lang="cs-CZ" sz="2900" dirty="0">
                <a:hlinkClick r:id="rId9"/>
              </a:rPr>
              <a:t>http://</a:t>
            </a:r>
            <a:r>
              <a:rPr lang="cs-CZ" sz="2900" dirty="0" smtClean="0">
                <a:hlinkClick r:id="rId9"/>
              </a:rPr>
              <a:t>cs.wikipedia.org/wiki/Soubor:20050111_Nova_hut_Ostrava.jpg</a:t>
            </a:r>
            <a:endParaRPr lang="cs-CZ" sz="2900" dirty="0" smtClean="0"/>
          </a:p>
          <a:p>
            <a:pPr>
              <a:defRPr/>
            </a:pPr>
            <a:r>
              <a:rPr lang="cs-CZ" sz="2900" dirty="0">
                <a:hlinkClick r:id="rId10"/>
              </a:rPr>
              <a:t>http://</a:t>
            </a:r>
            <a:r>
              <a:rPr lang="cs-CZ" sz="2900" dirty="0" smtClean="0">
                <a:hlinkClick r:id="rId10"/>
              </a:rPr>
              <a:t>cs.wikipedia.org/wiki/Soubor:Zli</a:t>
            </a:r>
            <a:r>
              <a:rPr lang="cs-CZ" dirty="0" smtClean="0">
                <a:hlinkClick r:id="rId10"/>
              </a:rPr>
              <a:t>n_Region_CoA_CZ.svg</a:t>
            </a:r>
            <a:endParaRPr lang="cs-CZ" dirty="0" smtClean="0"/>
          </a:p>
          <a:p>
            <a:pPr>
              <a:defRPr/>
            </a:pPr>
            <a:r>
              <a:rPr lang="cs-CZ" dirty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cs.wikipedia.org/wiki/Soubor:Kromeriz04.JPG</a:t>
            </a:r>
            <a:endParaRPr lang="cs-CZ" dirty="0"/>
          </a:p>
          <a:p>
            <a:pPr>
              <a:defRPr/>
            </a:pPr>
            <a:r>
              <a:rPr lang="cs-CZ" dirty="0"/>
              <a:t>Obrázky: </a:t>
            </a:r>
            <a:r>
              <a:rPr lang="en-US" dirty="0"/>
              <a:t>[</a:t>
            </a:r>
            <a:r>
              <a:rPr lang="cs-CZ" dirty="0"/>
              <a:t>online</a:t>
            </a:r>
            <a:r>
              <a:rPr lang="en-US" dirty="0"/>
              <a:t>]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cit. 2012 – </a:t>
            </a:r>
            <a:r>
              <a:rPr lang="cs-CZ" dirty="0" smtClean="0"/>
              <a:t>10 </a:t>
            </a:r>
            <a:r>
              <a:rPr lang="cs-CZ" dirty="0"/>
              <a:t>– </a:t>
            </a:r>
            <a:r>
              <a:rPr lang="cs-CZ" dirty="0" smtClean="0"/>
              <a:t>01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cs-CZ" dirty="0"/>
              <a:t>dostupné z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 smtClean="0"/>
              <a:t>Commons</a:t>
            </a:r>
            <a:endParaRPr lang="cs-CZ" dirty="0" smtClean="0"/>
          </a:p>
          <a:p>
            <a:r>
              <a:rPr lang="cs-CZ" dirty="0"/>
              <a:t>Autorem materiálu a všech jeho částí, není-li uvedeno jinak, je Mgr. Jitka Charvátová.</a:t>
            </a:r>
          </a:p>
          <a:p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4707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8208963" cy="200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397830"/>
              </p:ext>
            </p:extLst>
          </p:nvPr>
        </p:nvGraphicFramePr>
        <p:xfrm>
          <a:off x="1368425" y="2924175"/>
          <a:ext cx="6551613" cy="3362643"/>
        </p:xfrm>
        <a:graphic>
          <a:graphicData uri="http://schemas.openxmlformats.org/drawingml/2006/table">
            <a:tbl>
              <a:tblPr/>
              <a:tblGrid>
                <a:gridCol w="3959225"/>
                <a:gridCol w="25923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Vzdělávací oblast: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Člověk a jeho svět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Tematická oblast: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Kraje ČR - Morava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Předmět: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Vlastivěda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Výstižný popis způsobu použití, případně metodické pokyny: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Seznámení s kraji ČR v oblasti Moravy, se zajímavostmi, znaky krajů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Klíčová slova: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Kraje ČR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Druh učebního materiálu: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Powerpointová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 prezentace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4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772400" cy="1828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7200" dirty="0" smtClean="0"/>
              <a:t>Kraje Moravy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74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kraje"/>
          <p:cNvPicPr>
            <a:picLocks noGrp="1" noChangeAspect="1" noChangeArrowheads="1"/>
          </p:cNvPicPr>
          <p:nvPr>
            <p:ph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95300"/>
            <a:ext cx="82296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67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7467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Jihomoravský kraj</a:t>
            </a:r>
          </a:p>
        </p:txBody>
      </p:sp>
      <p:pic>
        <p:nvPicPr>
          <p:cNvPr id="2662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600" y="980728"/>
            <a:ext cx="4276725" cy="2466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oubor:South Moravian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5" y="404664"/>
            <a:ext cx="2140361" cy="257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bor:Brno-Veveří - Nový zemský dům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501009"/>
            <a:ext cx="4608648" cy="307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57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Jihomoravský kraj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u="sng" dirty="0" smtClean="0"/>
              <a:t>Počet obyvatel</a:t>
            </a:r>
            <a:r>
              <a:rPr lang="cs-CZ" dirty="0" smtClean="0"/>
              <a:t>: 1,166 313</a:t>
            </a:r>
          </a:p>
          <a:p>
            <a:pPr eaLnBrk="1" hangingPunct="1">
              <a:defRPr/>
            </a:pPr>
            <a:r>
              <a:rPr lang="cs-CZ" u="sng" dirty="0" smtClean="0"/>
              <a:t>Krajské město</a:t>
            </a:r>
            <a:r>
              <a:rPr lang="cs-CZ" dirty="0" smtClean="0"/>
              <a:t>:</a:t>
            </a:r>
            <a:r>
              <a:rPr lang="cs-CZ" dirty="0" smtClean="0">
                <a:solidFill>
                  <a:srgbClr val="FF0000"/>
                </a:solidFill>
              </a:rPr>
              <a:t> Brno  </a:t>
            </a:r>
          </a:p>
          <a:p>
            <a:pPr eaLnBrk="1" hangingPunct="1">
              <a:defRPr/>
            </a:pPr>
            <a:r>
              <a:rPr lang="cs-CZ" u="sng" dirty="0" smtClean="0"/>
              <a:t>Města</a:t>
            </a:r>
            <a:r>
              <a:rPr lang="cs-CZ" dirty="0" smtClean="0"/>
              <a:t>: Blansko, Břeclav, Hodonín, Znojmo, Vyškov</a:t>
            </a:r>
          </a:p>
          <a:p>
            <a:pPr eaLnBrk="1" hangingPunct="1">
              <a:defRPr/>
            </a:pPr>
            <a:r>
              <a:rPr lang="cs-CZ" u="sng" dirty="0" smtClean="0"/>
              <a:t>Řeky</a:t>
            </a:r>
            <a:r>
              <a:rPr lang="cs-CZ" dirty="0" smtClean="0"/>
              <a:t>: Dyje, Svratka, Jihlava, Morava, Svitava </a:t>
            </a:r>
          </a:p>
          <a:p>
            <a:pPr>
              <a:defRPr/>
            </a:pPr>
            <a:r>
              <a:rPr lang="cs-CZ" u="sng" dirty="0"/>
              <a:t>Z</a:t>
            </a:r>
            <a:r>
              <a:rPr lang="cs-CZ" u="sng" dirty="0" smtClean="0"/>
              <a:t>ajímavosti</a:t>
            </a:r>
            <a:r>
              <a:rPr lang="cs-CZ" dirty="0" smtClean="0"/>
              <a:t>: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jedno z center Velkomoravské říše v 8. a 9.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století</a:t>
            </a:r>
            <a:r>
              <a:rPr lang="cs-CZ" dirty="0" smtClean="0"/>
              <a:t>,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bitva tří císařů u Slavkova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u="sng" dirty="0" smtClean="0"/>
              <a:t>Průmysl</a:t>
            </a:r>
            <a:r>
              <a:rPr lang="cs-CZ" dirty="0" smtClean="0"/>
              <a:t>: strojírenský, elektrotechnický, potravinářský, chemický</a:t>
            </a:r>
          </a:p>
          <a:p>
            <a:pPr>
              <a:defRPr/>
            </a:pPr>
            <a:r>
              <a:rPr lang="cs-CZ" u="sng" dirty="0" smtClean="0"/>
              <a:t>Zemědělství</a:t>
            </a:r>
            <a:r>
              <a:rPr lang="cs-CZ" dirty="0" smtClean="0"/>
              <a:t>: </a:t>
            </a:r>
            <a:r>
              <a:rPr lang="cs-CZ" b="1" dirty="0"/>
              <a:t>vinná </a:t>
            </a:r>
            <a:r>
              <a:rPr lang="cs-CZ" b="1" dirty="0" smtClean="0"/>
              <a:t>réva</a:t>
            </a:r>
            <a:r>
              <a:rPr lang="cs-CZ" dirty="0" smtClean="0"/>
              <a:t>, okurky</a:t>
            </a:r>
            <a:r>
              <a:rPr lang="cs-CZ" dirty="0"/>
              <a:t>, papriky a </a:t>
            </a:r>
            <a:r>
              <a:rPr lang="cs-CZ" dirty="0" smtClean="0"/>
              <a:t>rajčata, broskve</a:t>
            </a:r>
            <a:r>
              <a:rPr lang="cs-CZ" dirty="0"/>
              <a:t>, meruňky 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210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7467600" cy="994122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Olomoucký kraj</a:t>
            </a:r>
          </a:p>
        </p:txBody>
      </p:sp>
      <p:pic>
        <p:nvPicPr>
          <p:cNvPr id="2867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5576" y="1126046"/>
            <a:ext cx="4152900" cy="2266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oubor:Olomouc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192" y="332656"/>
            <a:ext cx="2236852" cy="269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ubor:Sternberk hrad 1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355154"/>
            <a:ext cx="4307632" cy="323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272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Olomoucký kraj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u="sng" dirty="0" smtClean="0"/>
              <a:t>Počet obyvatel</a:t>
            </a:r>
            <a:r>
              <a:rPr lang="cs-CZ" dirty="0" smtClean="0"/>
              <a:t>: 639 033</a:t>
            </a:r>
          </a:p>
          <a:p>
            <a:pPr eaLnBrk="1" hangingPunct="1">
              <a:defRPr/>
            </a:pPr>
            <a:r>
              <a:rPr lang="cs-CZ" u="sng" dirty="0" smtClean="0"/>
              <a:t>Krajské město</a:t>
            </a:r>
            <a:r>
              <a:rPr lang="cs-CZ" dirty="0" smtClean="0"/>
              <a:t>: </a:t>
            </a:r>
            <a:r>
              <a:rPr lang="cs-CZ" dirty="0" smtClean="0">
                <a:solidFill>
                  <a:srgbClr val="FF0000"/>
                </a:solidFill>
              </a:rPr>
              <a:t>Olomouc</a:t>
            </a: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u="sng" dirty="0" smtClean="0"/>
              <a:t>Města</a:t>
            </a:r>
            <a:r>
              <a:rPr lang="cs-CZ" dirty="0" smtClean="0"/>
              <a:t>: Přerov, Prostějov, Šumperk, Jeseník </a:t>
            </a:r>
          </a:p>
          <a:p>
            <a:pPr eaLnBrk="1" hangingPunct="1">
              <a:defRPr/>
            </a:pPr>
            <a:r>
              <a:rPr lang="cs-CZ" u="sng" dirty="0" smtClean="0"/>
              <a:t>Řeky</a:t>
            </a:r>
            <a:r>
              <a:rPr lang="cs-CZ" dirty="0" smtClean="0"/>
              <a:t>: Morava, Bečva, Moravská Sázava</a:t>
            </a:r>
          </a:p>
          <a:p>
            <a:pPr eaLnBrk="1" hangingPunct="1">
              <a:defRPr/>
            </a:pPr>
            <a:r>
              <a:rPr lang="cs-CZ" u="sng" dirty="0" smtClean="0"/>
              <a:t>Památky</a:t>
            </a:r>
            <a:r>
              <a:rPr lang="cs-CZ" dirty="0" smtClean="0"/>
              <a:t>: Bouzov, Šternberk, Úsov, Tovačov</a:t>
            </a:r>
          </a:p>
          <a:p>
            <a:pPr>
              <a:defRPr/>
            </a:pPr>
            <a:r>
              <a:rPr lang="cs-CZ" u="sng" dirty="0" smtClean="0"/>
              <a:t>Zajímavosti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accent3">
                    <a:lumMod val="50000"/>
                  </a:schemeClr>
                </a:solidFill>
              </a:rPr>
              <a:t>Priessnitzovy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 léčebné lázně Jeseník</a:t>
            </a:r>
          </a:p>
          <a:p>
            <a:pPr marL="0" indent="0"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   Muzeum 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>papíru - ruční 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papírna Velké Losiny</a:t>
            </a:r>
          </a:p>
          <a:p>
            <a:pPr>
              <a:defRPr/>
            </a:pPr>
            <a:r>
              <a:rPr lang="cs-CZ" u="sng" dirty="0" smtClean="0"/>
              <a:t>Průmysl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cs-CZ" dirty="0"/>
              <a:t>zpracovatelsko-strojírenský, kovodělný, elektrické a optické </a:t>
            </a:r>
            <a:r>
              <a:rPr lang="cs-CZ" dirty="0" smtClean="0"/>
              <a:t>přístroje</a:t>
            </a:r>
          </a:p>
          <a:p>
            <a:pPr>
              <a:defRPr/>
            </a:pPr>
            <a:r>
              <a:rPr lang="cs-CZ" u="sng" dirty="0" smtClean="0"/>
              <a:t>Zemědělství</a:t>
            </a:r>
            <a:r>
              <a:rPr lang="cs-CZ" u="sng" dirty="0"/>
              <a:t>: </a:t>
            </a:r>
            <a:r>
              <a:rPr lang="cs-CZ" dirty="0"/>
              <a:t>pšenice, ječmen, cukrová řepa, řepka, brambory, pícniny, ovoce a </a:t>
            </a:r>
            <a:r>
              <a:rPr lang="cs-CZ" dirty="0" smtClean="0"/>
              <a:t>zelenina – oblast Haná</a:t>
            </a:r>
            <a:endParaRPr lang="cs-CZ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3237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Moravskoslezský kraj</a:t>
            </a:r>
          </a:p>
        </p:txBody>
      </p:sp>
      <p:pic>
        <p:nvPicPr>
          <p:cNvPr id="30723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43608" y="1196752"/>
            <a:ext cx="3933825" cy="2305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Soubor:Moravian-Silesian Region CoA CZ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88640"/>
            <a:ext cx="2376488" cy="285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oubor:20050111 Nova hut Ostrav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409288"/>
            <a:ext cx="4955704" cy="3156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43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389</Words>
  <Application>Microsoft Office PowerPoint</Application>
  <PresentationFormat>Předvádění na obrazovce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Výukový materiál zpracován v rámci projektu EU peníze školám</vt:lpstr>
      <vt:lpstr>Prezentace aplikace PowerPoint</vt:lpstr>
      <vt:lpstr>Kraje Moravy</vt:lpstr>
      <vt:lpstr>Prezentace aplikace PowerPoint</vt:lpstr>
      <vt:lpstr>Jihomoravský kraj</vt:lpstr>
      <vt:lpstr>Jihomoravský kraj</vt:lpstr>
      <vt:lpstr>Olomoucký kraj</vt:lpstr>
      <vt:lpstr>Olomoucký kraj</vt:lpstr>
      <vt:lpstr>Moravskoslezský kraj</vt:lpstr>
      <vt:lpstr>Moravskoslezský kraj</vt:lpstr>
      <vt:lpstr>Zlínský kraj</vt:lpstr>
      <vt:lpstr>Zlínský kraj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zpracován v rámci projektu EU peníze školám</dc:title>
  <cp:lastModifiedBy>Toshiba</cp:lastModifiedBy>
  <cp:revision>20</cp:revision>
  <dcterms:modified xsi:type="dcterms:W3CDTF">2014-03-04T21:00:22Z</dcterms:modified>
</cp:coreProperties>
</file>