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82" r:id="rId6"/>
    <p:sldId id="283" r:id="rId7"/>
    <p:sldId id="262" r:id="rId8"/>
    <p:sldId id="263" r:id="rId9"/>
    <p:sldId id="270" r:id="rId10"/>
    <p:sldId id="271" r:id="rId11"/>
    <p:sldId id="284" r:id="rId12"/>
    <p:sldId id="285" r:id="rId13"/>
    <p:sldId id="276" r:id="rId14"/>
    <p:sldId id="277" r:id="rId15"/>
    <p:sldId id="28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38" autoAdjust="0"/>
  </p:normalViewPr>
  <p:slideViewPr>
    <p:cSldViewPr>
      <p:cViewPr>
        <p:scale>
          <a:sx n="67" d="100"/>
          <a:sy n="67" d="100"/>
        </p:scale>
        <p:origin x="-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59BFD-483F-4295-97B1-FA43B7DAA675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81B23-A5A1-4721-B1D0-5215AA4079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06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81B23-A5A1-4721-B1D0-5215AA4079D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14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200C7-60E0-4FFB-BEE0-F7CFB87C93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34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1/10/Vysocina_Region_CoA_CZ.svg" TargetMode="External"/><Relationship Id="rId7" Type="http://schemas.openxmlformats.org/officeDocument/2006/relationships/image" Target="../media/image18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hyperlink" Target="//upload.wikimedia.org/wikipedia/commons/a/a5/Church_of_St_John_of_Nepomuk_at_Zelena_aora_CZ.jpg" TargetMode="Externa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4/47/Pardubice_Region_CoA_CZ.svg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hyperlink" Target="//upload.wikimedia.org/wikipedia/commons/d/d6/Litomy%C5%A1l,_Schloss.jpg" TargetMode="Externa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South_Bohemian_Region_CoA_CZ.svg" TargetMode="External"/><Relationship Id="rId13" Type="http://schemas.openxmlformats.org/officeDocument/2006/relationships/hyperlink" Target="http://cs.wikipedia.org/wiki/Soubor:Litomy%C5%A1l,_Schloss.jpg" TargetMode="External"/><Relationship Id="rId3" Type="http://schemas.openxmlformats.org/officeDocument/2006/relationships/hyperlink" Target="http://www.zemepis.com/krajecr.php" TargetMode="External"/><Relationship Id="rId7" Type="http://schemas.openxmlformats.org/officeDocument/2006/relationships/hyperlink" Target="http://cs.wikipedia.org/wiki/Soubor:Stary_Plzenec_(CZE)_-_rotunda.jpg" TargetMode="External"/><Relationship Id="rId12" Type="http://schemas.openxmlformats.org/officeDocument/2006/relationships/hyperlink" Target="http://cs.wikipedia.org/wiki/Soubor:Pardubice_Region_CoA_CZ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Plzen_Region_CoA_CZ.svg" TargetMode="External"/><Relationship Id="rId11" Type="http://schemas.openxmlformats.org/officeDocument/2006/relationships/hyperlink" Target="http://cs.wikipedia.org/wiki/Soubor:Church_of_St_John_of_Nepomuk_at_Zelena_aora_CZ.jpg" TargetMode="External"/><Relationship Id="rId5" Type="http://schemas.openxmlformats.org/officeDocument/2006/relationships/hyperlink" Target="http://cs.wikipedia.org/wiki/Soubor:Ml%C3%BDnsk%C3%A1_kolon%C3%A1da_Karlovy_Vary.JPG" TargetMode="External"/><Relationship Id="rId10" Type="http://schemas.openxmlformats.org/officeDocument/2006/relationships/hyperlink" Target="http://cs.wikipedia.org/wiki/Soubor:Vysocina_Region_CoA_CZ.svg" TargetMode="External"/><Relationship Id="rId4" Type="http://schemas.openxmlformats.org/officeDocument/2006/relationships/hyperlink" Target="http://cs.wikipedia.org/wiki/Soubor:Karlovy_Vary_Region_CoA_CZ.svg" TargetMode="External"/><Relationship Id="rId9" Type="http://schemas.openxmlformats.org/officeDocument/2006/relationships/hyperlink" Target="http://cs.wikipedia.org/wiki/Soubor:Jindrichuv_hradec_2.jpg" TargetMode="External"/><Relationship Id="rId14" Type="http://schemas.openxmlformats.org/officeDocument/2006/relationships/hyperlink" Target="http://www.ceskarepublika.estranky.cz/clanky/kraje-cr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6/67/Karlovy_Vary_Region_CoA_CZ.sv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hyperlink" Target="//upload.wikimedia.org/wikipedia/commons/d/d4/Ml%C3%BDnsk%C3%A1_kolon%C3%A1da_Karlovy_Vary.JPG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Mattoni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6/60/Plzen_Region_CoA_CZ.sv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//upload.wikimedia.org/wikipedia/commons/c/c1/Stary_Plzenec_(CZE)_-_rotunda.jpg" TargetMode="Externa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5/53/South_Bohemian_Region_CoA_CZ.svg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//upload.wikimedia.org/wikipedia/commons/6/67/Jindrichuv_hradec_2.jpg" TargetMode="Externa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935038" y="2420938"/>
            <a:ext cx="8208962" cy="12287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3716338"/>
            <a:ext cx="6337300" cy="5048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2000" b="1" dirty="0" smtClean="0">
                <a:latin typeface="Calibri" pitchFamily="34" charset="0"/>
                <a:cs typeface="Calibri" pitchFamily="34" charset="0"/>
              </a:rPr>
              <a:t>Registrační číslo projektu: </a:t>
            </a:r>
            <a:r>
              <a:rPr lang="cs-CZ" sz="2000" b="1" dirty="0"/>
              <a:t>CZ.1.07/1.4.00/21.2852</a:t>
            </a:r>
          </a:p>
          <a:p>
            <a:pPr algn="ctr" eaLnBrk="1" hangingPunct="1">
              <a:defRPr/>
            </a:pPr>
            <a:endParaRPr lang="cs-CZ" b="1" dirty="0" smtClean="0"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defRPr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082037"/>
              </p:ext>
            </p:extLst>
          </p:nvPr>
        </p:nvGraphicFramePr>
        <p:xfrm>
          <a:off x="1835150" y="5084763"/>
          <a:ext cx="5113338" cy="1108710"/>
        </p:xfrm>
        <a:graphic>
          <a:graphicData uri="http://schemas.openxmlformats.org/drawingml/2006/table">
            <a:tbl>
              <a:tblPr/>
              <a:tblGrid>
                <a:gridCol w="2557463"/>
                <a:gridCol w="25558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Jméno autora: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Mgr.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Jitka Charvátová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Třída/ročník: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Datum vytvoření: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září 2012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051049"/>
              </p:ext>
            </p:extLst>
          </p:nvPr>
        </p:nvGraphicFramePr>
        <p:xfrm>
          <a:off x="1619250" y="4365625"/>
          <a:ext cx="5616575" cy="487680"/>
        </p:xfrm>
        <a:graphic>
          <a:graphicData uri="http://schemas.openxmlformats.org/drawingml/2006/table">
            <a:tbl>
              <a:tblPr/>
              <a:tblGrid>
                <a:gridCol w="912813"/>
                <a:gridCol w="582612"/>
                <a:gridCol w="1673349"/>
                <a:gridCol w="2447801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Šablona:         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III/2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č. materiálu: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VY_32_INOVACE_146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7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" y="333375"/>
            <a:ext cx="8208963" cy="2005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3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Jihočeský kraj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100628"/>
            <a:ext cx="7520940" cy="564074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Počet obyvatel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636 138 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Krajské město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České Budějovice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Města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Písek, Tábor, Strakonice, Prachatice, Český Krumlov, Jindřichův Hradec 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Řeky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Vltava, Lužnice, Otava 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Vodní nádrže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Lipno, Orlík, Hněvkovice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Rybníky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Rožmberk, Bezdrev, Svět 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Památky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Boubínský prales, Český Krumlov, Hluboká nad Vltavou </a:t>
            </a:r>
          </a:p>
          <a:p>
            <a:pPr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Průmysl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zpracovatelský průmysl - výroba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dopravních prostředků, strojů, zařízení a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elektrotechniky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výroba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potravin a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nápojů – Budějovický Budvar - pivo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t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extilní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a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oděvní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energetickým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centrem je jaderná elektrárna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Temelín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zemědělství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, lesnictví a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rybářství - Třeboňsko</a:t>
            </a:r>
          </a:p>
          <a:p>
            <a:pPr eaLnBrk="1" hangingPunct="1">
              <a:defRPr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545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mtClean="0"/>
              <a:t>Kraj Vysočina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1070981"/>
            <a:ext cx="4009524" cy="229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Soubor:Vysocina Region CoA CZ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65849" y="341883"/>
            <a:ext cx="2504291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oubor:Church of St John of Nepomuk at Zelena aora CZ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3483020"/>
            <a:ext cx="4336277" cy="325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448" y="1070981"/>
            <a:ext cx="4009524" cy="229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oubor:Church of St John of Nepomuk at Zelena aora CZ.jpg">
            <a:hlinkClick r:id="rId5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78608" y="3483020"/>
            <a:ext cx="4336277" cy="325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946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mtClean="0"/>
              <a:t>Kraj Vysočina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800" u="sng" smtClean="0">
                <a:latin typeface="Arial" pitchFamily="34" charset="0"/>
                <a:cs typeface="Arial" pitchFamily="34" charset="0"/>
              </a:rPr>
              <a:t>Počet obyvatel</a:t>
            </a:r>
            <a:r>
              <a:rPr lang="cs-CZ" sz="1800" smtClean="0">
                <a:latin typeface="Arial" pitchFamily="34" charset="0"/>
                <a:cs typeface="Arial" pitchFamily="34" charset="0"/>
              </a:rPr>
              <a:t>: 511 937</a:t>
            </a:r>
          </a:p>
          <a:p>
            <a:pPr>
              <a:defRPr/>
            </a:pPr>
            <a:r>
              <a:rPr lang="cs-CZ" sz="1800" u="sng" smtClean="0">
                <a:latin typeface="Arial" pitchFamily="34" charset="0"/>
                <a:cs typeface="Arial" pitchFamily="34" charset="0"/>
              </a:rPr>
              <a:t>Krajské město</a:t>
            </a:r>
            <a:r>
              <a:rPr lang="cs-CZ" sz="1800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z="18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Jihlava</a:t>
            </a:r>
          </a:p>
          <a:p>
            <a:pPr>
              <a:defRPr/>
            </a:pPr>
            <a:r>
              <a:rPr lang="cs-CZ" sz="1800" u="sng" smtClean="0">
                <a:latin typeface="Arial" pitchFamily="34" charset="0"/>
                <a:cs typeface="Arial" pitchFamily="34" charset="0"/>
              </a:rPr>
              <a:t>Města</a:t>
            </a:r>
            <a:r>
              <a:rPr lang="cs-CZ" sz="1800" smtClean="0">
                <a:latin typeface="Arial" pitchFamily="34" charset="0"/>
                <a:cs typeface="Arial" pitchFamily="34" charset="0"/>
              </a:rPr>
              <a:t>: Havlíčkův Brod, Pelhřimov, Třebíč, Žďár n. Sázavou </a:t>
            </a:r>
          </a:p>
          <a:p>
            <a:pPr>
              <a:defRPr/>
            </a:pPr>
            <a:r>
              <a:rPr lang="cs-CZ" sz="1800" u="sng" smtClean="0">
                <a:latin typeface="Arial" pitchFamily="34" charset="0"/>
                <a:cs typeface="Arial" pitchFamily="34" charset="0"/>
              </a:rPr>
              <a:t>Řeky</a:t>
            </a:r>
            <a:r>
              <a:rPr lang="cs-CZ" sz="1800" smtClean="0">
                <a:latin typeface="Arial" pitchFamily="34" charset="0"/>
                <a:cs typeface="Arial" pitchFamily="34" charset="0"/>
              </a:rPr>
              <a:t>: Sázava, Svratka, Jihlava</a:t>
            </a:r>
          </a:p>
          <a:p>
            <a:pPr>
              <a:defRPr/>
            </a:pPr>
            <a:r>
              <a:rPr lang="cs-CZ" sz="1800" u="sng" smtClean="0">
                <a:latin typeface="Arial" pitchFamily="34" charset="0"/>
                <a:cs typeface="Arial" pitchFamily="34" charset="0"/>
              </a:rPr>
              <a:t>Památky</a:t>
            </a:r>
            <a:r>
              <a:rPr lang="cs-CZ" sz="1800" smtClean="0">
                <a:latin typeface="Arial" pitchFamily="34" charset="0"/>
                <a:cs typeface="Arial" pitchFamily="34" charset="0"/>
              </a:rPr>
              <a:t>: Borová u Přibyslavy – rodiště K. H. Borovského, Telč, Santiniho poutní kostel Zelená hora u Žďáru nad Sázavou</a:t>
            </a:r>
          </a:p>
          <a:p>
            <a:pPr>
              <a:defRPr/>
            </a:pPr>
            <a:r>
              <a:rPr lang="cs-CZ" sz="1800" u="sng" smtClean="0">
                <a:latin typeface="Arial" pitchFamily="34" charset="0"/>
                <a:cs typeface="Arial" pitchFamily="34" charset="0"/>
              </a:rPr>
              <a:t>Průmysl</a:t>
            </a:r>
            <a:r>
              <a:rPr lang="cs-CZ" sz="1800" smtClean="0">
                <a:latin typeface="Arial" pitchFamily="34" charset="0"/>
                <a:cs typeface="Arial" pitchFamily="34" charset="0"/>
              </a:rPr>
              <a:t>: dřevozpracující, sklářský, strojnický, kovodělný, textilní, nábytkářský a potravinářský </a:t>
            </a:r>
          </a:p>
          <a:p>
            <a:pPr>
              <a:defRPr/>
            </a:pPr>
            <a:r>
              <a:rPr lang="cs-CZ" sz="1800" u="sng" smtClean="0">
                <a:latin typeface="Arial" pitchFamily="34" charset="0"/>
                <a:cs typeface="Arial" pitchFamily="34" charset="0"/>
              </a:rPr>
              <a:t>Zemědělství</a:t>
            </a:r>
            <a:r>
              <a:rPr lang="cs-CZ" sz="1800" smtClean="0">
                <a:latin typeface="Arial" pitchFamily="34" charset="0"/>
                <a:cs typeface="Arial" pitchFamily="34" charset="0"/>
              </a:rPr>
              <a:t>: výjimečně příznivé podmínky jsou zde pro produkci mléka, brambor a řepky, leží zde rozsáhlé hospodářské lesy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286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Pardubický kraj</a:t>
            </a:r>
          </a:p>
        </p:txBody>
      </p:sp>
      <p:pic>
        <p:nvPicPr>
          <p:cNvPr id="2253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836712"/>
            <a:ext cx="4048690" cy="24761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Soubor:Pardubice Region CoA CZ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188640"/>
            <a:ext cx="2583210" cy="311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oubor:Litomyšl, Schloss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7664" y="3429000"/>
            <a:ext cx="5148672" cy="32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732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Pardubický kraj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Počet obyvatel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516 411</a:t>
            </a:r>
          </a:p>
          <a:p>
            <a:pPr eaLnBrk="1" hangingPunct="1">
              <a:defRPr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Krajské město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cs-CZ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Pardubice  </a:t>
            </a:r>
          </a:p>
          <a:p>
            <a:pPr eaLnBrk="1" hangingPunct="1">
              <a:defRPr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Města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Chrudim, Svitavy, Ústí nad Orlicí </a:t>
            </a:r>
          </a:p>
          <a:p>
            <a:pPr eaLnBrk="1" hangingPunct="1">
              <a:defRPr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Řeky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Chrudimka, Labe, Tichá a Divoká Orlice </a:t>
            </a:r>
          </a:p>
          <a:p>
            <a:pPr eaLnBrk="1" hangingPunct="1">
              <a:defRPr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Vodní nádrž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Sečská přehrada</a:t>
            </a:r>
          </a:p>
          <a:p>
            <a:pPr eaLnBrk="1" hangingPunct="1">
              <a:defRPr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Zajímavosti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Litomyšl – rodiště Bedřicha Smetany, Velká pardubická steeplechase, Kunětická hora, výroba perníku</a:t>
            </a:r>
          </a:p>
          <a:p>
            <a:pPr eaLnBrk="1" hangingPunct="1">
              <a:defRPr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Průmysl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strojírenský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t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extilní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oděvní, kožedělný,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chemický</a:t>
            </a:r>
          </a:p>
          <a:p>
            <a:pPr eaLnBrk="1" hangingPunct="1"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157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7920880" cy="52565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  <a:hlinkClick r:id="rId3"/>
              </a:rPr>
              <a:t>http://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3"/>
              </a:rPr>
              <a:t>www.zemepis.com/krajecr.php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  <a:hlinkClick r:id="rId4"/>
              </a:rPr>
              <a:t>http://cs.wikipedia.org/wiki/Soubor:Karlovy_Vary_Region_CoA_CZ.svg</a:t>
            </a: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  <a:hlinkClick r:id="rId5"/>
              </a:rPr>
              <a:t>http://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5"/>
              </a:rPr>
              <a:t>cs.wikipedia.org/wiki/Soubor:Ml%C3%BDnsk%C3%A1_kolon%C3%A1da_Karlovy_Vary.JPG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  <a:hlinkClick r:id="rId6"/>
              </a:rPr>
              <a:t>http://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6"/>
              </a:rPr>
              <a:t>cs.wikipedia.org/wiki/Soubor:Plzen_Region_CoA_CZ.svg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  <a:hlinkClick r:id="rId7"/>
              </a:rPr>
              <a:t>http://cs.wikipedia.org/wiki/Soubor:Stary_Plzenec_(CZE)_-_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7"/>
              </a:rPr>
              <a:t>rotunda.jpg</a:t>
            </a:r>
            <a:endParaRPr lang="cs-CZ" sz="1400" dirty="0" smtClean="0">
              <a:latin typeface="Arial" pitchFamily="34" charset="0"/>
              <a:cs typeface="Arial" pitchFamily="34" charset="0"/>
              <a:hlinkClick r:id="rId8"/>
            </a:endParaRPr>
          </a:p>
          <a:p>
            <a:pPr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  <a:hlinkClick r:id="rId8"/>
              </a:rPr>
              <a:t>http</a:t>
            </a:r>
            <a:r>
              <a:rPr lang="cs-CZ" sz="1400" dirty="0">
                <a:latin typeface="Arial" pitchFamily="34" charset="0"/>
                <a:cs typeface="Arial" pitchFamily="34" charset="0"/>
                <a:hlinkClick r:id="rId8"/>
              </a:rPr>
              <a:t>://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8"/>
              </a:rPr>
              <a:t>cs.wikipedia.org/wiki/Soubor:South_Bohemian_Region_CoA_CZ.svg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  <a:hlinkClick r:id="rId9"/>
              </a:rPr>
              <a:t>http</a:t>
            </a:r>
            <a:r>
              <a:rPr lang="cs-CZ" sz="1400" dirty="0">
                <a:latin typeface="Arial" pitchFamily="34" charset="0"/>
                <a:cs typeface="Arial" pitchFamily="34" charset="0"/>
                <a:hlinkClick r:id="rId9"/>
              </a:rPr>
              <a:t>://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9"/>
              </a:rPr>
              <a:t>cs.wikipedia.org/wiki/Soubor:Jindrichuv_hradec_2.jpg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latin typeface="Arial" pitchFamily="34" charset="0"/>
                <a:cs typeface="Arial" pitchFamily="34" charset="0"/>
                <a:hlinkClick r:id="rId10"/>
              </a:rPr>
              <a:t>http://cs.wikipedia.org/wiki/Soubor:Vysocina_Region_CoA_CZ.svg</a:t>
            </a:r>
            <a:endParaRPr lang="cs-CZ" sz="1400" dirty="0"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latin typeface="Arial" pitchFamily="34" charset="0"/>
                <a:cs typeface="Arial" pitchFamily="34" charset="0"/>
                <a:hlinkClick r:id="rId11"/>
              </a:rPr>
              <a:t>http://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11"/>
              </a:rPr>
              <a:t>cs.wikipedia.org/wiki/Soubor:Church_of_St_John_of_Nepomuk_at_Zelena_aora_CZ.jpg</a:t>
            </a:r>
            <a:endParaRPr lang="cs-CZ" sz="1400" dirty="0">
              <a:latin typeface="Arial" pitchFamily="34" charset="0"/>
              <a:cs typeface="Arial" pitchFamily="34" charset="0"/>
            </a:endParaRPr>
          </a:p>
          <a:p>
            <a:r>
              <a:rPr lang="cs-CZ" sz="1400" dirty="0" smtClean="0">
                <a:latin typeface="Arial" pitchFamily="34" charset="0"/>
                <a:cs typeface="Arial" pitchFamily="34" charset="0"/>
                <a:hlinkClick r:id="rId12"/>
              </a:rPr>
              <a:t>http</a:t>
            </a:r>
            <a:r>
              <a:rPr lang="cs-CZ" sz="1400" dirty="0">
                <a:latin typeface="Arial" pitchFamily="34" charset="0"/>
                <a:cs typeface="Arial" pitchFamily="34" charset="0"/>
                <a:hlinkClick r:id="rId12"/>
              </a:rPr>
              <a:t>://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12"/>
              </a:rPr>
              <a:t>cs.wikipedia.org/wiki/Soubor:Pardubice_Region_CoA_CZ.svg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latin typeface="Arial" pitchFamily="34" charset="0"/>
                <a:cs typeface="Arial" pitchFamily="34" charset="0"/>
                <a:hlinkClick r:id="rId13"/>
              </a:rPr>
              <a:t>http://cs.wikipedia.org/wiki/Soubor:Litomy%C5%A1l,_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13"/>
              </a:rPr>
              <a:t>Schloss.jpg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400" dirty="0" smtClean="0">
                <a:latin typeface="Arial" pitchFamily="34" charset="0"/>
                <a:cs typeface="Arial" pitchFamily="34" charset="0"/>
                <a:hlinkClick r:id="rId14"/>
              </a:rPr>
              <a:t>http</a:t>
            </a:r>
            <a:r>
              <a:rPr lang="cs-CZ" sz="1400" dirty="0">
                <a:latin typeface="Arial" pitchFamily="34" charset="0"/>
                <a:cs typeface="Arial" pitchFamily="34" charset="0"/>
                <a:hlinkClick r:id="rId14"/>
              </a:rPr>
              <a:t>://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14"/>
              </a:rPr>
              <a:t>www.ceskarepublika.estranky.cz/clanky/kraje-cr.htm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400" dirty="0"/>
              <a:t>Obrázky: </a:t>
            </a:r>
            <a:r>
              <a:rPr lang="en-US" sz="1400" dirty="0"/>
              <a:t>[</a:t>
            </a:r>
            <a:r>
              <a:rPr lang="cs-CZ" sz="1400" dirty="0"/>
              <a:t>online</a:t>
            </a:r>
            <a:r>
              <a:rPr lang="en-US" sz="1400" dirty="0"/>
              <a:t>]</a:t>
            </a:r>
            <a:r>
              <a:rPr lang="cs-CZ" sz="1400" dirty="0"/>
              <a:t> </a:t>
            </a:r>
            <a:r>
              <a:rPr lang="en-US" sz="1400" dirty="0"/>
              <a:t>[</a:t>
            </a:r>
            <a:r>
              <a:rPr lang="cs-CZ" sz="1400" dirty="0"/>
              <a:t>cit. 2012 – </a:t>
            </a:r>
            <a:r>
              <a:rPr lang="cs-CZ" sz="1400" dirty="0" smtClean="0"/>
              <a:t>09– 06</a:t>
            </a:r>
            <a:r>
              <a:rPr lang="en-US" sz="1400" dirty="0" smtClean="0"/>
              <a:t>]</a:t>
            </a:r>
            <a:r>
              <a:rPr lang="cs-CZ" sz="1400" dirty="0" smtClean="0"/>
              <a:t> </a:t>
            </a:r>
            <a:r>
              <a:rPr lang="cs-CZ" sz="1400" dirty="0"/>
              <a:t>dostupné z </a:t>
            </a:r>
            <a:r>
              <a:rPr lang="cs-CZ" sz="1400" dirty="0" err="1"/>
              <a:t>Wikimedia</a:t>
            </a:r>
            <a:r>
              <a:rPr lang="cs-CZ" sz="1400" dirty="0"/>
              <a:t> </a:t>
            </a:r>
            <a:r>
              <a:rPr lang="cs-CZ" sz="1400" dirty="0" err="1" smtClean="0"/>
              <a:t>Commons</a:t>
            </a:r>
            <a:endParaRPr lang="cs-CZ" sz="1400" dirty="0" smtClean="0"/>
          </a:p>
          <a:p>
            <a:r>
              <a:rPr lang="cs-CZ" sz="1400" dirty="0"/>
              <a:t>Autorem materiálu a všech jeho částí, není-li uvedeno jinak, je Mgr. Jitka Charvátová.</a:t>
            </a:r>
          </a:p>
          <a:p>
            <a:endParaRPr lang="cs-CZ" sz="1400" dirty="0"/>
          </a:p>
          <a:p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sz="1400" dirty="0">
              <a:latin typeface="Arial" pitchFamily="34" charset="0"/>
              <a:cs typeface="Arial" pitchFamily="34" charset="0"/>
            </a:endParaRPr>
          </a:p>
          <a:p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08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549275"/>
            <a:ext cx="8208963" cy="2005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745203"/>
              </p:ext>
            </p:extLst>
          </p:nvPr>
        </p:nvGraphicFramePr>
        <p:xfrm>
          <a:off x="1368425" y="2924175"/>
          <a:ext cx="6551613" cy="3362643"/>
        </p:xfrm>
        <a:graphic>
          <a:graphicData uri="http://schemas.openxmlformats.org/drawingml/2006/table">
            <a:tbl>
              <a:tblPr/>
              <a:tblGrid>
                <a:gridCol w="3959225"/>
                <a:gridCol w="2592388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Vzdělávací oblast: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Člověk a jeho svět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Tematická oblast: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Kraje ČR – Čechy II.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Předmět: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Vlastivěda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Výstižný popis způsobu použití, případně metodické pokyny: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Seznámení s kraji ČR, zajímavostmi daných krajů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, znaky krajů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Klíčová slova: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Kraje ČR - Čechy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Druh učebního materiálu: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Powerpointová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 prezentace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Kraje Čech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32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kraje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95300"/>
            <a:ext cx="822960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655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mtClean="0"/>
              <a:t>Karlovarský kraj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908720"/>
            <a:ext cx="4067743" cy="252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Soubor:Karlovy Vary Region CoA CZ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188640"/>
            <a:ext cx="2583210" cy="311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oubor:Mlýnská kolonáda Karlovy Var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3300940"/>
            <a:ext cx="4887466" cy="355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673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mtClean="0"/>
              <a:t>Karlovarský kraj</a:t>
            </a:r>
            <a:endParaRPr lang="cs-CZ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22960" y="1052736"/>
            <a:ext cx="7520940" cy="51125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Počet obyvatel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303 165 </a:t>
            </a:r>
          </a:p>
          <a:p>
            <a:pPr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Krajské město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Karlovy Vary (založil je Karel IV.)</a:t>
            </a:r>
          </a:p>
          <a:p>
            <a:pPr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Města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Aš, Cheb, Sokolov, Ostrov, Kraslice, Sokolov</a:t>
            </a:r>
          </a:p>
          <a:p>
            <a:pPr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Řeky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Ohře, Teplá, Střela, Svatava </a:t>
            </a:r>
          </a:p>
          <a:p>
            <a:pPr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Zajímavosti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– lázeňství - Karlovy Vary, Mariánské lázně, Lázně Kynžvart, Františkovy lázně</a:t>
            </a:r>
          </a:p>
          <a:p>
            <a:pPr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Průmysl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stáčírny minerálních vod (např. </a:t>
            </a:r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Kyselka - </a:t>
            </a:r>
            <a:r>
              <a:rPr lang="cs-CZ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 action="ppaction://hlinkfile" tooltip="Mattoni"/>
              </a:rPr>
              <a:t>Mattoni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), které souvisí s bohatým výskytem pramenů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chemický (</a:t>
            </a:r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Sokolov a Vřesová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sklářské podniky (např. značka Moser).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keramický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výroba hudebních nástrojů (</a:t>
            </a:r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Kraslice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-dechové) a (</a:t>
            </a:r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Luby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-dřevěné strunné)</a:t>
            </a:r>
          </a:p>
          <a:p>
            <a:pPr>
              <a:defRPr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806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Plzeňský kraj</a:t>
            </a:r>
          </a:p>
        </p:txBody>
      </p:sp>
      <p:pic>
        <p:nvPicPr>
          <p:cNvPr id="8195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912941"/>
            <a:ext cx="4048690" cy="24006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Soubor:Plzen Region CoA CZ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332656"/>
            <a:ext cx="2776501" cy="334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oubor:Stary Plzenec (CZE) - rotund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3356993"/>
            <a:ext cx="2552866" cy="335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687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Plzeňský kraj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908720"/>
            <a:ext cx="7520940" cy="4104456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cs-CZ" sz="1800" dirty="0" smtClean="0"/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Počet obyvatel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549 374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Krajské město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Plzeň</a:t>
            </a:r>
          </a:p>
          <a:p>
            <a:pPr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Města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Domažlice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Klatovy, Rokycany, Tachov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Řeky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Berounka, Otava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Památky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Švihov,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Kašperk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Kladrubský klášter</a:t>
            </a:r>
          </a:p>
          <a:p>
            <a:pPr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Průmys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l: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strojírenství, potravinářství, průmysl stavebních hmot a keramiky, výroba a distribuce energií, hutnictví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r>
              <a:rPr lang="cs-CZ" sz="1800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Podnik Škoda Plzeň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– výroba tramvají</a:t>
            </a:r>
          </a:p>
          <a:p>
            <a:pPr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Nerostné suroviny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kaolín – výroba porcelánu</a:t>
            </a:r>
          </a:p>
          <a:p>
            <a:pPr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Zajímavosti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z Plzně pocházejí loutky Spejbla a Hurvínka</a:t>
            </a:r>
          </a:p>
        </p:txBody>
      </p:sp>
    </p:spTree>
    <p:extLst>
      <p:ext uri="{BB962C8B-B14F-4D97-AF65-F5344CB8AC3E}">
        <p14:creationId xmlns:p14="http://schemas.microsoft.com/office/powerpoint/2010/main" val="2848096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Jihočeský kraj</a:t>
            </a:r>
          </a:p>
        </p:txBody>
      </p:sp>
      <p:pic>
        <p:nvPicPr>
          <p:cNvPr id="1638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5110" y="881905"/>
            <a:ext cx="4009524" cy="25340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oubor:South Bohemian Region CoA CZ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188640"/>
            <a:ext cx="2328316" cy="280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oubor:Jindrichuv hradec 2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3383316"/>
            <a:ext cx="5280644" cy="331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711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408</TotalTime>
  <Words>602</Words>
  <Application>Microsoft Office PowerPoint</Application>
  <PresentationFormat>Předvádění na obrazovce (4:3)</PresentationFormat>
  <Paragraphs>110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Úhly</vt:lpstr>
      <vt:lpstr>Výukový materiál zpracován v rámci projektu EU peníze školám</vt:lpstr>
      <vt:lpstr>Prezentace aplikace PowerPoint</vt:lpstr>
      <vt:lpstr>Kraje Čech</vt:lpstr>
      <vt:lpstr>Prezentace aplikace PowerPoint</vt:lpstr>
      <vt:lpstr>Prezentace aplikace PowerPoint</vt:lpstr>
      <vt:lpstr>Prezentace aplikace PowerPoint</vt:lpstr>
      <vt:lpstr>Plzeňský kraj</vt:lpstr>
      <vt:lpstr>Plzeňský kraj</vt:lpstr>
      <vt:lpstr>Jihočeský kraj</vt:lpstr>
      <vt:lpstr>Jihočeský kraj</vt:lpstr>
      <vt:lpstr>Prezentace aplikace PowerPoint</vt:lpstr>
      <vt:lpstr>Prezentace aplikace PowerPoint</vt:lpstr>
      <vt:lpstr>Pardubický kraj</vt:lpstr>
      <vt:lpstr>Pardubický kraj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zpracován v rámci projektu EU peníze školám</dc:title>
  <dc:creator>Jitka Charvátová</dc:creator>
  <cp:lastModifiedBy>Toshiba</cp:lastModifiedBy>
  <cp:revision>45</cp:revision>
  <dcterms:modified xsi:type="dcterms:W3CDTF">2014-03-04T21:00:08Z</dcterms:modified>
</cp:coreProperties>
</file>