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8" r:id="rId10"/>
    <p:sldId id="269" r:id="rId11"/>
    <p:sldId id="272" r:id="rId12"/>
    <p:sldId id="273" r:id="rId13"/>
    <p:sldId id="274" r:id="rId14"/>
    <p:sldId id="275" r:id="rId15"/>
    <p:sldId id="281" r:id="rId16"/>
    <p:sldId id="28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38" autoAdjust="0"/>
  </p:normalViewPr>
  <p:slideViewPr>
    <p:cSldViewPr>
      <p:cViewPr>
        <p:scale>
          <a:sx n="67" d="100"/>
          <a:sy n="67" d="100"/>
        </p:scale>
        <p:origin x="-147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59BFD-483F-4295-97B1-FA43B7DAA675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81B23-A5A1-4721-B1D0-5215AA4079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06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81B23-A5A1-4721-B1D0-5215AA4079D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458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81B23-A5A1-4721-B1D0-5215AA4079D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25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200C7-60E0-4FFB-BEE0-F7CFB87C93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4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Lehk%C3%BD_pr%C5%AFmys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a/Liberec_Region_CoA_CZ.svg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hyperlink" Target="//upload.wikimedia.org/wikipedia/commons/5/52/Je%C5%A1t%C4%9Bd.jpg" TargetMode="Externa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3/Hradec_Kralove_Region_CoA_CZ.svg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hyperlink" Target="//upload.wikimedia.org/wikipedia/commons/c/c8/Hradec_Kr%C3%A1lov%C3%A9_od_soutoku.JPG" TargetMode="Externa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Central_Bohemian_Region_CoA_CZ.svg" TargetMode="External"/><Relationship Id="rId13" Type="http://schemas.openxmlformats.org/officeDocument/2006/relationships/hyperlink" Target="http://cs.wikipedia.org/wiki/Soubor:Je%C5%A1t%C4%9Bd.jpg" TargetMode="External"/><Relationship Id="rId3" Type="http://schemas.openxmlformats.org/officeDocument/2006/relationships/hyperlink" Target="http://www.zemepis.com/krajecr.php" TargetMode="External"/><Relationship Id="rId7" Type="http://schemas.openxmlformats.org/officeDocument/2006/relationships/hyperlink" Target="http://cs.wikipedia.org/wiki/Soubor:Prague_old_town_square_panorama.jpg" TargetMode="External"/><Relationship Id="rId12" Type="http://schemas.openxmlformats.org/officeDocument/2006/relationships/hyperlink" Target="http://cs.wikipedia.org/wiki/Soubor:Liberec_Region_CoA_CZ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Parn%C3%ADk_Vy%C5%A1ehrad_pod_Vy%C5%A1ehradem.jpg" TargetMode="External"/><Relationship Id="rId11" Type="http://schemas.openxmlformats.org/officeDocument/2006/relationships/hyperlink" Target="http://cs.wikipedia.org/wiki/Soubor:Labe_u_Lovosic.jpg" TargetMode="External"/><Relationship Id="rId5" Type="http://schemas.openxmlformats.org/officeDocument/2006/relationships/hyperlink" Target="http://cs.wikipedia.org/wiki/Soubor:Prague_panorama.jpg" TargetMode="External"/><Relationship Id="rId15" Type="http://schemas.openxmlformats.org/officeDocument/2006/relationships/hyperlink" Target="http://cs.wikipedia.org/wiki/Soubor:Hradec_Kr%C3%A1lov%C3%A9_od_soutoku.JPG" TargetMode="External"/><Relationship Id="rId10" Type="http://schemas.openxmlformats.org/officeDocument/2006/relationships/hyperlink" Target="http://cs.wikipedia.org/wiki/Soubor:Usti_nad_Labem_Region_CoA_CZ.svg" TargetMode="External"/><Relationship Id="rId4" Type="http://schemas.openxmlformats.org/officeDocument/2006/relationships/hyperlink" Target="http://cs.wikipedia.org/wiki/Soubor:Praha_CoA_CZ.svg" TargetMode="External"/><Relationship Id="rId9" Type="http://schemas.openxmlformats.org/officeDocument/2006/relationships/hyperlink" Target="http://cs.wikipedia.org/wiki/Soubor:S%C3%A1zava_River_(CZE)_at_Kliment's_View.jpg" TargetMode="External"/><Relationship Id="rId14" Type="http://schemas.openxmlformats.org/officeDocument/2006/relationships/hyperlink" Target="http://cs.wikipedia.org/wiki/Soubor:Hradec_Kralove_Region_CoA_CZ.sv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%C3%A1zava_River_(CZE)_at_Kliment's_View.jpg" TargetMode="External"/><Relationship Id="rId2" Type="http://schemas.openxmlformats.org/officeDocument/2006/relationships/hyperlink" Target="http://http/www.ceskarepublika.estranky.cz/clanky/kraje-c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oubor:Jindrichuv_hradec_2.jpg" TargetMode="External"/><Relationship Id="rId4" Type="http://schemas.openxmlformats.org/officeDocument/2006/relationships/hyperlink" Target="http://cs.wikipedia.org/wiki/Soubor:South_Bohemian_Region_CoA_CZ.sv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f/Praha_CoA_CZ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//upload.wikimedia.org/wikipedia/commons/3/3a/Prague_panorama.jpg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//upload.wikimedia.org/wikipedia/commons/f/f1/Parn%C3%ADk_Vy%C5%A1ehrad_pod_Vy%C5%A1ehradem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hyperlink" Target="//upload.wikimedia.org/wikipedia/commons/6/63/Prague_old_town_square_panorama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0/Central_Bohemian_Region_CoA_CZ.sv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//upload.wikimedia.org/wikipedia/commons/0/0b/S%C3%A1zava_River_(CZE)_at_Kliment's_View.jpg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9/92/Usti_nad_Labem_Region_CoA_CZ.sv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//upload.wikimedia.org/wikipedia/commons/e/ea/Labe_u_Lovosic.jpg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935038" y="2420938"/>
            <a:ext cx="8208962" cy="1228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716338"/>
            <a:ext cx="6337300" cy="504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2000" b="1" dirty="0" smtClean="0"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/>
              <a:t>CZ.1.07/1.4.00/21.2852</a:t>
            </a:r>
          </a:p>
          <a:p>
            <a:pPr algn="ctr" eaLnBrk="1" hangingPunct="1">
              <a:defRPr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388144"/>
              </p:ext>
            </p:extLst>
          </p:nvPr>
        </p:nvGraphicFramePr>
        <p:xfrm>
          <a:off x="1835150" y="5084763"/>
          <a:ext cx="5113338" cy="1108710"/>
        </p:xfrm>
        <a:graphic>
          <a:graphicData uri="http://schemas.openxmlformats.org/drawingml/2006/table">
            <a:tbl>
              <a:tblPr/>
              <a:tblGrid>
                <a:gridCol w="2557463"/>
                <a:gridCol w="25558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Jméno autora: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Mgr.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Jitka Charvátová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Třída/ročník: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vytvoření: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září 2012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692159"/>
              </p:ext>
            </p:extLst>
          </p:nvPr>
        </p:nvGraphicFramePr>
        <p:xfrm>
          <a:off x="1619250" y="4365625"/>
          <a:ext cx="5616576" cy="487680"/>
        </p:xfrm>
        <a:graphic>
          <a:graphicData uri="http://schemas.openxmlformats.org/drawingml/2006/table">
            <a:tbl>
              <a:tblPr/>
              <a:tblGrid>
                <a:gridCol w="912813"/>
                <a:gridCol w="582612"/>
                <a:gridCol w="1673349"/>
                <a:gridCol w="2447802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Šablona:         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III/2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č. materiálu: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VY_32_INOVACE_145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" y="333375"/>
            <a:ext cx="8208963" cy="2005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3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Ústecký kraj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Počet obyvatel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828 026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Krajské město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Ústí nad Labem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Města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Děčín, Litoměřice, Louny, Teplice, Most, Chomutov   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Řeky: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Labe, Ohře, Bílina, Ploučnice, Kamenice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Památky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Střekov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Hasištejn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Házmburk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Děčínský zámek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Průmysl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chemický – 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Záluží u Mostu, Ústí n. Labem, Lovosice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papírenský </a:t>
            </a:r>
            <a:r>
              <a:rPr lang="cs-CZ" sz="1800" dirty="0" smtClean="0"/>
              <a:t>(Štětí)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železných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kovů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mědi 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Chomutov, Povrly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textilní (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Varnsdorf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), keramický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Teplice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), 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vinařství (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Roudnice nad Labem, Velké Žernoseky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) a pivovarnictví (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Litoměřice, Žatec, Velké Březno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ěžba hnědého uhlí – Chomutovsko-mostecká hnědouhelná pánev </a:t>
            </a:r>
            <a:r>
              <a:rPr lang="cs-CZ" sz="1800" dirty="0" smtClean="0">
                <a:latin typeface="Arial" pitchFamily="34" charset="0"/>
                <a:cs typeface="Arial" pitchFamily="34" charset="0"/>
                <a:hlinkClick r:id="rId2" action="ppaction://hlinkfile" tooltip="Lehký průmysl"/>
              </a:rPr>
              <a:t> </a:t>
            </a:r>
            <a:endParaRPr lang="cs-CZ" sz="1800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Liberecký kraj</a:t>
            </a:r>
          </a:p>
        </p:txBody>
      </p:sp>
      <p:pic>
        <p:nvPicPr>
          <p:cNvPr id="1843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964" y="836712"/>
            <a:ext cx="4086796" cy="25530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Soubor:Liberec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3311" y="332656"/>
            <a:ext cx="2655218" cy="319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oubor:Ještěd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3284984"/>
            <a:ext cx="2558058" cy="341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631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Liberecký kraj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100628"/>
            <a:ext cx="7520940" cy="5064676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Počet obyvatel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438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6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00 </a:t>
            </a:r>
          </a:p>
          <a:p>
            <a:pPr algn="just"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Krajské město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Liberec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Města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Česká Lípa, Jablonec nad Nisou, Semily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Řeky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Lužická Nisa, Jizera,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Rybníky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Hamerský, Novozámecký, Máchovo jezero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Vodní nádrže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Harcov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Bedřichov, Souš,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Památky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Bezděz, Sychrov, Trosky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Průmysl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g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umárenský (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Hrádek n. Nisou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výroba bižuterie, mincovna (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Jablonec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výroba automobilových komponentů, polygrafický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průmysl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(Liberec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broušené drahokamy, optické přístroje (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Turnov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18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01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Královehradecký kraj</a:t>
            </a:r>
          </a:p>
        </p:txBody>
      </p:sp>
      <p:pic>
        <p:nvPicPr>
          <p:cNvPr id="2048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908720"/>
            <a:ext cx="3962953" cy="26190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Soubor:Hradec Kralove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63888" y="188640"/>
            <a:ext cx="2480457" cy="298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oubor:Hradec Králové od soutoku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3378854"/>
            <a:ext cx="4680520" cy="333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759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Královehradecký kraj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100628"/>
            <a:ext cx="7520940" cy="420058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Počet obyvatel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553 856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Krajské město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Hradec Králové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Města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Trutnov, Jičín, Náchod, Rychnov nad Kněžnou, Dvůr Králové n. Labem </a:t>
            </a:r>
          </a:p>
          <a:p>
            <a:pPr eaLnBrk="1" hangingPunct="1"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Řeky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Labe, Orlice, Cidlina , Úpa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Památky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 Babiččino údolí – Ratibořice,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pevnostní město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Josefov, hrad Kost, Opočno</a:t>
            </a:r>
          </a:p>
          <a:p>
            <a:pPr>
              <a:defRPr/>
            </a:pPr>
            <a:r>
              <a:rPr lang="cs-CZ" sz="1800" u="sng" dirty="0" smtClean="0">
                <a:latin typeface="Arial" pitchFamily="34" charset="0"/>
                <a:cs typeface="Arial" pitchFamily="34" charset="0"/>
              </a:rPr>
              <a:t>Průmysl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: 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stojírenský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, elektrotechnický a  kovozpracující 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hutnictví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neželezných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kovů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výroba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hudebních nástrojů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Petrof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/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/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79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268760"/>
            <a:ext cx="7565464" cy="53527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3"/>
              </a:rPr>
              <a:t>www.zemepis.com/krajecr.php</a:t>
            </a:r>
            <a:endParaRPr lang="cs-CZ" dirty="0" smtClean="0">
              <a:latin typeface="Arial" pitchFamily="34" charset="0"/>
              <a:cs typeface="Arial" pitchFamily="34" charset="0"/>
              <a:hlinkClick r:id="rId4"/>
            </a:endParaRP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cs-CZ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4"/>
              </a:rPr>
              <a:t>cs.wikipedia.org/wiki/Soubor:Praha_CoA_CZ.svg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5"/>
              </a:rPr>
              <a:t>cs.wikipedia.org/wiki/Soubor:Prague_panorama.jpg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6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6"/>
              </a:rPr>
              <a:t>cs.wikipedia.org/wiki/Soubor:Parn%C3%ADk_Vy%C5%A1ehrad_pod_Vy%C5%A1ehradem.jpg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7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7"/>
              </a:rPr>
              <a:t>cs.wikipedia.org/wiki/Soubor:Prague_old_town_square_panorama.jpg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8"/>
              </a:rPr>
              <a:t>http://cs.wikipedia.org/wiki/Soubor:Central_Bohemian_Region_CoA_CZ.svg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9"/>
              </a:rPr>
              <a:t>http://cs.wikipedia.org/wiki/Soubor:S%C3%A1zava_River_(CZE)_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9"/>
              </a:rPr>
              <a:t>at_Kliment%27s_View.jpg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10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10"/>
              </a:rPr>
              <a:t>cs.wikipedia.org/wiki/Soubor:Usti_nad_Labem_Region_CoA_CZ.svg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11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11"/>
              </a:rPr>
              <a:t>cs.wikipedia.org/wiki/Soubor:Labe_u_Lovosic.jpg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12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12"/>
              </a:rPr>
              <a:t>cs.wikipedia.org/wiki/Soubor:Liberec_Region_CoA_CZ.svg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13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13"/>
              </a:rPr>
              <a:t>cs.wikipedia.org/wiki/Soubor:Je%C5%A1t%C4%9Bd.jpg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14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14"/>
              </a:rPr>
              <a:t>cs.wikipedia.org/wiki/Soubor:Hradec_Kralove_Region_CoA_CZ.svg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  <a:hlinkClick r:id="rId15"/>
              </a:rPr>
              <a:t>http</a:t>
            </a:r>
            <a:r>
              <a:rPr lang="cs-CZ" dirty="0">
                <a:latin typeface="Arial" pitchFamily="34" charset="0"/>
                <a:cs typeface="Arial" pitchFamily="34" charset="0"/>
                <a:hlinkClick r:id="rId15"/>
              </a:rPr>
              <a:t>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15"/>
              </a:rPr>
              <a:t>cs.wikipedia.org/wiki/Soubor:Hradec_Kr%C3%A1lov%C3%A9_od_soutoku.JPG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8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2"/>
              </a:rPr>
              <a:t>http://http://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2"/>
              </a:rPr>
              <a:t>www.ceskarepublika.estranky.cz/clanky/kraje-cr.html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3"/>
              </a:rPr>
              <a:t>http://cs.wikipedia.org/wiki/Soubor:S%C3%A1zava_River_(CZE)_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3"/>
              </a:rPr>
              <a:t>at_Kliment%27s_View.jpg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4"/>
              </a:rPr>
              <a:t>cs.wikipedia.org/wiki/Soubor:South_Bohemian_Region_CoA_CZ.svg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cs-CZ" dirty="0" smtClean="0">
                <a:latin typeface="Arial" pitchFamily="34" charset="0"/>
                <a:cs typeface="Arial" pitchFamily="34" charset="0"/>
                <a:hlinkClick r:id="rId5"/>
              </a:rPr>
              <a:t>cs.wikipedia.org/wiki/Soubor:Jindrichuv_hradec_2.jpg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/>
              <a:t>Obrázky: </a:t>
            </a:r>
            <a:r>
              <a:rPr lang="en-US" dirty="0"/>
              <a:t>[</a:t>
            </a:r>
            <a:r>
              <a:rPr lang="cs-CZ" dirty="0"/>
              <a:t>online</a:t>
            </a:r>
            <a:r>
              <a:rPr lang="en-US" dirty="0"/>
              <a:t>]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cit. 2012 – </a:t>
            </a:r>
            <a:r>
              <a:rPr lang="cs-CZ" dirty="0" smtClean="0"/>
              <a:t>09– 05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cs-CZ" dirty="0"/>
              <a:t>dostupné z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 smtClean="0"/>
              <a:t>Commons</a:t>
            </a:r>
            <a:endParaRPr lang="cs-CZ" dirty="0" smtClean="0"/>
          </a:p>
          <a:p>
            <a:r>
              <a:rPr lang="cs-CZ" dirty="0"/>
              <a:t>Autorem materiálu a všech jeho částí, není-li uvedeno jinak, je Mgr. Jitka Charvátová.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pPr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83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8208963" cy="2005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741930"/>
              </p:ext>
            </p:extLst>
          </p:nvPr>
        </p:nvGraphicFramePr>
        <p:xfrm>
          <a:off x="1368425" y="2924175"/>
          <a:ext cx="6551613" cy="3362643"/>
        </p:xfrm>
        <a:graphic>
          <a:graphicData uri="http://schemas.openxmlformats.org/drawingml/2006/table">
            <a:tbl>
              <a:tblPr/>
              <a:tblGrid>
                <a:gridCol w="3959225"/>
                <a:gridCol w="25923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Vzdělávací oblast: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Člověk a jeho svět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Tematická oblast: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Kraje ČR – Čechy I.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Předmět: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Vlastivěda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Výstižný popis způsobu použití, případně metodické pokyny: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Seznámení s  kraji ČR, zajímavostmi jednotlivých krajů,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znaky měst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Klíčová slova: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Kraje ČR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Druh učebního materiálu: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Powerpointová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 prezentace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Kraje Čech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32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kraje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95300"/>
            <a:ext cx="82296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65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hl. město Praha</a:t>
            </a:r>
          </a:p>
        </p:txBody>
      </p:sp>
      <p:pic>
        <p:nvPicPr>
          <p:cNvPr id="614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9576" y="1167917"/>
            <a:ext cx="4019048" cy="2495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oubor:Praha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1043" y="489372"/>
            <a:ext cx="3249429" cy="31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oubor:Prague panorama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077072"/>
            <a:ext cx="813690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17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hl. město Praha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22425" y="1100138"/>
            <a:ext cx="7521575" cy="35798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Počet obyvatel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1 161 938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Krajské město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Praha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Řeka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Vltava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Památky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Hradčany, Vyšehrad, Staroměstský orloj</a:t>
            </a:r>
          </a:p>
        </p:txBody>
      </p:sp>
      <p:pic>
        <p:nvPicPr>
          <p:cNvPr id="3076" name="Picture 4" descr="Soubor:Parník Vyšehrad pod Vyšehrade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3555098"/>
            <a:ext cx="4392487" cy="314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oubor:Prague old town square panoram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555098"/>
            <a:ext cx="4176464" cy="310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54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Středočeský kraj</a:t>
            </a:r>
          </a:p>
        </p:txBody>
      </p:sp>
      <p:pic>
        <p:nvPicPr>
          <p:cNvPr id="1024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836712"/>
            <a:ext cx="3952381" cy="25340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Soubor:Central Bohemian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76672"/>
            <a:ext cx="2452873" cy="295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oubor:Sázava River (CZE) at Kliment's View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7" y="3805203"/>
            <a:ext cx="4001007" cy="300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93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Středočeský kraj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Počet obyvatel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1 154 193 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Krajské město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Praha</a:t>
            </a:r>
          </a:p>
          <a:p>
            <a:pPr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Města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Benešov, Beroun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Kladno, Kolín, Kutná Hora, Mělník, Mladá Boleslav, Nymburk, Praha-východ, Praha-západ, Příbram, Rakovník.</a:t>
            </a:r>
          </a:p>
          <a:p>
            <a:pPr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Řeky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Berounka, Vltava, Jizera, Labe, Sázava </a:t>
            </a:r>
          </a:p>
          <a:p>
            <a:pPr eaLnBrk="1" hangingPunct="1"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Památky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Kutná Hora, Křivoklát, Karlštejn, Blaník</a:t>
            </a:r>
          </a:p>
          <a:p>
            <a:pPr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Průmysl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strojírenský, chemický, potravinářský, sklářství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keramika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polygrafie, </a:t>
            </a:r>
            <a:r>
              <a:rPr lang="cs-CZ" sz="2000" u="sng" dirty="0">
                <a:latin typeface="Arial" pitchFamily="34" charset="0"/>
                <a:cs typeface="Arial" pitchFamily="34" charset="0"/>
              </a:rPr>
              <a:t>Škoda Mladá Boleslav</a:t>
            </a:r>
          </a:p>
          <a:p>
            <a:pPr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2000" u="sng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8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Ústecký kraj</a:t>
            </a:r>
          </a:p>
        </p:txBody>
      </p:sp>
      <p:pic>
        <p:nvPicPr>
          <p:cNvPr id="14339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067591"/>
            <a:ext cx="4076191" cy="2505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oubor:Usti nad Labem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2520280" cy="303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bor:Labe u Lovosic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3408535"/>
            <a:ext cx="5472608" cy="329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350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300</TotalTime>
  <Words>556</Words>
  <Application>Microsoft Office PowerPoint</Application>
  <PresentationFormat>Předvádění na obrazovce (4:3)</PresentationFormat>
  <Paragraphs>114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Úhly</vt:lpstr>
      <vt:lpstr>Výukový materiál zpracován v rámci projektu EU peníze školám</vt:lpstr>
      <vt:lpstr>Prezentace aplikace PowerPoint</vt:lpstr>
      <vt:lpstr>Kraje Čech</vt:lpstr>
      <vt:lpstr>Prezentace aplikace PowerPoint</vt:lpstr>
      <vt:lpstr>hl. město Praha</vt:lpstr>
      <vt:lpstr>hl. město Praha</vt:lpstr>
      <vt:lpstr>Středočeský kraj</vt:lpstr>
      <vt:lpstr>Středočeský kraj</vt:lpstr>
      <vt:lpstr>Ústecký kraj</vt:lpstr>
      <vt:lpstr>Ústecký kraj</vt:lpstr>
      <vt:lpstr>Liberecký kraj</vt:lpstr>
      <vt:lpstr>Liberecký kraj</vt:lpstr>
      <vt:lpstr>Královehradecký kraj</vt:lpstr>
      <vt:lpstr>Královehradecký kraj</vt:lpstr>
      <vt:lpstr>ZDROJE: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zpracován v rámci projektu EU peníze školám</dc:title>
  <dc:creator>Jitka Charvátová</dc:creator>
  <cp:lastModifiedBy>Toshiba</cp:lastModifiedBy>
  <cp:revision>42</cp:revision>
  <dcterms:modified xsi:type="dcterms:W3CDTF">2014-03-04T20:59:54Z</dcterms:modified>
</cp:coreProperties>
</file>