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41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C4A0-E584-4166-9C1B-F2386B379A6C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737991-BA84-472A-9BAA-939F7DAADC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C4A0-E584-4166-9C1B-F2386B379A6C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991-BA84-472A-9BAA-939F7DAADC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C4A0-E584-4166-9C1B-F2386B379A6C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991-BA84-472A-9BAA-939F7DAADC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C4A0-E584-4166-9C1B-F2386B379A6C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991-BA84-472A-9BAA-939F7DAADC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C4A0-E584-4166-9C1B-F2386B379A6C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737991-BA84-472A-9BAA-939F7DAADC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C4A0-E584-4166-9C1B-F2386B379A6C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991-BA84-472A-9BAA-939F7DAADC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C4A0-E584-4166-9C1B-F2386B379A6C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991-BA84-472A-9BAA-939F7DAADC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C4A0-E584-4166-9C1B-F2386B379A6C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991-BA84-472A-9BAA-939F7DAADC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C4A0-E584-4166-9C1B-F2386B379A6C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991-BA84-472A-9BAA-939F7DAADC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C4A0-E584-4166-9C1B-F2386B379A6C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991-BA84-472A-9BAA-939F7DAADC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C4A0-E584-4166-9C1B-F2386B379A6C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737991-BA84-472A-9BAA-939F7DAADC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F2C4A0-E584-4166-9C1B-F2386B379A6C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737991-BA84-472A-9BAA-939F7DAADC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PROCENTA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47664" y="1628800"/>
          <a:ext cx="6096000" cy="370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aoblený obdélník 28"/>
          <p:cNvSpPr/>
          <p:nvPr/>
        </p:nvSpPr>
        <p:spPr>
          <a:xfrm>
            <a:off x="2843808" y="1556792"/>
            <a:ext cx="3168352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PROCENTA – ZLOMKY - DESETINNÁ ČÍSLA</a:t>
            </a:r>
            <a:endParaRPr lang="cs-CZ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059832" y="1772816"/>
            <a:ext cx="2747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1 % =      = 0,01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39952" y="1700808"/>
            <a:ext cx="480000" cy="720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67744" y="2780928"/>
            <a:ext cx="480000" cy="7200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67744" y="4077072"/>
            <a:ext cx="480000" cy="720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72200" y="2780928"/>
            <a:ext cx="480000" cy="7200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08104" y="5085184"/>
            <a:ext cx="480000" cy="7200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9552" y="5949280"/>
            <a:ext cx="480000" cy="72000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5157192"/>
            <a:ext cx="160000" cy="72000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08304" y="4005064"/>
            <a:ext cx="160000" cy="72000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44208" y="5085184"/>
            <a:ext cx="160000" cy="720000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03848" y="2780928"/>
            <a:ext cx="320000" cy="720000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5856" y="4077072"/>
            <a:ext cx="160000" cy="720000"/>
          </a:xfrm>
          <a:prstGeom prst="rect">
            <a:avLst/>
          </a:prstGeom>
          <a:noFill/>
        </p:spPr>
      </p:pic>
      <p:sp>
        <p:nvSpPr>
          <p:cNvPr id="27" name="TextovéPole 26"/>
          <p:cNvSpPr txBox="1"/>
          <p:nvPr/>
        </p:nvSpPr>
        <p:spPr>
          <a:xfrm>
            <a:off x="971600" y="285293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10 % =       =      =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1043608" y="414908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         =       =    = 0,2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5076056" y="2852936"/>
            <a:ext cx="3772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25 % =       =     = 0,25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5076056" y="4077072"/>
            <a:ext cx="3772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75 % =       =    = 0,75 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4211960" y="5157192"/>
            <a:ext cx="3009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50 % =       =    =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1043608" y="5157192"/>
            <a:ext cx="978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20 %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1331640" y="5949280"/>
            <a:ext cx="667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0,1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2267744" y="6021288"/>
            <a:ext cx="667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0,5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Elipsa 35"/>
          <p:cNvSpPr/>
          <p:nvPr/>
        </p:nvSpPr>
        <p:spPr>
          <a:xfrm>
            <a:off x="827584" y="2708920"/>
            <a:ext cx="3456384" cy="8640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/>
          <p:nvPr/>
        </p:nvSpPr>
        <p:spPr>
          <a:xfrm>
            <a:off x="5148064" y="2636912"/>
            <a:ext cx="3600400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Elipsa 37"/>
          <p:cNvSpPr/>
          <p:nvPr/>
        </p:nvSpPr>
        <p:spPr>
          <a:xfrm>
            <a:off x="1763688" y="3933056"/>
            <a:ext cx="2736304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Elipsa 38"/>
          <p:cNvSpPr/>
          <p:nvPr/>
        </p:nvSpPr>
        <p:spPr>
          <a:xfrm>
            <a:off x="5004048" y="3861048"/>
            <a:ext cx="3672408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Elipsa 39"/>
          <p:cNvSpPr/>
          <p:nvPr/>
        </p:nvSpPr>
        <p:spPr>
          <a:xfrm>
            <a:off x="4067944" y="5013176"/>
            <a:ext cx="3168352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628800"/>
            <a:ext cx="7810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Když chceš znát 10 % z něčeho, stačí to vydělit …</a:t>
            </a: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2636912"/>
            <a:ext cx="760669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Když chceš znát 20 % z něčeho, stačí to vydělit …</a:t>
            </a:r>
          </a:p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A co 40 %, 60 % nebo 80 %?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4149080"/>
            <a:ext cx="760669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Když chceš znát 25 % z něčeho, stačí to vydělit …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5229200"/>
            <a:ext cx="76066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Když chceš znát 50 % z něčeho, stačí to vydělit …</a:t>
            </a:r>
          </a:p>
          <a:p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764704"/>
            <a:ext cx="827598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Když chceš tedy znát 1 % z něčeho, stačí to vydělit …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19872" y="1124744"/>
            <a:ext cx="1933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Zdroj vlastní.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2276872"/>
            <a:ext cx="8753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Autorem materiálu a všech jeho částí, není-li uvedeno jinak, je Klára Křížová.</a:t>
            </a: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12" y="328613"/>
            <a:ext cx="7602611" cy="148748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10411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Výukový materiál zpracován v rámci projektu 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 peníze školám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Registrační číslo projektu: CZ.1.07/1.4.00/21.2852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619672" y="3789040"/>
          <a:ext cx="5896610" cy="365760"/>
        </p:xfrm>
        <a:graphic>
          <a:graphicData uri="http://schemas.openxmlformats.org/drawingml/2006/table">
            <a:tbl>
              <a:tblPr/>
              <a:tblGrid>
                <a:gridCol w="940435"/>
                <a:gridCol w="1378585"/>
                <a:gridCol w="1350645"/>
                <a:gridCol w="2226945"/>
              </a:tblGrid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č. materiálu: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VY_32_INOVACE_252 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619672" y="4437112"/>
          <a:ext cx="5896610" cy="1097280"/>
        </p:xfrm>
        <a:graphic>
          <a:graphicData uri="http://schemas.openxmlformats.org/drawingml/2006/table">
            <a:tbl>
              <a:tblPr/>
              <a:tblGrid>
                <a:gridCol w="2987040"/>
                <a:gridCol w="290957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Klára Křížová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VII.       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/>
                          <a:ea typeface="Times New Roman"/>
                          <a:cs typeface="Times New Roman"/>
                        </a:rPr>
                        <a:t>24. 4. 2013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12" y="328613"/>
            <a:ext cx="7458595" cy="1487487"/>
          </a:xfrm>
          <a:prstGeom prst="rect">
            <a:avLst/>
          </a:prstGeom>
          <a:solidFill>
            <a:srgbClr val="FFFFFF"/>
          </a:solidFill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835696" y="2060848"/>
          <a:ext cx="5461000" cy="4457700"/>
        </p:xfrm>
        <a:graphic>
          <a:graphicData uri="http://schemas.openxmlformats.org/drawingml/2006/table">
            <a:tbl>
              <a:tblPr/>
              <a:tblGrid>
                <a:gridCol w="2344796"/>
                <a:gridCol w="3116204"/>
              </a:tblGrid>
              <a:tr h="3386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/>
                          <a:ea typeface="Times New Roman"/>
                          <a:cs typeface="Times New Roman"/>
                        </a:rPr>
                        <a:t>Vzdělávací oblast:</a:t>
                      </a:r>
                      <a:endParaRPr lang="cs-CZ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/>
                          <a:ea typeface="Times New Roman"/>
                          <a:cs typeface="Times New Roman"/>
                        </a:rPr>
                        <a:t>Matematika a její aplikace</a:t>
                      </a:r>
                      <a:endParaRPr lang="cs-CZ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/>
                          <a:ea typeface="Times New Roman"/>
                          <a:cs typeface="Times New Roman"/>
                        </a:rPr>
                        <a:t>Procenta</a:t>
                      </a:r>
                      <a:endParaRPr lang="cs-CZ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/>
                          <a:ea typeface="Times New Roman"/>
                          <a:cs typeface="Times New Roman"/>
                        </a:rPr>
                        <a:t>Matematika</a:t>
                      </a:r>
                      <a:endParaRPr lang="cs-CZ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/>
                          <a:ea typeface="Times New Roman"/>
                          <a:cs typeface="Times New Roman"/>
                        </a:rPr>
                        <a:t>Výstižný popis způsobu využití, případně metodické pokyny:</a:t>
                      </a:r>
                      <a:endParaRPr lang="cs-CZ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/>
                          <a:ea typeface="Times New Roman"/>
                          <a:cs typeface="Times New Roman"/>
                        </a:rPr>
                        <a:t>úvod do tématu procenta, vysvětlení pojmu s následným procvičením, vztah procent, desetinných čísel a zlomků, ve stovkových tabulkách žáci zjišťují vybarvenou část v procentech  </a:t>
                      </a:r>
                      <a:endParaRPr lang="cs-CZ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/>
                          <a:ea typeface="Times New Roman"/>
                          <a:cs typeface="Times New Roman"/>
                        </a:rPr>
                        <a:t>Klíčová slova:</a:t>
                      </a:r>
                      <a:endParaRPr lang="cs-CZ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/>
                          <a:ea typeface="Times New Roman"/>
                          <a:cs typeface="Times New Roman"/>
                        </a:rPr>
                        <a:t>procento, počet procent, procentový základ, procentová část</a:t>
                      </a:r>
                      <a:endParaRPr lang="cs-CZ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/>
                          <a:ea typeface="Times New Roman"/>
                          <a:cs typeface="Times New Roman"/>
                        </a:rPr>
                        <a:t>prezentace PowerPoint</a:t>
                      </a:r>
                      <a:endParaRPr lang="cs-CZ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836712"/>
            <a:ext cx="8644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u="sng" dirty="0" smtClean="0">
                <a:solidFill>
                  <a:schemeClr val="accent1">
                    <a:lumMod val="75000"/>
                  </a:schemeClr>
                </a:solidFill>
              </a:rPr>
              <a:t>Vzpomínej, kde všude už ses setkal/a s procenty.</a:t>
            </a:r>
            <a:endParaRPr lang="cs-CZ" sz="3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5616" y="2276872"/>
            <a:ext cx="1054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slevy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012160" y="4005064"/>
            <a:ext cx="169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zdražení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987824" y="3068960"/>
            <a:ext cx="1880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úspěšnost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96136" y="2348880"/>
            <a:ext cx="2226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sledovanost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835696" y="5373216"/>
            <a:ext cx="4428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obsazenost / naplněnost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2987824" y="1484784"/>
            <a:ext cx="3096344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79512" y="548680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Vždy existuje nějaký základ, z něhož stanovujeme</a:t>
            </a:r>
          </a:p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část, počet procent.</a:t>
            </a:r>
          </a:p>
          <a:p>
            <a:pPr algn="ctr"/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Základ je 100 %.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50555" y="2924944"/>
            <a:ext cx="585083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základ je např.</a:t>
            </a:r>
          </a:p>
          <a:p>
            <a:pPr algn="ctr"/>
            <a:r>
              <a:rPr lang="cs-CZ" sz="3200" b="1" i="1" dirty="0" smtClean="0">
                <a:solidFill>
                  <a:schemeClr val="accent1">
                    <a:lumMod val="75000"/>
                  </a:schemeClr>
                </a:solidFill>
              </a:rPr>
              <a:t>původní cena zboží</a:t>
            </a:r>
          </a:p>
          <a:p>
            <a:pPr algn="ctr"/>
            <a:r>
              <a:rPr lang="cs-CZ" sz="3200" b="1" i="1" dirty="0" smtClean="0">
                <a:solidFill>
                  <a:schemeClr val="accent1">
                    <a:lumMod val="75000"/>
                  </a:schemeClr>
                </a:solidFill>
              </a:rPr>
              <a:t>počet sedadel v kině</a:t>
            </a:r>
          </a:p>
          <a:p>
            <a:pPr algn="ctr"/>
            <a:r>
              <a:rPr lang="cs-CZ" sz="3200" b="1" i="1" dirty="0" smtClean="0">
                <a:solidFill>
                  <a:schemeClr val="accent1">
                    <a:lumMod val="75000"/>
                  </a:schemeClr>
                </a:solidFill>
              </a:rPr>
              <a:t>plný počet bodů z testu</a:t>
            </a:r>
          </a:p>
          <a:p>
            <a:pPr algn="ctr"/>
            <a:r>
              <a:rPr lang="cs-CZ" sz="3200" b="1" i="1" dirty="0" smtClean="0">
                <a:solidFill>
                  <a:schemeClr val="accent1">
                    <a:lumMod val="75000"/>
                  </a:schemeClr>
                </a:solidFill>
              </a:rPr>
              <a:t>plná nádrž</a:t>
            </a:r>
          </a:p>
          <a:p>
            <a:pPr algn="ctr"/>
            <a:r>
              <a:rPr lang="cs-CZ" sz="3200" b="1" i="1" dirty="0" smtClean="0">
                <a:solidFill>
                  <a:schemeClr val="accent1">
                    <a:lumMod val="75000"/>
                  </a:schemeClr>
                </a:solidFill>
              </a:rPr>
              <a:t>počet obyvatel, počet určité skupiny</a:t>
            </a:r>
            <a:endParaRPr lang="cs-CZ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92696"/>
            <a:ext cx="82614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1 % je tedy 1 divák ze 100, 1 l ze 100 litrů, 1 bod</a:t>
            </a:r>
          </a:p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ze 100 bodů, 1 Kč ze 100 korun, …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2852936"/>
            <a:ext cx="8595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Kolik diváků atd. ze 100 je 5 %, 20 %, 48 %, 72 % ?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4437112"/>
            <a:ext cx="8118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Kolik procent je 8, 14, 32, 57, 96 diváků ze 100?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47664" y="1988840"/>
          <a:ext cx="6096000" cy="370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23528" y="620688"/>
            <a:ext cx="86284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u="sng" dirty="0" smtClean="0">
                <a:solidFill>
                  <a:schemeClr val="accent1">
                    <a:lumMod val="75000"/>
                  </a:schemeClr>
                </a:solidFill>
              </a:rPr>
              <a:t>Tabulky mají 100 políček. Jaká část je vybarvena?</a:t>
            </a:r>
            <a:endParaRPr lang="cs-CZ" sz="3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47664" y="1628800"/>
          <a:ext cx="6096000" cy="370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47664" y="1628800"/>
          <a:ext cx="6096000" cy="370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4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118</TotalTime>
  <Words>338</Words>
  <Application>Microsoft Office PowerPoint</Application>
  <PresentationFormat>Předvádění na obrazovce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Jmění</vt:lpstr>
      <vt:lpstr>PROCENTA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PROCENTA – ZLOMKY - DESETINNÁ ČÍSLA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</dc:title>
  <dc:creator>Uzivatel</dc:creator>
  <cp:lastModifiedBy>Toshiba</cp:lastModifiedBy>
  <cp:revision>16</cp:revision>
  <dcterms:created xsi:type="dcterms:W3CDTF">2013-04-22T14:41:26Z</dcterms:created>
  <dcterms:modified xsi:type="dcterms:W3CDTF">2014-03-04T21:48:05Z</dcterms:modified>
</cp:coreProperties>
</file>