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DC32A7-4058-44F2-BF24-941402550B25}" type="datetimeFigureOut">
              <a:rPr lang="cs-CZ" smtClean="0"/>
              <a:pPr/>
              <a:t>12.8.2013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6F4D16E-0E73-4668-B041-D17CBAAD9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PROCENTOVÁ ČÁST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PROCENT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268760"/>
            <a:ext cx="71574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To je vše.</a:t>
            </a:r>
          </a:p>
          <a:p>
            <a:endParaRPr lang="cs-CZ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Vrať se k nevyřešeným příkladům a zkus si je 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spočítat sám/sama.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35896" y="1196752"/>
            <a:ext cx="1933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Zdroj vlastní.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2636912"/>
            <a:ext cx="8753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Autorem materiálu a všech jeho částí, není-li uvedeno jinak, je Klára Křížová.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" y="328613"/>
            <a:ext cx="7530603" cy="14874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79712" y="2060848"/>
            <a:ext cx="519885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CZ.1.07/1.4.00/21.2852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19672" y="3717032"/>
          <a:ext cx="5896610" cy="365760"/>
        </p:xfrm>
        <a:graphic>
          <a:graphicData uri="http://schemas.openxmlformats.org/drawingml/2006/table">
            <a:tbl>
              <a:tblPr/>
              <a:tblGrid>
                <a:gridCol w="940435"/>
                <a:gridCol w="1378585"/>
                <a:gridCol w="1350645"/>
                <a:gridCol w="2226945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VY_32_INOVACE_251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19672" y="4365104"/>
          <a:ext cx="5896610" cy="1097280"/>
        </p:xfrm>
        <a:graphic>
          <a:graphicData uri="http://schemas.openxmlformats.org/drawingml/2006/table">
            <a:tbl>
              <a:tblPr/>
              <a:tblGrid>
                <a:gridCol w="2987040"/>
                <a:gridCol w="290957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Klára Křížová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VII.       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24. 4. 2013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" y="328613"/>
            <a:ext cx="7530603" cy="1487487"/>
          </a:xfrm>
          <a:prstGeom prst="rect">
            <a:avLst/>
          </a:prstGeom>
          <a:solidFill>
            <a:srgbClr val="FFFFFF"/>
          </a:solidFill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619672" y="2276872"/>
          <a:ext cx="5897880" cy="3657600"/>
        </p:xfrm>
        <a:graphic>
          <a:graphicData uri="http://schemas.openxmlformats.org/drawingml/2006/table">
            <a:tbl>
              <a:tblPr/>
              <a:tblGrid>
                <a:gridCol w="2532380"/>
                <a:gridCol w="3365500"/>
              </a:tblGrid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Vzdělávací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 a její aplikace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Procenta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Matematika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Výstižný popis způsobu využití, případně metodické pokyny: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vysvětlení pojmů a postupu řešení tří typů úloh s procenty, vždy s jedním řešeným a jedním neřešeným (složitějším) příkladem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Klíčová slova: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procento, počet procent, procentový základ, procentová část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Arial"/>
                          <a:ea typeface="Times New Roman"/>
                          <a:cs typeface="Times New Roman"/>
                        </a:rPr>
                        <a:t>prezentace PowerPoint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PROCENTOVÁ ČÁST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700808"/>
            <a:ext cx="7966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Zboží bylo zlevněno z 200 Kč o 25 %. Kolik je to Kč?</a:t>
            </a:r>
            <a:endParaRPr lang="cs-CZ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2708920"/>
            <a:ext cx="853509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V divadle bylo 500 míst, 15 % zůstalo neobsazeno. Kolik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sedadel bylo prázdných?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494116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procenta vyjadřujeme konkrétním údajem</a:t>
            </a:r>
            <a:endParaRPr lang="cs-CZ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467544" y="5085184"/>
            <a:ext cx="648072" cy="2880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64704"/>
            <a:ext cx="85662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Základ (původní cena, plná nádrž apod.) je 100 %.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Zjistíme si 1 % - základ tedy vydělíme 100.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1 % pak vynásobíme např. 25, pokud chceme znát 25 %.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55776" y="2492896"/>
            <a:ext cx="40327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100 % … 200</a:t>
            </a:r>
          </a:p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   1 % … 200 : 100 = 2</a:t>
            </a:r>
          </a:p>
          <a:p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25 % … </a:t>
            </a:r>
            <a:r>
              <a:rPr lang="cs-CZ" sz="3200" b="1" dirty="0" err="1" smtClean="0">
                <a:solidFill>
                  <a:schemeClr val="accent3">
                    <a:lumMod val="75000"/>
                  </a:schemeClr>
                </a:solidFill>
              </a:rPr>
              <a:t>25</a:t>
            </a: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. 2 = 50</a:t>
            </a:r>
          </a:p>
          <a:p>
            <a:endParaRPr lang="cs-CZ" sz="28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Zboží bylo zlevněno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o 50 Kč, stálo tedy 150 Kč.</a:t>
            </a:r>
            <a:endParaRPr lang="cs-CZ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5733256"/>
            <a:ext cx="721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Šel by tento příklad řešit i jednodušším způsobem?</a:t>
            </a:r>
            <a:endParaRPr lang="cs-CZ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PROCENT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00808"/>
            <a:ext cx="8131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Zboží bylo zlevněno z 500 Kč o 300 Kč. Kolik je to %?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636912"/>
            <a:ext cx="848969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Z plné nádrže auta (48 litrů) jsme spotřebovali 32 litrů.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Kolik je to %? Kolik procent tam zbývá?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31640" y="4869160"/>
            <a:ext cx="71450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konkrétní část převádíme, vyjadřujeme </a:t>
            </a:r>
          </a:p>
          <a:p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pomocí procent</a:t>
            </a:r>
            <a:endParaRPr lang="cs-CZ" sz="3200" dirty="0"/>
          </a:p>
        </p:txBody>
      </p:sp>
      <p:sp>
        <p:nvSpPr>
          <p:cNvPr id="6" name="Šipka doprava 5"/>
          <p:cNvSpPr/>
          <p:nvPr/>
        </p:nvSpPr>
        <p:spPr>
          <a:xfrm>
            <a:off x="539552" y="5013176"/>
            <a:ext cx="648072" cy="2880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92696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Základ (původní cena, plná nádrž apod.) je 100 %.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Zjistíme si 1 % - základ tedy vydělíme 100.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Část, kterou chceme vyjádřit v procentech, vydělíme 1 %.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83768" y="2564904"/>
            <a:ext cx="45365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100 % … 500</a:t>
            </a:r>
          </a:p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   1 % … 500 : 100 = 5</a:t>
            </a:r>
          </a:p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   x % … 300 : 5 = 60</a:t>
            </a:r>
          </a:p>
          <a:p>
            <a:endParaRPr lang="cs-CZ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Zboží bylo zlevněno o 60 %.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196007"/>
            <a:ext cx="8709244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Pokud bychom u druhého příkladu na předchozí straně chtěli</a:t>
            </a:r>
          </a:p>
          <a:p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znát odpověď jen na druhou otázku, jak k ní dojdeme </a:t>
            </a:r>
          </a:p>
          <a:p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</a:rPr>
              <a:t>rychleji?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39552" y="1700808"/>
            <a:ext cx="833818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Zboží bylo zlevněno na 720 Kč, což bylo 80 % původní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ceny. Kolik tedy stálo původně?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996952"/>
            <a:ext cx="796173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Automobilka vyrobila 14 720 aut, tedy o 35 % méně </a:t>
            </a: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oproti plánu. Jaký byl plán?</a:t>
            </a:r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39552" y="5013176"/>
            <a:ext cx="648072" cy="28803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4869160"/>
            <a:ext cx="37208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dopočítáváme 100 %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48680"/>
            <a:ext cx="744960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Zjistíme, kolik procent je uvedená část.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Zjistíme si 1 % - část vydělíme danými procenty.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</a:rPr>
              <a:t>Zjištěné 1 % vynásobíme stem.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11760" y="2492896"/>
            <a:ext cx="442704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 80 % … 720</a:t>
            </a:r>
          </a:p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   1 % … 720 : 80 = 9</a:t>
            </a:r>
          </a:p>
          <a:p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100 % … </a:t>
            </a:r>
            <a:r>
              <a:rPr lang="cs-CZ" sz="3200" b="1" dirty="0" err="1" smtClean="0">
                <a:solidFill>
                  <a:schemeClr val="accent3">
                    <a:lumMod val="75000"/>
                  </a:schemeClr>
                </a:solidFill>
              </a:rPr>
              <a:t>100</a:t>
            </a:r>
            <a:r>
              <a:rPr lang="cs-CZ" sz="3200" b="1" dirty="0" smtClean="0">
                <a:solidFill>
                  <a:schemeClr val="accent3">
                    <a:lumMod val="75000"/>
                  </a:schemeClr>
                </a:solidFill>
              </a:rPr>
              <a:t> . 9 = 900</a:t>
            </a:r>
          </a:p>
          <a:p>
            <a:endParaRPr lang="cs-CZ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Zboží původně stálo 900 Kč.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</TotalTime>
  <Words>452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Jmění</vt:lpstr>
      <vt:lpstr>PROCENTOVÁ ČÁST POČET PROCENT ZÁKLAD</vt:lpstr>
      <vt:lpstr>Snímek 2</vt:lpstr>
      <vt:lpstr>Snímek 3</vt:lpstr>
      <vt:lpstr>PROCENTOVÁ ČÁST</vt:lpstr>
      <vt:lpstr>Snímek 5</vt:lpstr>
      <vt:lpstr>POČET PROCENT</vt:lpstr>
      <vt:lpstr>Snímek 7</vt:lpstr>
      <vt:lpstr>ZÁKLAD</vt:lpstr>
      <vt:lpstr>Snímek 9</vt:lpstr>
      <vt:lpstr>Snímek 10</vt:lpstr>
      <vt:lpstr>Snímek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PROCENTOVÁ ČÁST POČET PROCENT ZÁKLAD</dc:title>
  <dc:creator>Uzivatel</dc:creator>
  <cp:lastModifiedBy>Uzivatel</cp:lastModifiedBy>
  <cp:revision>16</cp:revision>
  <dcterms:created xsi:type="dcterms:W3CDTF">2013-04-24T08:13:08Z</dcterms:created>
  <dcterms:modified xsi:type="dcterms:W3CDTF">2013-08-12T07:28:31Z</dcterms:modified>
</cp:coreProperties>
</file>