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CD85-4D20-4005-84DC-A59B023DC466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6CC2-9529-4871-828F-EE8B85D49E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CD85-4D20-4005-84DC-A59B023DC466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6CC2-9529-4871-828F-EE8B85D49E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CD85-4D20-4005-84DC-A59B023DC466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6CC2-9529-4871-828F-EE8B85D49E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CD85-4D20-4005-84DC-A59B023DC466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6CC2-9529-4871-828F-EE8B85D49E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CD85-4D20-4005-84DC-A59B023DC466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6CC2-9529-4871-828F-EE8B85D49E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CD85-4D20-4005-84DC-A59B023DC466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6CC2-9529-4871-828F-EE8B85D49E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CD85-4D20-4005-84DC-A59B023DC466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6CC2-9529-4871-828F-EE8B85D49E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CD85-4D20-4005-84DC-A59B023DC466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6CC2-9529-4871-828F-EE8B85D49E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CD85-4D20-4005-84DC-A59B023DC466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6CC2-9529-4871-828F-EE8B85D49E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CD85-4D20-4005-84DC-A59B023DC466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6CC2-9529-4871-828F-EE8B85D49E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CD85-4D20-4005-84DC-A59B023DC466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446CC2-9529-4871-828F-EE8B85D49E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FDCD85-4D20-4005-84DC-A59B023DC466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446CC2-9529-4871-828F-EE8B85D49EDB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348880"/>
            <a:ext cx="7851648" cy="18288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MATEMATICKÉ PROBLÉMY </a:t>
            </a:r>
            <a:br>
              <a:rPr lang="cs-CZ" sz="4000" dirty="0" smtClean="0"/>
            </a:br>
            <a:r>
              <a:rPr lang="cs-CZ" sz="4000" dirty="0" smtClean="0"/>
              <a:t>SE ZAJÍMAVÝM ZÁVĚREM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1340768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solidFill>
                  <a:schemeClr val="tx2"/>
                </a:solidFill>
              </a:rPr>
              <a:t>A nakonec trochu matematických „zázraků“. Počítej a sleduj, co ti vychází </a:t>
            </a:r>
            <a:r>
              <a:rPr lang="cs-CZ" sz="2800" dirty="0" smtClean="0">
                <a:solidFill>
                  <a:schemeClr val="tx2"/>
                </a:solidFill>
                <a:sym typeface="Wingdings" pitchFamily="2" charset="2"/>
              </a:rPr>
              <a:t>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187624" y="2564904"/>
            <a:ext cx="66967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 x 8 + 1 = 9</a:t>
            </a:r>
            <a:b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12 x 8 + 2 = 98</a:t>
            </a:r>
            <a:b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123 x 8 + 3 = 987</a:t>
            </a:r>
            <a:b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1234 x 8 + 4 = 9876</a:t>
            </a:r>
            <a:b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12345 x 8 + 5 = 98765</a:t>
            </a:r>
            <a:b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123456 x 8 + 6 = 987654</a:t>
            </a:r>
            <a:b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1234567 x 8 + 7 = 9876543</a:t>
            </a:r>
            <a:b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12345678 x 8 + 8 = 98765432 </a:t>
            </a:r>
            <a:b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123456789 x 8 + 9 = 987654321</a:t>
            </a:r>
            <a:endParaRPr lang="pt-BR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Pravoúhlý trojúhelník 3"/>
          <p:cNvSpPr/>
          <p:nvPr/>
        </p:nvSpPr>
        <p:spPr>
          <a:xfrm>
            <a:off x="5220072" y="2636912"/>
            <a:ext cx="3024336" cy="381642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547664" y="1916832"/>
            <a:ext cx="60486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9 x 9 + 7 = 88</a:t>
            </a:r>
            <a:b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98 x 9 + 6 = 888</a:t>
            </a:r>
            <a:b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987 x 9 + 5 = 8888</a:t>
            </a:r>
            <a:b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9876 x 9 + 4 = 88888</a:t>
            </a:r>
            <a:b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98765 x 9 + 3 = 888888</a:t>
            </a:r>
            <a:b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987654 x 9 + 2 = 8888888</a:t>
            </a:r>
            <a:b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9876543 x 9 + 1 = 88888888</a:t>
            </a:r>
            <a:b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98765432 x 9 + 0 = 888888888</a:t>
            </a:r>
            <a:endParaRPr lang="pt-BR" sz="28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Pravoúhlý trojúhelník 4"/>
          <p:cNvSpPr/>
          <p:nvPr/>
        </p:nvSpPr>
        <p:spPr>
          <a:xfrm>
            <a:off x="5148064" y="1700808"/>
            <a:ext cx="3240360" cy="3816424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19672" y="1772816"/>
            <a:ext cx="59766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 x 9 + 2 = 11</a:t>
            </a:r>
            <a:b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12 x 9 + 3 = 111</a:t>
            </a:r>
            <a:b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123 x 9 + 4 = 1111</a:t>
            </a:r>
            <a:b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1234 x 9 + 5 = 11111</a:t>
            </a:r>
            <a:b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12345 x 9 + 6 = 111111</a:t>
            </a:r>
            <a:b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123456 x 9 + 7 = 1111111</a:t>
            </a:r>
            <a:b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1234567 x 9 + 8 = 11111111</a:t>
            </a:r>
            <a:b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12345678 x 9 + 9 = 111111111 </a:t>
            </a:r>
            <a:b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123456789 x 9 +10= 1111111111</a:t>
            </a:r>
            <a:endParaRPr lang="pt-BR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Lichoběžník 2"/>
          <p:cNvSpPr/>
          <p:nvPr/>
        </p:nvSpPr>
        <p:spPr>
          <a:xfrm>
            <a:off x="2555776" y="2348880"/>
            <a:ext cx="2736304" cy="3312368"/>
          </a:xfrm>
          <a:prstGeom prst="trapezoid">
            <a:avLst>
              <a:gd name="adj" fmla="val 150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11560" y="1844824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</a:rPr>
              <a:t>1 x 1 = 1</a:t>
            </a:r>
            <a:b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</a:rPr>
            </a:br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</a:rPr>
              <a:t>11 x 11 = 121</a:t>
            </a:r>
            <a:b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</a:rPr>
            </a:br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</a:rPr>
              <a:t>111 x 111 = 12321</a:t>
            </a:r>
            <a:b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</a:rPr>
            </a:br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</a:rPr>
              <a:t>1111 x 1111 = 1234321</a:t>
            </a:r>
            <a:b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</a:rPr>
            </a:br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</a:rPr>
              <a:t>11111 x 11111 = 123454321</a:t>
            </a:r>
            <a:b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</a:rPr>
            </a:br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</a:rPr>
              <a:t>111111 x 111111 = 12345654321</a:t>
            </a:r>
            <a:b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</a:rPr>
            </a:br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</a:rPr>
              <a:t>1111111 x 1111111 = 1234567654321 </a:t>
            </a:r>
            <a:b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</a:rPr>
            </a:br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</a:rPr>
              <a:t>11111111 x 11111111 = 123456787654321</a:t>
            </a:r>
            <a:b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</a:rPr>
            </a:br>
            <a:r>
              <a:rPr lang="pt-B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</a:rPr>
              <a:t>111111111 x 111111111 = 12345678987654321</a:t>
            </a:r>
            <a:endParaRPr lang="pt-BR" sz="2800" b="1" dirty="0">
              <a:solidFill>
                <a:schemeClr val="accent3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sp>
        <p:nvSpPr>
          <p:cNvPr id="5" name="Lichoběžník 4"/>
          <p:cNvSpPr/>
          <p:nvPr/>
        </p:nvSpPr>
        <p:spPr>
          <a:xfrm>
            <a:off x="683568" y="3140968"/>
            <a:ext cx="7920880" cy="2664296"/>
          </a:xfrm>
          <a:prstGeom prst="trapezoid">
            <a:avLst>
              <a:gd name="adj" fmla="val 7245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39752" y="162880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 x 1 = 1</a:t>
            </a:r>
            <a:b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11 x 1 = 11</a:t>
            </a:r>
            <a:b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111 x 1 = 1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b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1111 x 1 = 1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11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b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11111 x 1 = 1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111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b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111111 x 1 = 1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1111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b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1111111 x 1 = 1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11111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 </a:t>
            </a:r>
            <a:b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11111111 x 1 = 1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111111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b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111111111 x 1 = 1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1111111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pt-BR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Lichoběžník 2"/>
          <p:cNvSpPr/>
          <p:nvPr/>
        </p:nvSpPr>
        <p:spPr>
          <a:xfrm>
            <a:off x="3347864" y="2636912"/>
            <a:ext cx="2592288" cy="208823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8568952" cy="396044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Zdroje:</a:t>
            </a:r>
          </a:p>
          <a:p>
            <a:endParaRPr lang="cs-CZ" sz="2800" b="1" dirty="0" smtClean="0"/>
          </a:p>
          <a:p>
            <a:r>
              <a:rPr lang="cs-CZ" sz="2800" dirty="0" smtClean="0"/>
              <a:t>prezentace PowerPoint šířená e-mailem</a:t>
            </a:r>
          </a:p>
          <a:p>
            <a:r>
              <a:rPr lang="cs-CZ" sz="2800" dirty="0" smtClean="0"/>
              <a:t>KOPKA, J. </a:t>
            </a:r>
            <a:r>
              <a:rPr lang="cs-CZ" sz="2800" i="1" dirty="0" err="1" smtClean="0"/>
              <a:t>Ako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riešiť</a:t>
            </a:r>
            <a:r>
              <a:rPr lang="cs-CZ" sz="2800" i="1" dirty="0" smtClean="0"/>
              <a:t> matematické problémy.</a:t>
            </a:r>
            <a:r>
              <a:rPr lang="cs-CZ" sz="2800" dirty="0" smtClean="0"/>
              <a:t> Ružomberok: VERBUM, 2010. ISBN 978-80-8084-563-6</a:t>
            </a:r>
          </a:p>
          <a:p>
            <a:endParaRPr lang="cs-CZ" sz="2800" dirty="0" smtClean="0"/>
          </a:p>
          <a:p>
            <a:r>
              <a:rPr lang="cs-CZ" sz="2400" dirty="0" smtClean="0"/>
              <a:t>Autorem materiálu a všech jeho částí, není-li uvedeno jinak, je Klára Křížová.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7386587" cy="148748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979712" y="2492896"/>
            <a:ext cx="5198859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Výukový materiál zpracován v rámci projektu 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EU peníze školám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Registrační číslo projektu: CZ.1.07/1.4.00/21.2852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691680" y="4149080"/>
          <a:ext cx="5896610" cy="365760"/>
        </p:xfrm>
        <a:graphic>
          <a:graphicData uri="http://schemas.openxmlformats.org/drawingml/2006/table">
            <a:tbl>
              <a:tblPr/>
              <a:tblGrid>
                <a:gridCol w="940435"/>
                <a:gridCol w="1378585"/>
                <a:gridCol w="1350645"/>
                <a:gridCol w="2226945"/>
              </a:tblGrid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Šablona:         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III/2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č. materiálu: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VY_32_INOVACE_250 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691680" y="4797152"/>
          <a:ext cx="5896610" cy="1097280"/>
        </p:xfrm>
        <a:graphic>
          <a:graphicData uri="http://schemas.openxmlformats.org/drawingml/2006/table">
            <a:tbl>
              <a:tblPr/>
              <a:tblGrid>
                <a:gridCol w="2987040"/>
                <a:gridCol w="290957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Jméno autora: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Klára Křížová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Třída/ročník: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VI. – IX.       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/>
                          <a:ea typeface="Times New Roman"/>
                          <a:cs typeface="Times New Roman"/>
                        </a:rPr>
                        <a:t>25. 6. 2013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764704"/>
            <a:ext cx="7458595" cy="1487487"/>
          </a:xfrm>
          <a:prstGeom prst="rect">
            <a:avLst/>
          </a:prstGeom>
          <a:solidFill>
            <a:srgbClr val="FFFFFF"/>
          </a:solidFill>
        </p:spPr>
      </p:pic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691680" y="2348880"/>
          <a:ext cx="5897880" cy="4023360"/>
        </p:xfrm>
        <a:graphic>
          <a:graphicData uri="http://schemas.openxmlformats.org/drawingml/2006/table">
            <a:tbl>
              <a:tblPr/>
              <a:tblGrid>
                <a:gridCol w="2532380"/>
                <a:gridCol w="3365500"/>
              </a:tblGrid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Vzdělávací oblast: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Matematika a její aplikace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Tematická oblast: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Matematické problémy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Předmět: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Matematika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Výstižný popis způsobu využití, případně metodické pokyny: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problémy se zajímavým řešením, procvičení numerického počítání, žáci přemýšlí nad výsledky a zobecňují je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Klíčová slova: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dělitelnost, čtvercové číslo, druhá mocnina, posloupnost přirozených čísel, matematické zajímavosti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Druh učebního materiálu: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/>
                          <a:ea typeface="Times New Roman"/>
                          <a:cs typeface="Times New Roman"/>
                        </a:rPr>
                        <a:t>prezentace PowerPoint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1556792"/>
            <a:ext cx="7488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2"/>
                </a:solidFill>
              </a:rPr>
              <a:t>Zvolte nějaké trojciferné číslo a napište ho dvakrát za sebou. Vzniklé šesticiferné číslo vydělte 7, výsledek 11 a druhý výsledek dělte 13. Co dostanete?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123728" y="4005064"/>
            <a:ext cx="493340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každý si zvolte jiné trojčíslí</a:t>
            </a:r>
          </a:p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např. </a:t>
            </a:r>
            <a:r>
              <a:rPr lang="cs-CZ" sz="2800" b="1" u="sng" dirty="0" smtClean="0">
                <a:solidFill>
                  <a:schemeClr val="accent2">
                    <a:lumMod val="50000"/>
                  </a:schemeClr>
                </a:solidFill>
              </a:rPr>
              <a:t>412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 =&gt; </a:t>
            </a:r>
            <a:r>
              <a:rPr lang="cs-CZ" sz="2800" dirty="0" err="1" smtClean="0">
                <a:solidFill>
                  <a:schemeClr val="accent2">
                    <a:lumMod val="50000"/>
                  </a:schemeClr>
                </a:solidFill>
              </a:rPr>
              <a:t>412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2">
                    <a:lumMod val="50000"/>
                  </a:schemeClr>
                </a:solidFill>
              </a:rPr>
              <a:t>412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 : 7 = 58 916</a:t>
            </a:r>
          </a:p>
          <a:p>
            <a:pPr>
              <a:tabLst>
                <a:tab pos="1887538" algn="l"/>
              </a:tabLst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58 916 : 11 = 5 356</a:t>
            </a:r>
          </a:p>
          <a:p>
            <a:pPr>
              <a:tabLst>
                <a:tab pos="1887538" algn="l"/>
              </a:tabLst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5 356 : 13 = </a:t>
            </a:r>
            <a:r>
              <a:rPr lang="cs-CZ" sz="2800" b="1" u="sng" dirty="0" smtClean="0">
                <a:solidFill>
                  <a:schemeClr val="accent2">
                    <a:lumMod val="50000"/>
                  </a:schemeClr>
                </a:solidFill>
              </a:rPr>
              <a:t>412</a:t>
            </a:r>
            <a:endParaRPr lang="cs-CZ" sz="28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552" y="2276872"/>
            <a:ext cx="7772400" cy="2236504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Když s jakýmkoli trojciferným číslem provedeme popsaný postup, vždy na závěr dostaneme trojciferné číslo, z něhož jsme vyšli.</a:t>
            </a:r>
            <a:endParaRPr lang="cs-CZ" sz="28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1628800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solidFill>
                  <a:schemeClr val="tx2"/>
                </a:solidFill>
              </a:rPr>
              <a:t>Zkoumejte součty prvních několika lichých přirozených čísel.</a:t>
            </a:r>
          </a:p>
          <a:p>
            <a:pPr algn="ctr"/>
            <a:r>
              <a:rPr lang="cs-CZ" sz="2800" dirty="0" smtClean="0">
                <a:solidFill>
                  <a:schemeClr val="tx2"/>
                </a:solidFill>
              </a:rPr>
              <a:t>Jak vypadají výsledky, co mají společného?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5576" y="3861048"/>
            <a:ext cx="34563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1 + 3 = 4</a:t>
            </a:r>
          </a:p>
          <a:p>
            <a:pPr algn="r"/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1 + 3 + 5 = 9</a:t>
            </a:r>
          </a:p>
          <a:p>
            <a:pPr algn="r"/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1 + 3 + 5 + 7 = 16</a:t>
            </a:r>
          </a:p>
          <a:p>
            <a:pPr algn="r"/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1 + 3 + 5 + 7 + 9 = 25</a:t>
            </a:r>
            <a:endParaRPr lang="cs-CZ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932040" y="3933056"/>
            <a:ext cx="24482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4 = 2 . 2</a:t>
            </a:r>
          </a:p>
          <a:p>
            <a:pPr algn="ctr"/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9 = 3 . 3</a:t>
            </a:r>
          </a:p>
          <a:p>
            <a:pPr algn="ctr"/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16 = 4 . 4</a:t>
            </a:r>
          </a:p>
          <a:p>
            <a:pPr algn="ctr"/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25 = 5 . 5</a:t>
            </a:r>
            <a:endParaRPr lang="cs-CZ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96336" y="3933056"/>
            <a:ext cx="49084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cs-CZ" sz="2800" baseline="30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</a:p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cs-CZ" sz="2800" baseline="30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cs-CZ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cs-CZ" sz="2800" baseline="30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cs-CZ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cs-CZ" sz="2800" baseline="30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cs-CZ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39552" y="1412776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Když sčítáme prvních několik za sebou jdoucích lichých čísel, dostaneme tzv. </a:t>
            </a:r>
            <a:r>
              <a:rPr lang="cs-CZ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čtvercové číslo</a:t>
            </a:r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ctr"/>
            <a:endParaRPr lang="cs-CZ" sz="28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Čtvercové číslo je druhá mocnina přirozeného čísla, tedy součin dvou stejných přirozených čísel.</a:t>
            </a:r>
          </a:p>
          <a:p>
            <a:pPr algn="ctr"/>
            <a:endParaRPr lang="cs-CZ" sz="2800" b="1" dirty="0" smtClean="0">
              <a:solidFill>
                <a:srgbClr val="FFFF00"/>
              </a:solidFill>
            </a:endParaRPr>
          </a:p>
          <a:p>
            <a:pPr algn="ctr"/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Základ druhé mocniny (neboli čísla, která spolu násobíme) je počet sčítaných lichých čísel.</a:t>
            </a:r>
            <a:endParaRPr lang="cs-CZ" sz="28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611560" y="3068960"/>
            <a:ext cx="7776864" cy="144016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196752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solidFill>
                  <a:schemeClr val="tx2"/>
                </a:solidFill>
              </a:rPr>
              <a:t>Máme posloupnost čísel 9, 16, 23, 30, 37, 44, 51, 58, 65, …</a:t>
            </a:r>
          </a:p>
          <a:p>
            <a:pPr algn="ctr"/>
            <a:r>
              <a:rPr lang="cs-CZ" sz="2800" dirty="0" smtClean="0">
                <a:solidFill>
                  <a:schemeClr val="tx2"/>
                </a:solidFill>
              </a:rPr>
              <a:t>Jaký bude další člen, tedy jak jednotlivé členy vznikají?</a:t>
            </a:r>
          </a:p>
          <a:p>
            <a:pPr algn="ctr"/>
            <a:r>
              <a:rPr lang="cs-CZ" sz="2800" dirty="0" smtClean="0">
                <a:solidFill>
                  <a:schemeClr val="tx2"/>
                </a:solidFill>
              </a:rPr>
              <a:t>Co ještě je na první pohled vidět?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5576" y="2924944"/>
            <a:ext cx="28083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9 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+ 7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 = 16</a:t>
            </a:r>
          </a:p>
          <a:p>
            <a:pPr>
              <a:tabLst>
                <a:tab pos="2506663" algn="l"/>
              </a:tabLst>
            </a:pP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16 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+ 7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 = 23	</a:t>
            </a:r>
          </a:p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23 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+ 7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 = 30</a:t>
            </a:r>
          </a:p>
        </p:txBody>
      </p:sp>
      <p:sp>
        <p:nvSpPr>
          <p:cNvPr id="4" name="Obdélník 3"/>
          <p:cNvSpPr/>
          <p:nvPr/>
        </p:nvSpPr>
        <p:spPr>
          <a:xfrm>
            <a:off x="827584" y="4653136"/>
            <a:ext cx="663450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V posloupnosti čísel se pravidelně střídají </a:t>
            </a:r>
          </a:p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sudá a lichá čísla.</a:t>
            </a:r>
            <a:endParaRPr lang="cs-CZ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987824" y="3356992"/>
            <a:ext cx="53437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Rozdíl mezi sousedními čísly je 7.</a:t>
            </a:r>
            <a:endParaRPr lang="cs-CZ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83568" y="5733256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Když od každého čísla odečteme 2, dostaneme násobky sedmi.</a:t>
            </a:r>
            <a:endParaRPr lang="cs-CZ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1052736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Jestli tě tato posloupnost zaujala, zkus zjistit:</a:t>
            </a:r>
          </a:p>
          <a:p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1) Jak vypočítáš libovolný člen?</a:t>
            </a:r>
          </a:p>
          <a:p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2) Patří do této posloupnosti číslo 2001?</a:t>
            </a:r>
          </a:p>
          <a:p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3) Je v této posloupnosti víc čtvercových čísel než jen první dvě?</a:t>
            </a:r>
          </a:p>
          <a:p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4) Je v této posloupnosti víc prvočísel než dvě v zadané části?</a:t>
            </a:r>
          </a:p>
          <a:p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5) Vyskytují se na místě jednotek všechny číslice? A co na místě desítek?</a:t>
            </a:r>
          </a:p>
          <a:p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6) V zadané části je číslo dělitelné 2, 3, 4, 5 i 6, ale žádné dělitelné sedmi. Najdeš ho někde dál?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388</TotalTime>
  <Words>544</Words>
  <Application>Microsoft Office PowerPoint</Application>
  <PresentationFormat>Předvádění na obrazovce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Tok</vt:lpstr>
      <vt:lpstr>MATEMATICKÉ PROBLÉMY  SE ZAJÍMAVÝM ZÁVĚREM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MATEMATICKÉ PROBLÉMY  SE ZAJÍMAVÝM ZÁVĚREM</dc:title>
  <dc:creator>Uzivatel</dc:creator>
  <cp:lastModifiedBy>Uzivatel</cp:lastModifiedBy>
  <cp:revision>24</cp:revision>
  <dcterms:created xsi:type="dcterms:W3CDTF">2013-05-10T10:00:28Z</dcterms:created>
  <dcterms:modified xsi:type="dcterms:W3CDTF">2013-08-12T07:26:14Z</dcterms:modified>
</cp:coreProperties>
</file>