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4A817C-7E5E-4DED-AC26-77B214A8387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9911A60-93E8-4D07-9C97-D2CF9A9158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817C-7E5E-4DED-AC26-77B214A8387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1A60-93E8-4D07-9C97-D2CF9A9158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817C-7E5E-4DED-AC26-77B214A8387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1A60-93E8-4D07-9C97-D2CF9A9158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4A817C-7E5E-4DED-AC26-77B214A8387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911A60-93E8-4D07-9C97-D2CF9A9158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4A817C-7E5E-4DED-AC26-77B214A8387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9911A60-93E8-4D07-9C97-D2CF9A9158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817C-7E5E-4DED-AC26-77B214A8387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1A60-93E8-4D07-9C97-D2CF9A9158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817C-7E5E-4DED-AC26-77B214A8387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1A60-93E8-4D07-9C97-D2CF9A9158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4A817C-7E5E-4DED-AC26-77B214A8387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911A60-93E8-4D07-9C97-D2CF9A9158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817C-7E5E-4DED-AC26-77B214A8387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1A60-93E8-4D07-9C97-D2CF9A9158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4A817C-7E5E-4DED-AC26-77B214A8387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911A60-93E8-4D07-9C97-D2CF9A9158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4A817C-7E5E-4DED-AC26-77B214A8387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911A60-93E8-4D07-9C97-D2CF9A9158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4A817C-7E5E-4DED-AC26-77B214A8387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911A60-93E8-4D07-9C97-D2CF9A91587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matematické pohádky</a:t>
            </a:r>
            <a:br>
              <a:rPr lang="cs-CZ" dirty="0" smtClean="0"/>
            </a:br>
            <a:r>
              <a:rPr lang="cs-CZ" dirty="0" smtClean="0"/>
              <a:t>s převody jednotek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pohádka májová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268760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	Byl máj, lásky čas. Proto se nesmíte divit, že i naše pohádka bude jako vystřižená z „červené knihovny“, ve které chudé dívky ke štěstí a k bohatým ženichům přicházejí.</a:t>
            </a:r>
          </a:p>
          <a:p>
            <a:r>
              <a:rPr lang="cs-CZ" sz="2800" dirty="0" smtClean="0"/>
              <a:t>	Nepředbíhejme a představme si nejdříve hrdiny našeho </a:t>
            </a:r>
            <a:r>
              <a:rPr lang="cs-CZ" sz="2800" dirty="0" err="1" smtClean="0"/>
              <a:t>májovo</a:t>
            </a:r>
            <a:r>
              <a:rPr lang="cs-CZ" sz="2800" dirty="0" smtClean="0"/>
              <a:t>-květnového příběhu. Žila byla dívčinka hezká jako ten nejkrásnější květnový kvítek. Však se také jmenovala Květuška a bydlela se svou maminkou Květoslavou v chudém, ale čistém a pěkném domečku v Květné Lhotě.</a:t>
            </a:r>
            <a:endParaRPr 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20688"/>
            <a:ext cx="849694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	Žil byl i urostlý mládenec Otakar, který však pocházel z bohaté rodiny průmyslníka, bankéře, továrníka Máje z města </a:t>
            </a:r>
            <a:r>
              <a:rPr lang="cs-CZ" sz="2800" dirty="0" err="1" smtClean="0"/>
              <a:t>Květnov</a:t>
            </a:r>
            <a:r>
              <a:rPr lang="cs-CZ" sz="2800" dirty="0" smtClean="0"/>
              <a:t> pod Májovkou. </a:t>
            </a:r>
          </a:p>
          <a:p>
            <a:r>
              <a:rPr lang="cs-CZ" sz="2800" dirty="0" smtClean="0"/>
              <a:t>	Snad osud tomu chtěl, že tito mladí lidé se do sebe zamilovali. Jednou takhle v květnu Květuška povídá:</a:t>
            </a:r>
          </a:p>
          <a:p>
            <a:r>
              <a:rPr lang="cs-CZ" sz="2800" dirty="0" smtClean="0"/>
              <a:t>	</a:t>
            </a:r>
            <a:r>
              <a:rPr lang="cs-CZ" sz="2800" b="1" dirty="0" smtClean="0">
                <a:solidFill>
                  <a:schemeClr val="tx2"/>
                </a:solidFill>
              </a:rPr>
              <a:t>„Dáš-li mně jednu hubičku, já ti jich dám sedm.“</a:t>
            </a:r>
          </a:p>
          <a:p>
            <a:r>
              <a:rPr lang="cs-CZ" sz="2800" dirty="0" smtClean="0"/>
              <a:t>	Otakar jako muž činu ihned reagoval, neboť byli sami a nad nimi jenom vysoké jarní, májové nebe. I když nikoho nenavádíme, aby si v těchto záležitostech zavedl časoměřičské normy, je zajímavé se vás zeptat: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772816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	</a:t>
            </a:r>
            <a:r>
              <a:rPr lang="cs-CZ" sz="2800" b="1" dirty="0" smtClean="0"/>
              <a:t>Kolik jejich líbání celkem zabralo „čistého času“</a:t>
            </a:r>
            <a:r>
              <a:rPr lang="cs-CZ" sz="2800" dirty="0" smtClean="0"/>
              <a:t>, když víme, že </a:t>
            </a:r>
            <a:r>
              <a:rPr lang="cs-CZ" sz="2800" b="1" dirty="0" smtClean="0">
                <a:solidFill>
                  <a:schemeClr val="tx2"/>
                </a:solidFill>
              </a:rPr>
              <a:t>každý Květuščin polibek byl o 2 vteřiny delší než předchozí</a:t>
            </a:r>
            <a:r>
              <a:rPr lang="cs-CZ" sz="2800" dirty="0" smtClean="0"/>
              <a:t>, přičemž </a:t>
            </a:r>
            <a:r>
              <a:rPr lang="cs-CZ" sz="2800" b="1" dirty="0" smtClean="0">
                <a:solidFill>
                  <a:schemeClr val="tx2"/>
                </a:solidFill>
              </a:rPr>
              <a:t>první polibek byl dvakrát delší než </a:t>
            </a:r>
            <a:r>
              <a:rPr lang="cs-CZ" sz="2800" dirty="0" smtClean="0"/>
              <a:t>zahajovací </a:t>
            </a:r>
            <a:r>
              <a:rPr lang="cs-CZ" sz="2800" b="1" dirty="0" smtClean="0">
                <a:solidFill>
                  <a:schemeClr val="tx2"/>
                </a:solidFill>
              </a:rPr>
              <a:t>třívteřinový</a:t>
            </a:r>
            <a:r>
              <a:rPr lang="cs-CZ" sz="2800" dirty="0" smtClean="0"/>
              <a:t> polibek Otakarův?</a:t>
            </a:r>
          </a:p>
          <a:p>
            <a:r>
              <a:rPr lang="cs-CZ" sz="2800" dirty="0" smtClean="0"/>
              <a:t>	Lásce zdar a té květnové zvlášť!</a:t>
            </a:r>
            <a:endParaRPr 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828091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Otakarův polibek … 3 s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Květuščin polibek … 2 . 3 = 6 s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Květuščin polibek … 6 + 2 = 8 s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Květuščin polibek … 8 + 2 = 10 s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Květuščin polibek … 10 + 2 = 12 s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Květuščin polibek … 12 + 2 = 14 s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Květuščin polibek … 14 + 2 = 16 s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Květuščin polibek … 16 + 2 = 18 s</a:t>
            </a:r>
          </a:p>
          <a:p>
            <a:pPr marL="514350" indent="-514350"/>
            <a:r>
              <a:rPr lang="cs-CZ" sz="2800" dirty="0" smtClean="0"/>
              <a:t>dohromady:</a:t>
            </a:r>
          </a:p>
          <a:p>
            <a:pPr marL="514350" indent="-514350"/>
            <a:r>
              <a:rPr lang="cs-CZ" sz="2800" dirty="0" smtClean="0"/>
              <a:t>3 + 6 + 8 + 10 + 12 + 14 + 16 + 18 = </a:t>
            </a:r>
            <a:r>
              <a:rPr lang="cs-CZ" sz="2800" b="1" dirty="0" smtClean="0">
                <a:solidFill>
                  <a:schemeClr val="tx2"/>
                </a:solidFill>
              </a:rPr>
              <a:t>87 sekund </a:t>
            </a:r>
            <a:r>
              <a:rPr lang="cs-CZ" sz="2800" dirty="0" smtClean="0"/>
              <a:t>=</a:t>
            </a:r>
          </a:p>
          <a:p>
            <a:pPr marL="514350" indent="-514350"/>
            <a:r>
              <a:rPr lang="cs-CZ" sz="2800" dirty="0" smtClean="0"/>
              <a:t>= </a:t>
            </a:r>
            <a:r>
              <a:rPr lang="cs-CZ" sz="2800" b="1" dirty="0" smtClean="0">
                <a:solidFill>
                  <a:schemeClr val="tx2"/>
                </a:solidFill>
              </a:rPr>
              <a:t>1 minuta a 27 sekund</a:t>
            </a:r>
          </a:p>
          <a:p>
            <a:pPr marL="514350" indent="-514350"/>
            <a:endParaRPr lang="cs-CZ" sz="2800" dirty="0" smtClean="0"/>
          </a:p>
          <a:p>
            <a:r>
              <a:rPr lang="cs-CZ" sz="2800" b="1" dirty="0" smtClean="0"/>
              <a:t>Otakar s Květuškou se líbali 1 minutu a 27 sekund.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perníkové chaloupce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196752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	Také vám už vyprávěli pohádku „O perníkové chaloupce“? Asi ano. Musím vám ale prozradit, že zaručeně špatně.</a:t>
            </a:r>
          </a:p>
          <a:p>
            <a:r>
              <a:rPr lang="cs-CZ" sz="2800" dirty="0" smtClean="0"/>
              <a:t>	Jeníček s Mařenkou sice loupali perníček, ale bába s </a:t>
            </a:r>
            <a:r>
              <a:rPr lang="cs-CZ" sz="2800" dirty="0" err="1" smtClean="0"/>
              <a:t>dědkem</a:t>
            </a:r>
            <a:r>
              <a:rPr lang="cs-CZ" sz="2800" dirty="0" smtClean="0"/>
              <a:t> je nechytili proto, aby si je vykrmili, ale proto, aby napravili spáchanou škodu na perníkové střešní krytině.</a:t>
            </a:r>
          </a:p>
          <a:p>
            <a:r>
              <a:rPr lang="cs-CZ" sz="2800" dirty="0" smtClean="0"/>
              <a:t>	Samozřejmě, že děti s sebou neměly v lese žádné peníze, aby vzniklou škodu zaplatily. Inu, nic naplat, chodily tedy každý den sbírat lesní plody, ty potom prodaly a za získané peníze koupily perníkové střešní tašky.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268760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	Tady by mohla pohádka skončit, ale to by nebyla pohádkou matematickou. Jeníček s Mařenkou si totiž museli vypočítat, kolik tašek musí koupit.</a:t>
            </a:r>
          </a:p>
          <a:p>
            <a:r>
              <a:rPr lang="cs-CZ" sz="2800" dirty="0" smtClean="0"/>
              <a:t>	Celkem oloupali </a:t>
            </a:r>
            <a:r>
              <a:rPr lang="cs-CZ" sz="2800" b="1" dirty="0" smtClean="0">
                <a:solidFill>
                  <a:schemeClr val="tx2"/>
                </a:solidFill>
              </a:rPr>
              <a:t>1,35 m</a:t>
            </a:r>
            <a:r>
              <a:rPr lang="cs-CZ" sz="2800" b="1" baseline="30000" dirty="0" smtClean="0">
                <a:solidFill>
                  <a:schemeClr val="tx2"/>
                </a:solidFill>
              </a:rPr>
              <a:t>2</a:t>
            </a:r>
            <a:r>
              <a:rPr lang="cs-CZ" sz="2800" b="1" dirty="0" smtClean="0">
                <a:solidFill>
                  <a:schemeClr val="tx2"/>
                </a:solidFill>
              </a:rPr>
              <a:t> </a:t>
            </a:r>
            <a:r>
              <a:rPr lang="cs-CZ" sz="2800" dirty="0" smtClean="0"/>
              <a:t>perníkové střechy. </a:t>
            </a:r>
            <a:r>
              <a:rPr lang="cs-CZ" sz="2800" b="1" dirty="0" smtClean="0">
                <a:solidFill>
                  <a:schemeClr val="tx2"/>
                </a:solidFill>
              </a:rPr>
              <a:t>Jedna taška </a:t>
            </a:r>
            <a:r>
              <a:rPr lang="cs-CZ" sz="2800" dirty="0" smtClean="0"/>
              <a:t>měla obsah </a:t>
            </a:r>
            <a:r>
              <a:rPr lang="cs-CZ" sz="2800" b="1" dirty="0" smtClean="0">
                <a:solidFill>
                  <a:schemeClr val="tx2"/>
                </a:solidFill>
              </a:rPr>
              <a:t>300 cm</a:t>
            </a:r>
            <a:r>
              <a:rPr lang="cs-CZ" sz="2800" b="1" baseline="30000" dirty="0" smtClean="0">
                <a:solidFill>
                  <a:schemeClr val="tx2"/>
                </a:solidFill>
              </a:rPr>
              <a:t>2</a:t>
            </a:r>
            <a:r>
              <a:rPr lang="cs-CZ" sz="2800" dirty="0" smtClean="0"/>
              <a:t>. </a:t>
            </a:r>
          </a:p>
          <a:p>
            <a:r>
              <a:rPr lang="cs-CZ" sz="2800" dirty="0" smtClean="0"/>
              <a:t>	Podobně i vy můžete </a:t>
            </a:r>
            <a:r>
              <a:rPr lang="cs-CZ" sz="2800" b="1" dirty="0" smtClean="0"/>
              <a:t>vypočítat, kolik voňavých, sladkých perníčků museli Jeníček s Mařenkou koupit.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484784"/>
            <a:ext cx="8496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= kolik tašek se vejde do povrchu poničené střechy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stejné jednotky</a:t>
            </a:r>
          </a:p>
          <a:p>
            <a:pPr algn="ctr"/>
            <a:r>
              <a:rPr lang="cs-CZ" sz="2800" dirty="0" smtClean="0"/>
              <a:t>1,35 m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= 13 500 cm</a:t>
            </a:r>
            <a:r>
              <a:rPr lang="cs-CZ" sz="2800" baseline="30000" dirty="0" smtClean="0"/>
              <a:t>2</a:t>
            </a:r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dělení</a:t>
            </a:r>
          </a:p>
          <a:p>
            <a:pPr algn="ctr"/>
            <a:r>
              <a:rPr lang="cs-CZ" sz="2800" dirty="0" smtClean="0"/>
              <a:t>13 500 : 300 = </a:t>
            </a:r>
            <a:r>
              <a:rPr lang="cs-CZ" sz="2800" b="1" dirty="0" smtClean="0">
                <a:solidFill>
                  <a:schemeClr val="tx2"/>
                </a:solidFill>
              </a:rPr>
              <a:t>45</a:t>
            </a:r>
          </a:p>
          <a:p>
            <a:pPr algn="ctr"/>
            <a:endParaRPr lang="cs-CZ" sz="2800" dirty="0" smtClean="0"/>
          </a:p>
          <a:p>
            <a:r>
              <a:rPr lang="cs-CZ" sz="2800" b="1" dirty="0" smtClean="0"/>
              <a:t>Na zakrytí „díry“ ve střeše bylo potřeba 45 tašek.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124744"/>
            <a:ext cx="720742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Zdroj:</a:t>
            </a:r>
          </a:p>
          <a:p>
            <a:endParaRPr lang="cs-CZ" sz="2400" b="1" dirty="0" smtClean="0"/>
          </a:p>
          <a:p>
            <a:r>
              <a:rPr lang="cs-CZ" sz="2400" dirty="0" smtClean="0"/>
              <a:t>VESELÝ, M. </a:t>
            </a:r>
            <a:r>
              <a:rPr lang="cs-CZ" sz="2400" i="1" dirty="0" smtClean="0"/>
              <a:t>Bylo nebylo (Matematické pohádky) </a:t>
            </a:r>
          </a:p>
          <a:p>
            <a:r>
              <a:rPr lang="cs-CZ" sz="2400" i="1" dirty="0" smtClean="0"/>
              <a:t>Pro 2. stupeň ZŠ. </a:t>
            </a:r>
            <a:r>
              <a:rPr lang="cs-CZ" sz="2400" dirty="0" smtClean="0"/>
              <a:t>Praha: Albatros, 2006.</a:t>
            </a:r>
          </a:p>
          <a:p>
            <a:r>
              <a:rPr lang="cs-CZ" sz="2400" dirty="0" smtClean="0"/>
              <a:t>ISBN 80-00-01843-8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99592" y="3861048"/>
            <a:ext cx="69108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Autorem materiálu a všech jeho částí, není-li uvedeno jinak, je </a:t>
            </a:r>
          </a:p>
          <a:p>
            <a:r>
              <a:rPr lang="cs-CZ" dirty="0" smtClean="0"/>
              <a:t>Klára Křížová.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" y="328613"/>
            <a:ext cx="7530603" cy="148748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2768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Výukový materiál zpracován v rámci projektu 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 peníze školám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0689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Registrační číslo projektu: CZ.1.07/1.4.00/21.2852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619672" y="3933056"/>
          <a:ext cx="5896610" cy="365760"/>
        </p:xfrm>
        <a:graphic>
          <a:graphicData uri="http://schemas.openxmlformats.org/drawingml/2006/table">
            <a:tbl>
              <a:tblPr/>
              <a:tblGrid>
                <a:gridCol w="940435"/>
                <a:gridCol w="1378585"/>
                <a:gridCol w="1350645"/>
                <a:gridCol w="2226945"/>
              </a:tblGrid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č. materiálu: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VY_32_INOVACE_249 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619672" y="4653136"/>
          <a:ext cx="5896610" cy="1097280"/>
        </p:xfrm>
        <a:graphic>
          <a:graphicData uri="http://schemas.openxmlformats.org/drawingml/2006/table">
            <a:tbl>
              <a:tblPr/>
              <a:tblGrid>
                <a:gridCol w="2987040"/>
                <a:gridCol w="290957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Klára Křížová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VII.       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/>
                          <a:ea typeface="Times New Roman"/>
                          <a:cs typeface="Times New Roman"/>
                        </a:rPr>
                        <a:t>9. 5. 2013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" y="328613"/>
            <a:ext cx="7530603" cy="1487487"/>
          </a:xfrm>
          <a:prstGeom prst="rect">
            <a:avLst/>
          </a:prstGeom>
          <a:solidFill>
            <a:srgbClr val="FFFFFF"/>
          </a:solidFill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619672" y="2276872"/>
          <a:ext cx="5897880" cy="3657600"/>
        </p:xfrm>
        <a:graphic>
          <a:graphicData uri="http://schemas.openxmlformats.org/drawingml/2006/table">
            <a:tbl>
              <a:tblPr/>
              <a:tblGrid>
                <a:gridCol w="2532380"/>
                <a:gridCol w="3365500"/>
              </a:tblGrid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Vzdělávací oblast: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Matematika a její aplikace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Převody jednotek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Matematika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Výstižný popis způsobu využití, případně metodické pokyny: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matematické pohádky neboli delší slovní úlohy zapracované do pohádek, žáci vyřeší problémy díky převodu na stejné jednotky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Klíčová slova: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matematická pohádka, jednotky času, délky, obsahu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/>
                          <a:ea typeface="Times New Roman"/>
                          <a:cs typeface="Times New Roman"/>
                        </a:rPr>
                        <a:t>prezentace PowerPoint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hraběti montérovi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3" y="1196752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	Byl to takový kutil, tenhle Hrabě Montér </a:t>
            </a:r>
            <a:r>
              <a:rPr lang="cs-CZ" sz="2800" dirty="0" err="1" smtClean="0"/>
              <a:t>Christo</a:t>
            </a:r>
            <a:r>
              <a:rPr lang="cs-CZ" sz="2800" dirty="0" smtClean="0"/>
              <a:t>, neustále něco vymýšlel a zlepšoval. Jednou vám takhle něco vynalezl a svůj vynález si chtěl dát patentovat. Než však na Úřad pro patenty a vynálezy došel, zastavil se v hospodě U </a:t>
            </a:r>
            <a:r>
              <a:rPr lang="cs-CZ" sz="2800" dirty="0" err="1" smtClean="0"/>
              <a:t>Drbny</a:t>
            </a:r>
            <a:r>
              <a:rPr lang="cs-CZ" sz="2800" dirty="0" smtClean="0"/>
              <a:t> a tam všechno pod vlivem alkoholu prozradil.</a:t>
            </a:r>
          </a:p>
          <a:p>
            <a:r>
              <a:rPr lang="cs-CZ" sz="2800" dirty="0" smtClean="0"/>
              <a:t>	Kumpáni pak nelenili, nápad mu ukradli a jeho nechali vsadit do věže. Jen sluha Dobromysl Úslužný zůstal </a:t>
            </a:r>
            <a:r>
              <a:rPr lang="cs-CZ" sz="2800" dirty="0" err="1" smtClean="0"/>
              <a:t>Christovi</a:t>
            </a:r>
            <a:r>
              <a:rPr lang="cs-CZ" sz="2800" dirty="0" smtClean="0"/>
              <a:t> věrný. Našel místo, kam Montéra zavřeli, a snažil se svého pána osvobodit.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02359"/>
            <a:ext cx="856895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	Okno ve věži však bylo vysoko, provaz nebylo za co pověsit. Protože ale byl Hrabě vynálezce, v mžiku objevil to, čemu dnes říkáme žebřík, a na papíru načrtnutý objev hodil z okna </a:t>
            </a:r>
            <a:r>
              <a:rPr lang="cs-CZ" sz="2800" dirty="0" err="1" smtClean="0"/>
              <a:t>Dobromyslovi</a:t>
            </a:r>
            <a:r>
              <a:rPr lang="cs-CZ" sz="2800" dirty="0" smtClean="0"/>
              <a:t>, aby žebřík, nebo jak se také tehdy začalo říkat </a:t>
            </a:r>
            <a:r>
              <a:rPr lang="cs-CZ" sz="2800" dirty="0" err="1" smtClean="0"/>
              <a:t>špricloš</a:t>
            </a:r>
            <a:r>
              <a:rPr lang="cs-CZ" sz="2800" dirty="0" smtClean="0"/>
              <a:t>, </a:t>
            </a:r>
            <a:r>
              <a:rPr lang="cs-CZ" sz="2800" dirty="0" err="1" smtClean="0"/>
              <a:t>nahorulez</a:t>
            </a:r>
            <a:r>
              <a:rPr lang="cs-CZ" sz="2800" dirty="0" smtClean="0"/>
              <a:t>, stupačku, </a:t>
            </a:r>
            <a:r>
              <a:rPr lang="cs-CZ" sz="2800" dirty="0" err="1" smtClean="0"/>
              <a:t>žbrdliňák</a:t>
            </a:r>
            <a:r>
              <a:rPr lang="cs-CZ" sz="2800" dirty="0" smtClean="0"/>
              <a:t> či </a:t>
            </a:r>
            <a:r>
              <a:rPr lang="cs-CZ" sz="2800" dirty="0" err="1" smtClean="0"/>
              <a:t>leznici</a:t>
            </a:r>
            <a:r>
              <a:rPr lang="cs-CZ" sz="2800" dirty="0" smtClean="0"/>
              <a:t>, nechal zhotovit.</a:t>
            </a:r>
          </a:p>
          <a:p>
            <a:r>
              <a:rPr lang="cs-CZ" sz="2800" dirty="0" smtClean="0"/>
              <a:t>	Žebřík měl </a:t>
            </a:r>
            <a:r>
              <a:rPr lang="cs-CZ" sz="2800" b="1" dirty="0" smtClean="0">
                <a:solidFill>
                  <a:schemeClr val="tx2"/>
                </a:solidFill>
              </a:rPr>
              <a:t>38 příček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smtClean="0"/>
              <a:t>vzájemně </a:t>
            </a:r>
            <a:r>
              <a:rPr lang="cs-CZ" sz="2800" b="1" dirty="0" smtClean="0">
                <a:solidFill>
                  <a:schemeClr val="tx2"/>
                </a:solidFill>
              </a:rPr>
              <a:t>vzdálených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chemeClr val="tx2"/>
                </a:solidFill>
              </a:rPr>
              <a:t>30 cm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smtClean="0"/>
              <a:t>a k nejbližší příčce </a:t>
            </a:r>
            <a:r>
              <a:rPr lang="cs-CZ" sz="2800" b="1" dirty="0" smtClean="0">
                <a:solidFill>
                  <a:schemeClr val="tx2"/>
                </a:solidFill>
              </a:rPr>
              <a:t>od horního okraje bylo 1 dm a 5 cm, od dolního konce 35 cm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	</a:t>
            </a:r>
            <a:r>
              <a:rPr lang="cs-CZ" sz="2800" b="1" dirty="0" smtClean="0"/>
              <a:t>Jestlipak víte, jak byl žebřík dlouhý?</a:t>
            </a:r>
            <a:r>
              <a:rPr lang="cs-CZ" sz="2800" dirty="0" smtClean="0"/>
              <a:t> Jestliže ano, pak vám prozradím, že Montér byl osvobozen, žebřík nechal patentovat, zbohatl na něm a kumpánům se pomstil tím, že jim u darovaného žebříku nařízl „</a:t>
            </a:r>
            <a:r>
              <a:rPr lang="cs-CZ" sz="2800" dirty="0" err="1" smtClean="0"/>
              <a:t>špricle</a:t>
            </a:r>
            <a:r>
              <a:rPr lang="cs-CZ" sz="2800" dirty="0" smtClean="0"/>
              <a:t>“.</a:t>
            </a:r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052736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sjednocení jednotek (na cm)</a:t>
            </a:r>
          </a:p>
          <a:p>
            <a:pPr algn="ctr"/>
            <a:r>
              <a:rPr lang="cs-CZ" sz="2800" dirty="0" smtClean="0"/>
              <a:t>1 dm 5 cm = 15 cm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počet příček a mezer mezi nimi</a:t>
            </a:r>
          </a:p>
          <a:p>
            <a:pPr algn="ctr"/>
            <a:r>
              <a:rPr lang="cs-CZ" sz="2800" dirty="0" smtClean="0"/>
              <a:t>38 příček =&gt; 37 mezer</a:t>
            </a:r>
          </a:p>
          <a:p>
            <a:pPr algn="ctr"/>
            <a:r>
              <a:rPr lang="cs-CZ" sz="2800" dirty="0" smtClean="0"/>
              <a:t>37 . 30 = 1 110 cm</a:t>
            </a:r>
          </a:p>
          <a:p>
            <a:pPr>
              <a:tabLst>
                <a:tab pos="4041775" algn="l"/>
              </a:tabLst>
            </a:pPr>
            <a:r>
              <a:rPr lang="cs-CZ" sz="2800" dirty="0" smtClean="0"/>
              <a:t>	+ 15 cm nahoře</a:t>
            </a:r>
          </a:p>
          <a:p>
            <a:pPr>
              <a:tabLst>
                <a:tab pos="4041775" algn="l"/>
              </a:tabLst>
            </a:pPr>
            <a:r>
              <a:rPr lang="cs-CZ" sz="2800" dirty="0" smtClean="0"/>
              <a:t>	+ 35 cm dole </a:t>
            </a:r>
          </a:p>
          <a:p>
            <a:pPr>
              <a:tabLst>
                <a:tab pos="4041775" algn="l"/>
              </a:tabLst>
            </a:pPr>
            <a:r>
              <a:rPr lang="cs-CZ" sz="2800" dirty="0" smtClean="0"/>
              <a:t>1 110 + 15 + 35 = </a:t>
            </a:r>
            <a:r>
              <a:rPr lang="cs-CZ" sz="2800" b="1" dirty="0" smtClean="0">
                <a:solidFill>
                  <a:schemeClr val="tx2"/>
                </a:solidFill>
              </a:rPr>
              <a:t>1 160 cm </a:t>
            </a:r>
            <a:r>
              <a:rPr lang="cs-CZ" sz="2800" dirty="0" smtClean="0"/>
              <a:t>= 11,6 m</a:t>
            </a:r>
          </a:p>
          <a:p>
            <a:pPr>
              <a:tabLst>
                <a:tab pos="4041775" algn="l"/>
              </a:tabLst>
            </a:pPr>
            <a:endParaRPr lang="cs-CZ" sz="2800" dirty="0" smtClean="0"/>
          </a:p>
          <a:p>
            <a:pPr algn="ctr">
              <a:tabLst>
                <a:tab pos="4041775" algn="l"/>
              </a:tabLst>
            </a:pPr>
            <a:r>
              <a:rPr lang="cs-CZ" sz="2800" b="1" dirty="0" smtClean="0"/>
              <a:t>Žebřík byl dlouhý 11,6 m.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pasáček vepřů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412776"/>
            <a:ext cx="849694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	To vám bylo tak. Princezně z královského zámku se hrozně moc líbil obyčejný pasáček hlídající královské </a:t>
            </a:r>
            <a:r>
              <a:rPr lang="cs-CZ" sz="2800" dirty="0" err="1" smtClean="0"/>
              <a:t>pašíky</a:t>
            </a:r>
            <a:r>
              <a:rPr lang="cs-CZ" sz="2800" dirty="0" smtClean="0"/>
              <a:t>. Ani jemu nebyla princezna lhostejná, a protože to byl pasáček činu, jednou povídá princezně:</a:t>
            </a:r>
          </a:p>
          <a:p>
            <a:r>
              <a:rPr lang="cs-CZ" sz="2800" dirty="0" smtClean="0"/>
              <a:t>	„Dáš mi hubičku?“ Princezna se začervenala, sklopila oči a odpověděla:</a:t>
            </a:r>
          </a:p>
          <a:p>
            <a:r>
              <a:rPr lang="cs-CZ" sz="2800" dirty="0" smtClean="0"/>
              <a:t>	„Dám.“ Pasáček se zaradoval, ale princezna pokračovala: „Jenže to byl nejdříve musel během jednoho dne oplotit výběh našim </a:t>
            </a:r>
            <a:r>
              <a:rPr lang="cs-CZ" sz="2800" dirty="0" err="1" smtClean="0"/>
              <a:t>vepříkům</a:t>
            </a:r>
            <a:r>
              <a:rPr lang="cs-CZ" sz="2800" dirty="0" smtClean="0"/>
              <a:t>.“</a:t>
            </a:r>
          </a:p>
          <a:p>
            <a:r>
              <a:rPr lang="cs-CZ" sz="2800" dirty="0" smtClean="0"/>
              <a:t>	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332656"/>
            <a:ext cx="84249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	 Myslela si, že se pasáček hned dá do díla, </a:t>
            </a:r>
          </a:p>
          <a:p>
            <a:r>
              <a:rPr lang="cs-CZ" sz="2800" dirty="0" smtClean="0"/>
              <a:t>ale on místo toho začal měřit prkna, potom </a:t>
            </a:r>
          </a:p>
          <a:p>
            <a:r>
              <a:rPr lang="cs-CZ" sz="2800" dirty="0" smtClean="0"/>
              <a:t>vyndal kalkulačku a něco počítal.</a:t>
            </a:r>
          </a:p>
          <a:p>
            <a:r>
              <a:rPr lang="cs-CZ" sz="2800" dirty="0" smtClean="0"/>
              <a:t>	„Co to děláš?“ ptá se ho princezna zvědavě.</a:t>
            </a:r>
          </a:p>
          <a:p>
            <a:r>
              <a:rPr lang="cs-CZ" sz="2800" dirty="0" smtClean="0"/>
              <a:t>	„No, musím si nejdříve vypočítat, jestli to vůbec stihnu,“ odpověděl pasáček. „Podívej, na oplocení je potřeba </a:t>
            </a:r>
            <a:r>
              <a:rPr lang="cs-CZ" sz="2800" b="1" dirty="0" smtClean="0">
                <a:solidFill>
                  <a:schemeClr val="tx2"/>
                </a:solidFill>
              </a:rPr>
              <a:t>860 prken</a:t>
            </a:r>
            <a:r>
              <a:rPr lang="cs-CZ" sz="2800" dirty="0" smtClean="0"/>
              <a:t>. Než </a:t>
            </a:r>
            <a:r>
              <a:rPr lang="cs-CZ" sz="2800" b="1" dirty="0" smtClean="0">
                <a:solidFill>
                  <a:schemeClr val="tx2"/>
                </a:solidFill>
              </a:rPr>
              <a:t>jedno přibiju</a:t>
            </a:r>
            <a:r>
              <a:rPr lang="cs-CZ" sz="2800" dirty="0" smtClean="0"/>
              <a:t>, trvá to </a:t>
            </a:r>
            <a:r>
              <a:rPr lang="cs-CZ" sz="2800" b="1" dirty="0" smtClean="0">
                <a:solidFill>
                  <a:schemeClr val="tx2"/>
                </a:solidFill>
              </a:rPr>
              <a:t>1,5 minuty</a:t>
            </a:r>
            <a:r>
              <a:rPr lang="cs-CZ" sz="2800" dirty="0" smtClean="0"/>
              <a:t>. </a:t>
            </a:r>
            <a:r>
              <a:rPr lang="cs-CZ" sz="2800" b="1" dirty="0" smtClean="0">
                <a:solidFill>
                  <a:schemeClr val="tx2"/>
                </a:solidFill>
              </a:rPr>
              <a:t>Během dne</a:t>
            </a:r>
            <a:r>
              <a:rPr lang="cs-CZ" sz="2800" dirty="0" smtClean="0"/>
              <a:t>, což představuje 24 hodin, si udělám </a:t>
            </a:r>
            <a:r>
              <a:rPr lang="cs-CZ" sz="2800" b="1" dirty="0" smtClean="0">
                <a:solidFill>
                  <a:schemeClr val="tx2"/>
                </a:solidFill>
              </a:rPr>
              <a:t>4 půlhodinové přestávky</a:t>
            </a:r>
            <a:r>
              <a:rPr lang="cs-CZ" sz="2800" dirty="0" smtClean="0"/>
              <a:t>. Takže – když to vypočtu – vyjde mi …“</a:t>
            </a:r>
          </a:p>
          <a:p>
            <a:r>
              <a:rPr lang="cs-CZ" sz="2800" dirty="0" smtClean="0"/>
              <a:t>	Zadrž, pasáčku! To je příklad přesně pro vás. Určitě jste totiž zvědaví, </a:t>
            </a:r>
            <a:r>
              <a:rPr lang="cs-CZ" sz="2800" b="1" dirty="0" smtClean="0"/>
              <a:t>zda hubičku od princezny dostane</a:t>
            </a:r>
            <a:r>
              <a:rPr lang="cs-CZ" sz="2800" dirty="0" smtClean="0"/>
              <a:t>, tak neleňte a počítejte.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908720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za jak dlouho přibije všechna prkna</a:t>
            </a:r>
          </a:p>
          <a:p>
            <a:pPr algn="ctr"/>
            <a:r>
              <a:rPr lang="cs-CZ" sz="2800" dirty="0" smtClean="0"/>
              <a:t>860 . 1,5 = 1 290 minut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hodina má 60 minut</a:t>
            </a:r>
          </a:p>
          <a:p>
            <a:pPr algn="ctr"/>
            <a:r>
              <a:rPr lang="cs-CZ" sz="2800" dirty="0" smtClean="0"/>
              <a:t>1 290 : 60 = </a:t>
            </a:r>
            <a:r>
              <a:rPr lang="cs-CZ" sz="2800" b="1" dirty="0" smtClean="0">
                <a:solidFill>
                  <a:schemeClr val="tx2"/>
                </a:solidFill>
              </a:rPr>
              <a:t>21,5 hodiny</a:t>
            </a:r>
          </a:p>
          <a:p>
            <a:r>
              <a:rPr lang="cs-CZ" sz="2800" dirty="0" smtClean="0"/>
              <a:t>21,5 hodiny bude trvat přibíjení prken.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přestávky</a:t>
            </a:r>
          </a:p>
          <a:p>
            <a:pPr algn="ctr"/>
            <a:r>
              <a:rPr lang="cs-CZ" sz="2800" dirty="0" smtClean="0"/>
              <a:t>4 . 0,5 = </a:t>
            </a:r>
            <a:r>
              <a:rPr lang="cs-CZ" sz="2800" b="1" dirty="0" smtClean="0">
                <a:solidFill>
                  <a:schemeClr val="tx2"/>
                </a:solidFill>
              </a:rPr>
              <a:t>2 hodiny</a:t>
            </a:r>
          </a:p>
          <a:p>
            <a:pPr algn="ctr"/>
            <a:endParaRPr lang="cs-CZ" sz="2800" dirty="0" smtClean="0"/>
          </a:p>
          <a:p>
            <a:r>
              <a:rPr lang="cs-CZ" sz="2800" b="1" dirty="0" smtClean="0"/>
              <a:t>Pasáček i s přestávkami bude pracovat 23,5 hodiny</a:t>
            </a:r>
            <a:r>
              <a:rPr lang="cs-CZ" sz="2800" dirty="0" smtClean="0"/>
              <a:t>, ve zbývající půlhodince jistě dostane nejednu hubičku. 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382</Words>
  <Application>Microsoft Office PowerPoint</Application>
  <PresentationFormat>Předvádění na obrazovce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Arkýř</vt:lpstr>
      <vt:lpstr>matematické pohádky s převody jednotek</vt:lpstr>
      <vt:lpstr>Snímek 2</vt:lpstr>
      <vt:lpstr>Snímek 3</vt:lpstr>
      <vt:lpstr>o hraběti montérovi</vt:lpstr>
      <vt:lpstr>Snímek 5</vt:lpstr>
      <vt:lpstr>Snímek 6</vt:lpstr>
      <vt:lpstr>pasáček vepřů</vt:lpstr>
      <vt:lpstr>Snímek 8</vt:lpstr>
      <vt:lpstr>Snímek 9</vt:lpstr>
      <vt:lpstr>pohádka májová</vt:lpstr>
      <vt:lpstr>Snímek 11</vt:lpstr>
      <vt:lpstr>Snímek 12</vt:lpstr>
      <vt:lpstr>Snímek 13</vt:lpstr>
      <vt:lpstr>o perníkové chaloupce</vt:lpstr>
      <vt:lpstr>Snímek 15</vt:lpstr>
      <vt:lpstr>Snímek 16</vt:lpstr>
      <vt:lpstr>Snímek 17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pohádky s převody jednotek</dc:title>
  <dc:creator>Uzivatel</dc:creator>
  <cp:lastModifiedBy>Uzivatel</cp:lastModifiedBy>
  <cp:revision>10</cp:revision>
  <dcterms:created xsi:type="dcterms:W3CDTF">2013-05-02T19:20:44Z</dcterms:created>
  <dcterms:modified xsi:type="dcterms:W3CDTF">2013-08-12T07:23:18Z</dcterms:modified>
</cp:coreProperties>
</file>