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3132F72-5403-4FA6-A176-2769D0211CDC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CD7B1F-4F91-41F0-8B33-4A7E8339E1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2F72-5403-4FA6-A176-2769D0211CDC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7B1F-4F91-41F0-8B33-4A7E8339E1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3132F72-5403-4FA6-A176-2769D0211CDC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BCD7B1F-4F91-41F0-8B33-4A7E8339E1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2F72-5403-4FA6-A176-2769D0211CDC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CD7B1F-4F91-41F0-8B33-4A7E8339E1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2F72-5403-4FA6-A176-2769D0211CDC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BCD7B1F-4F91-41F0-8B33-4A7E8339E1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3132F72-5403-4FA6-A176-2769D0211CDC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BCD7B1F-4F91-41F0-8B33-4A7E8339E1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3132F72-5403-4FA6-A176-2769D0211CDC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BCD7B1F-4F91-41F0-8B33-4A7E8339E1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2F72-5403-4FA6-A176-2769D0211CDC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CD7B1F-4F91-41F0-8B33-4A7E8339E1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2F72-5403-4FA6-A176-2769D0211CDC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CD7B1F-4F91-41F0-8B33-4A7E8339E1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2F72-5403-4FA6-A176-2769D0211CDC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CD7B1F-4F91-41F0-8B33-4A7E8339E1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3132F72-5403-4FA6-A176-2769D0211CDC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BCD7B1F-4F91-41F0-8B33-4A7E8339E1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3132F72-5403-4FA6-A176-2769D0211CDC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BCD7B1F-4F91-41F0-8B33-4A7E8339E1C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DĚLITELNOST PŘIROZENÝCH ČÍSEL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2" y="328613"/>
            <a:ext cx="7530603" cy="1487487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827584" y="2132856"/>
            <a:ext cx="7488832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Výukový materiál zpracován v rámci projektu </a:t>
            </a:r>
            <a:endParaRPr kumimoji="0" lang="cs-CZ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EU peníze školám</a:t>
            </a:r>
            <a:endParaRPr kumimoji="0" lang="cs-CZ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306896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Registrační číslo projektu: CZ.1.07/1.4.00/21.2852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619672" y="3933056"/>
          <a:ext cx="5896610" cy="365760"/>
        </p:xfrm>
        <a:graphic>
          <a:graphicData uri="http://schemas.openxmlformats.org/drawingml/2006/table">
            <a:tbl>
              <a:tblPr/>
              <a:tblGrid>
                <a:gridCol w="940435"/>
                <a:gridCol w="1378585"/>
                <a:gridCol w="1350645"/>
                <a:gridCol w="2226945"/>
              </a:tblGrid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Arial"/>
                          <a:ea typeface="Times New Roman"/>
                          <a:cs typeface="Times New Roman"/>
                        </a:rPr>
                        <a:t>Šablona:         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III/2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č. materiálu: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VY_32_INOVACE_243</a:t>
                      </a:r>
                      <a:r>
                        <a:rPr lang="cs-CZ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619672" y="4725144"/>
          <a:ext cx="5896610" cy="1097280"/>
        </p:xfrm>
        <a:graphic>
          <a:graphicData uri="http://schemas.openxmlformats.org/drawingml/2006/table">
            <a:tbl>
              <a:tblPr/>
              <a:tblGrid>
                <a:gridCol w="2987040"/>
                <a:gridCol w="290957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Jméno autora: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Klára Křížová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Třída/ročník: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VI.          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Datum vytvoření: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Arial"/>
                          <a:ea typeface="Times New Roman"/>
                          <a:cs typeface="Times New Roman"/>
                        </a:rPr>
                        <a:t>26. 4. 2013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2" y="328613"/>
            <a:ext cx="7602611" cy="1487487"/>
          </a:xfrm>
          <a:prstGeom prst="rect">
            <a:avLst/>
          </a:prstGeom>
          <a:solidFill>
            <a:srgbClr val="FFFFFF"/>
          </a:solidFill>
        </p:spPr>
      </p:pic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1619672" y="2348880"/>
          <a:ext cx="5897880" cy="3657600"/>
        </p:xfrm>
        <a:graphic>
          <a:graphicData uri="http://schemas.openxmlformats.org/drawingml/2006/table">
            <a:tbl>
              <a:tblPr/>
              <a:tblGrid>
                <a:gridCol w="2532380"/>
                <a:gridCol w="3365500"/>
              </a:tblGrid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Vzdělávací oblast: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Matematika a její aplikace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Tematická oblast: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Dělitelnost přirozených čísel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Předmět: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Matematika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Výstižný popis způsobu využití, případně metodické pokyny: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prezentace vysvětlující základní pojmy dělitelnosti, nejprve žáci sami odvozují a řeší problémy, pak učitel odkrývá definice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Klíčová slova: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násobek, dělitel, prvočíslo, číslo složené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Druh učebního materiálu: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Arial"/>
                          <a:ea typeface="Times New Roman"/>
                          <a:cs typeface="Times New Roman"/>
                        </a:rPr>
                        <a:t>prezentace PowerPoint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aoblený obdélník 12"/>
          <p:cNvSpPr/>
          <p:nvPr/>
        </p:nvSpPr>
        <p:spPr>
          <a:xfrm>
            <a:off x="1331640" y="5733256"/>
            <a:ext cx="626469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1259632" y="3933056"/>
            <a:ext cx="640871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NÁSOBEK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339752" y="2564904"/>
            <a:ext cx="62816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 smtClean="0"/>
              <a:t>Které z následujících čísel jsou násobky pěti?</a:t>
            </a:r>
            <a:endParaRPr lang="cs-CZ" sz="2800" i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3851920" y="3140968"/>
            <a:ext cx="45111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14, 30, 50, 23, 47, 9, 10, 45 </a:t>
            </a:r>
            <a:endParaRPr lang="cs-CZ" sz="2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611560" y="1916832"/>
            <a:ext cx="36295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 smtClean="0"/>
              <a:t>Řekni pět násobků sedmi.</a:t>
            </a:r>
            <a:endParaRPr lang="cs-CZ" sz="2800" i="1" dirty="0"/>
          </a:p>
        </p:txBody>
      </p:sp>
      <p:sp>
        <p:nvSpPr>
          <p:cNvPr id="8" name="Šipka doprava 7"/>
          <p:cNvSpPr/>
          <p:nvPr/>
        </p:nvSpPr>
        <p:spPr>
          <a:xfrm>
            <a:off x="539552" y="4077072"/>
            <a:ext cx="576064" cy="36004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1331640" y="3933056"/>
            <a:ext cx="640803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Násobek např. tří je číslo, které dostaneme </a:t>
            </a:r>
          </a:p>
          <a:p>
            <a:r>
              <a:rPr lang="cs-CZ" sz="2800" dirty="0" smtClean="0"/>
              <a:t>vynásobením trojky jakýmkoli číslem.</a:t>
            </a:r>
            <a:endParaRPr lang="cs-CZ" sz="28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11560" y="5157192"/>
            <a:ext cx="63491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 smtClean="0"/>
              <a:t>Jak poznáme, že např. 129 je násobkem tří?</a:t>
            </a:r>
            <a:endParaRPr lang="cs-CZ" sz="2800" i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403648" y="5805264"/>
            <a:ext cx="63285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Vydělíme 129 trojkou a zbytek je roven 0.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1547664" y="5085184"/>
            <a:ext cx="165618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1331640" y="4221088"/>
            <a:ext cx="172819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DĚLITEL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467544" y="1916832"/>
            <a:ext cx="3801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 smtClean="0"/>
              <a:t>Řekni pět dělitelů čísla 40.</a:t>
            </a:r>
            <a:endParaRPr lang="cs-CZ" sz="2800" i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2483768" y="2708920"/>
            <a:ext cx="60792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 smtClean="0"/>
              <a:t>Které z následujících čísel jsou dělitele 24?</a:t>
            </a:r>
          </a:p>
          <a:p>
            <a:pPr algn="r"/>
            <a:r>
              <a:rPr lang="cs-CZ" sz="2800" dirty="0" smtClean="0"/>
              <a:t>15, 8, 3, 10, 12, 1, 4, 5, 24</a:t>
            </a:r>
            <a:endParaRPr lang="cs-CZ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4149080"/>
            <a:ext cx="865467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Číslo 5 je dělitelem 15 znamená, že po vydělení 15 pětkou</a:t>
            </a:r>
          </a:p>
          <a:p>
            <a:r>
              <a:rPr lang="cs-CZ" sz="2800" dirty="0" smtClean="0"/>
              <a:t>vyjde zbytek 0.</a:t>
            </a:r>
          </a:p>
          <a:p>
            <a:r>
              <a:rPr lang="cs-CZ" sz="2800" dirty="0" smtClean="0"/>
              <a:t>Číslo 15 je dělitelné 5 znamená, že po vydělení 15 pětkou</a:t>
            </a:r>
          </a:p>
          <a:p>
            <a:r>
              <a:rPr lang="cs-CZ" sz="2800" dirty="0" smtClean="0"/>
              <a:t>vyjde zbytek 0.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PRVOČÍSLO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228184" y="2708920"/>
            <a:ext cx="62068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11</a:t>
            </a:r>
          </a:p>
          <a:p>
            <a:r>
              <a:rPr lang="cs-CZ" sz="3200" b="1" dirty="0" smtClean="0"/>
              <a:t>23</a:t>
            </a:r>
          </a:p>
          <a:p>
            <a:r>
              <a:rPr lang="cs-CZ" sz="3200" b="1" dirty="0" smtClean="0"/>
              <a:t>7</a:t>
            </a:r>
          </a:p>
          <a:p>
            <a:r>
              <a:rPr lang="cs-CZ" sz="3200" b="1" dirty="0" smtClean="0"/>
              <a:t>19</a:t>
            </a:r>
          </a:p>
          <a:p>
            <a:r>
              <a:rPr lang="cs-CZ" sz="3200" b="1" dirty="0" smtClean="0"/>
              <a:t>31</a:t>
            </a:r>
            <a:endParaRPr lang="cs-CZ" sz="32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96336" y="2708920"/>
            <a:ext cx="62068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14</a:t>
            </a:r>
          </a:p>
          <a:p>
            <a:r>
              <a:rPr lang="cs-CZ" sz="3200" b="1" dirty="0" smtClean="0"/>
              <a:t>25</a:t>
            </a:r>
          </a:p>
          <a:p>
            <a:r>
              <a:rPr lang="cs-CZ" sz="3200" b="1" dirty="0" smtClean="0"/>
              <a:t>9</a:t>
            </a:r>
          </a:p>
          <a:p>
            <a:r>
              <a:rPr lang="cs-CZ" sz="3200" b="1" dirty="0" smtClean="0"/>
              <a:t>40</a:t>
            </a:r>
          </a:p>
          <a:p>
            <a:r>
              <a:rPr lang="cs-CZ" sz="3200" b="1" dirty="0" smtClean="0"/>
              <a:t>33</a:t>
            </a:r>
            <a:endParaRPr lang="cs-CZ" sz="32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755576" y="1772816"/>
            <a:ext cx="71475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 smtClean="0"/>
              <a:t>Mezi dvěma sloupci je rozdíl. Zkus ho pojmenovat.</a:t>
            </a:r>
          </a:p>
          <a:p>
            <a:r>
              <a:rPr lang="cs-CZ" sz="2800" i="1" dirty="0" smtClean="0"/>
              <a:t>Nápověda – rozdíl je v </a:t>
            </a:r>
            <a:r>
              <a:rPr lang="cs-CZ" sz="2800" i="1" dirty="0" err="1" smtClean="0"/>
              <a:t>dělitelech</a:t>
            </a:r>
            <a:r>
              <a:rPr lang="cs-CZ" sz="2800" i="1" dirty="0" smtClean="0"/>
              <a:t>.</a:t>
            </a:r>
            <a:endParaRPr lang="cs-CZ" sz="2800" i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1115616" y="4149080"/>
            <a:ext cx="440460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Čísla v prvním sloupci jsou </a:t>
            </a:r>
          </a:p>
          <a:p>
            <a:r>
              <a:rPr lang="cs-CZ" sz="2800" dirty="0" smtClean="0"/>
              <a:t>dělitelná jen 1 a sama sebou.</a:t>
            </a:r>
          </a:p>
          <a:p>
            <a:r>
              <a:rPr lang="cs-CZ" sz="2800" dirty="0" smtClean="0"/>
              <a:t>Čísla ve druhém sloupci mají</a:t>
            </a:r>
          </a:p>
          <a:p>
            <a:r>
              <a:rPr lang="cs-CZ" sz="2800" dirty="0" smtClean="0"/>
              <a:t>kromě 1 a sama sebe i další</a:t>
            </a:r>
          </a:p>
          <a:p>
            <a:r>
              <a:rPr lang="cs-CZ" sz="2800" dirty="0" smtClean="0"/>
              <a:t>dělitele.</a:t>
            </a:r>
            <a:endParaRPr lang="cs-CZ" sz="2800" dirty="0"/>
          </a:p>
        </p:txBody>
      </p:sp>
      <p:sp>
        <p:nvSpPr>
          <p:cNvPr id="7" name="Šipka doprava 6"/>
          <p:cNvSpPr/>
          <p:nvPr/>
        </p:nvSpPr>
        <p:spPr>
          <a:xfrm>
            <a:off x="467544" y="4221088"/>
            <a:ext cx="576064" cy="36004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/>
          <p:cNvSpPr/>
          <p:nvPr/>
        </p:nvSpPr>
        <p:spPr>
          <a:xfrm>
            <a:off x="683568" y="4941168"/>
            <a:ext cx="806489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683568" y="2924944"/>
            <a:ext cx="705678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PRVOČÍSLA A ČÍSLA SLOŽENÁ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83568" y="2060848"/>
            <a:ext cx="710963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Prvočísla najdeme v prvním sloupci.</a:t>
            </a:r>
          </a:p>
          <a:p>
            <a:endParaRPr lang="cs-CZ" sz="2800" dirty="0" smtClean="0"/>
          </a:p>
          <a:p>
            <a:r>
              <a:rPr lang="cs-CZ" sz="2800" dirty="0" smtClean="0"/>
              <a:t>Prvočísla jsou čísla dělitelná jen 1 a sama sebou.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5576" y="4077072"/>
            <a:ext cx="808195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Čísla složená najdeme ve druhém sloupci.</a:t>
            </a:r>
          </a:p>
          <a:p>
            <a:endParaRPr lang="cs-CZ" sz="2800" dirty="0" smtClean="0"/>
          </a:p>
          <a:p>
            <a:r>
              <a:rPr lang="cs-CZ" sz="2800" dirty="0" smtClean="0"/>
              <a:t>Složené číslo má minimálně tři dělitele, kromě 1 a sama</a:t>
            </a:r>
          </a:p>
          <a:p>
            <a:r>
              <a:rPr lang="cs-CZ" sz="2800" dirty="0" smtClean="0"/>
              <a:t>sebe ještě aspoň jedno další.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419872" y="1340768"/>
            <a:ext cx="20000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Zdroj vlastní.</a:t>
            </a:r>
            <a:endParaRPr lang="cs-CZ" sz="2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83568" y="2564904"/>
            <a:ext cx="79650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Autorem materiálu a všech jeho částí, není-li uvedeno jinak, je Klára Křížová.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44</TotalTime>
  <Words>342</Words>
  <Application>Microsoft Office PowerPoint</Application>
  <PresentationFormat>Předvádění na obrazovce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Medián</vt:lpstr>
      <vt:lpstr>DĚLITELNOST PŘIROZENÝCH ČÍSEL</vt:lpstr>
      <vt:lpstr>Snímek 2</vt:lpstr>
      <vt:lpstr>Snímek 3</vt:lpstr>
      <vt:lpstr>NÁSOBEK</vt:lpstr>
      <vt:lpstr>DĚLITEL</vt:lpstr>
      <vt:lpstr>PRVOČÍSLO</vt:lpstr>
      <vt:lpstr>PRVOČÍSLA A ČÍSLA SLOŽENÁ</vt:lpstr>
      <vt:lpstr>Snímek 8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DĚLITELNOST PŘIROZENÝCH ČÍSEL</dc:title>
  <dc:creator>Uzivatel</dc:creator>
  <cp:lastModifiedBy>Uzivatel</cp:lastModifiedBy>
  <cp:revision>7</cp:revision>
  <dcterms:created xsi:type="dcterms:W3CDTF">2013-04-24T19:22:33Z</dcterms:created>
  <dcterms:modified xsi:type="dcterms:W3CDTF">2013-08-12T07:17:22Z</dcterms:modified>
</cp:coreProperties>
</file>