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2" r:id="rId5"/>
    <p:sldId id="257" r:id="rId6"/>
    <p:sldId id="263" r:id="rId7"/>
    <p:sldId id="258" r:id="rId8"/>
    <p:sldId id="264" r:id="rId9"/>
    <p:sldId id="259" r:id="rId10"/>
    <p:sldId id="260" r:id="rId11"/>
    <p:sldId id="261" r:id="rId12"/>
    <p:sldId id="265" r:id="rId13"/>
    <p:sldId id="266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se zakulaceným příčným rohem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1696AA09-8FE4-4821-B17A-1F18353F4F15}" type="datetimeFigureOut">
              <a:rPr lang="cs-CZ"/>
              <a:pPr>
                <a:defRPr/>
              </a:pPr>
              <a:t>4.3.2014</a:t>
            </a:fld>
            <a:endParaRPr lang="cs-CZ"/>
          </a:p>
        </p:txBody>
      </p:sp>
      <p:sp>
        <p:nvSpPr>
          <p:cNvPr id="6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ABB4862-08CC-477C-AE66-ECE598FB9B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A7CBC-F3AF-431D-A7A1-E60961E26342}" type="datetimeFigureOut">
              <a:rPr lang="cs-CZ"/>
              <a:pPr>
                <a:defRPr/>
              </a:pPr>
              <a:t>4.3.2014</a:t>
            </a:fld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2856C-FCA4-4040-82F2-4D5B9161E6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B1125-FB8B-4758-967E-E450962AA270}" type="datetimeFigureOut">
              <a:rPr lang="cs-CZ"/>
              <a:pPr>
                <a:defRPr/>
              </a:pPr>
              <a:t>4.3.2014</a:t>
            </a:fld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05417-AE03-49FC-B896-3125CF0F3F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3ABD21-294C-4F13-A873-D8955531D377}" type="datetimeFigureOut">
              <a:rPr lang="cs-CZ"/>
              <a:pPr>
                <a:defRPr/>
              </a:pPr>
              <a:t>4.3.2014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004174-82C4-4300-9E21-DEF59F9DD9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7FF4CB13-353A-4BB4-9656-3C8ACD91909B}" type="datetimeFigureOut">
              <a:rPr lang="cs-CZ"/>
              <a:pPr>
                <a:defRPr/>
              </a:pPr>
              <a:t>4.3.2014</a:t>
            </a:fld>
            <a:endParaRPr lang="cs-CZ"/>
          </a:p>
        </p:txBody>
      </p:sp>
      <p:sp>
        <p:nvSpPr>
          <p:cNvPr id="6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D0A2204-3DFE-48C9-84D4-54A38E46B7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00A618-D268-47B5-80E4-4BFA230B5337}" type="datetimeFigureOut">
              <a:rPr lang="cs-CZ"/>
              <a:pPr>
                <a:defRPr/>
              </a:pPr>
              <a:t>4.3.2014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864B40-D01D-4A21-8A3D-773A2064F9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2D98DB-70D4-47FB-A7DE-C47B26C5D615}" type="datetimeFigureOut">
              <a:rPr lang="cs-CZ"/>
              <a:pPr>
                <a:defRPr/>
              </a:pPr>
              <a:t>4.3.2014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250100-4CB0-4DA7-BC72-ED102AD1BA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5F1223-ACBD-4FB1-BADB-6F404AAE516C}" type="datetimeFigureOut">
              <a:rPr lang="cs-CZ"/>
              <a:pPr>
                <a:defRPr/>
              </a:pPr>
              <a:t>4.3.2014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D11E96-7FE6-461C-BECA-B2D4C98273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D2B9E-91EA-43FB-98E6-8783766ABD9C}" type="datetimeFigureOut">
              <a:rPr lang="cs-CZ"/>
              <a:pPr>
                <a:defRPr/>
              </a:pPr>
              <a:t>4.3.2014</a:t>
            </a:fld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1321B-A6CF-4029-9A47-0AB3CE072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7106C6C-42DB-4115-8750-7F4989900636}" type="datetimeFigureOut">
              <a:rPr lang="cs-CZ"/>
              <a:pPr>
                <a:defRPr/>
              </a:pPr>
              <a:t>4.3.2014</a:t>
            </a:fld>
            <a:endParaRPr lang="cs-CZ"/>
          </a:p>
        </p:txBody>
      </p:sp>
      <p:sp>
        <p:nvSpPr>
          <p:cNvPr id="7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7334A2E-3B3C-432C-892A-FAD836E0A1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A564896-400B-441C-8C65-E34CF450DAD0}" type="datetimeFigureOut">
              <a:rPr lang="cs-CZ"/>
              <a:pPr>
                <a:defRPr/>
              </a:pPr>
              <a:t>4.3.2014</a:t>
            </a:fld>
            <a:endParaRPr lang="cs-CZ"/>
          </a:p>
        </p:txBody>
      </p:sp>
      <p:sp>
        <p:nvSpPr>
          <p:cNvPr id="6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F6054ED-D9AE-4E67-8304-5E1C1B0EA8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C00F79F-2D7C-4816-9DFD-B25F1164A191}" type="datetimeFigureOut">
              <a:rPr lang="cs-CZ"/>
              <a:pPr>
                <a:defRPr/>
              </a:pPr>
              <a:t>4.3.2014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BDF3005-7E52-4D6D-A255-A3DDB8C74E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0" r:id="rId7"/>
    <p:sldLayoutId id="2147483689" r:id="rId8"/>
    <p:sldLayoutId id="2147483690" r:id="rId9"/>
    <p:sldLayoutId id="2147483681" r:id="rId10"/>
    <p:sldLayoutId id="2147483682" r:id="rId11"/>
  </p:sldLayoutIdLst>
  <p:txStyles>
    <p:titleStyle>
      <a:lvl1pPr marL="53975" algn="r" rtl="0" fontAlgn="base">
        <a:spcBef>
          <a:spcPct val="0"/>
        </a:spcBef>
        <a:spcAft>
          <a:spcPct val="0"/>
        </a:spcAft>
        <a:defRPr sz="4600" kern="1200">
          <a:solidFill>
            <a:srgbClr val="FFFF9A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2pPr>
      <a:lvl3pPr marL="539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3pPr>
      <a:lvl4pPr marL="539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4pPr>
      <a:lvl5pPr marL="539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E7BC29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E7BC29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E7BC29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229600" cy="28083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NÁSOBENÍ A DĚLENÍ </a:t>
            </a:r>
            <a:b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DESETI, STEM, TISÍCEM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1331913" y="981075"/>
            <a:ext cx="19061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>
                <a:latin typeface="Rockwell" pitchFamily="18" charset="0"/>
              </a:rPr>
              <a:t>7 </a:t>
            </a:r>
            <a:r>
              <a:rPr lang="cs-CZ" sz="4000" b="1" dirty="0">
                <a:latin typeface="Rockwell" pitchFamily="18" charset="0"/>
              </a:rPr>
              <a:t>. 10 =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4932363" y="2205038"/>
            <a:ext cx="21898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>
                <a:latin typeface="Rockwell" pitchFamily="18" charset="0"/>
              </a:rPr>
              <a:t>7 </a:t>
            </a:r>
            <a:r>
              <a:rPr lang="cs-CZ" sz="4000" b="1" dirty="0">
                <a:latin typeface="Rockwell" pitchFamily="18" charset="0"/>
              </a:rPr>
              <a:t>. 100 =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692275" y="3716338"/>
            <a:ext cx="30410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>
                <a:latin typeface="Rockwell" pitchFamily="18" charset="0"/>
              </a:rPr>
              <a:t>11280 </a:t>
            </a:r>
            <a:r>
              <a:rPr lang="cs-CZ" sz="4000" b="1" dirty="0">
                <a:latin typeface="Rockwell" pitchFamily="18" charset="0"/>
              </a:rPr>
              <a:t>: 10 =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4643438" y="5013325"/>
            <a:ext cx="38922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>
                <a:latin typeface="Rockwell" pitchFamily="18" charset="0"/>
              </a:rPr>
              <a:t>1128000 </a:t>
            </a:r>
            <a:r>
              <a:rPr lang="cs-CZ" sz="4000" b="1" dirty="0">
                <a:latin typeface="Rockwell" pitchFamily="18" charset="0"/>
              </a:rPr>
              <a:t>: 100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1331913" y="981075"/>
            <a:ext cx="2473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>
                <a:latin typeface="Rockwell" pitchFamily="18" charset="0"/>
              </a:rPr>
              <a:t>564 </a:t>
            </a:r>
            <a:r>
              <a:rPr lang="cs-CZ" sz="4000" b="1" dirty="0">
                <a:latin typeface="Rockwell" pitchFamily="18" charset="0"/>
              </a:rPr>
              <a:t>. 10 =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4932363" y="2205038"/>
            <a:ext cx="30410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>
                <a:latin typeface="Rockwell" pitchFamily="18" charset="0"/>
              </a:rPr>
              <a:t>564 </a:t>
            </a:r>
            <a:r>
              <a:rPr lang="cs-CZ" sz="4000" b="1" dirty="0">
                <a:latin typeface="Rockwell" pitchFamily="18" charset="0"/>
              </a:rPr>
              <a:t>. 1000 =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692275" y="3716338"/>
            <a:ext cx="27574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>
                <a:latin typeface="Rockwell" pitchFamily="18" charset="0"/>
              </a:rPr>
              <a:t>5640 : 10 =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4643438" y="5013325"/>
            <a:ext cx="38922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>
                <a:latin typeface="Rockwell" pitchFamily="18" charset="0"/>
              </a:rPr>
              <a:t>564000 </a:t>
            </a:r>
            <a:r>
              <a:rPr lang="cs-CZ" sz="4000" b="1" dirty="0">
                <a:latin typeface="Rockwell" pitchFamily="18" charset="0"/>
              </a:rPr>
              <a:t>: 1000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ovéPole 1"/>
          <p:cNvSpPr txBox="1">
            <a:spLocks noChangeArrowheads="1"/>
          </p:cNvSpPr>
          <p:nvPr/>
        </p:nvSpPr>
        <p:spPr bwMode="auto">
          <a:xfrm>
            <a:off x="755650" y="1196975"/>
            <a:ext cx="7561263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000" i="1" dirty="0">
                <a:latin typeface="Rockwell" pitchFamily="18" charset="0"/>
              </a:rPr>
              <a:t>kontrola:</a:t>
            </a:r>
          </a:p>
          <a:p>
            <a:pPr algn="ctr"/>
            <a:endParaRPr lang="cs-CZ" sz="4000" i="1" dirty="0">
              <a:latin typeface="Rockwell" pitchFamily="18" charset="0"/>
            </a:endParaRPr>
          </a:p>
          <a:p>
            <a:pPr>
              <a:tabLst>
                <a:tab pos="1798638" algn="l"/>
                <a:tab pos="3671888" algn="l"/>
              </a:tabLst>
            </a:pPr>
            <a:r>
              <a:rPr lang="cs-CZ" sz="4000" b="1" dirty="0" smtClean="0">
                <a:latin typeface="Rockwell" pitchFamily="18" charset="0"/>
              </a:rPr>
              <a:t>50</a:t>
            </a:r>
            <a:r>
              <a:rPr lang="cs-CZ" sz="4000" b="1" dirty="0">
                <a:latin typeface="Rockwell" pitchFamily="18" charset="0"/>
              </a:rPr>
              <a:t>	</a:t>
            </a:r>
            <a:r>
              <a:rPr lang="cs-CZ" sz="4000" b="1" dirty="0" smtClean="0">
                <a:latin typeface="Rockwell" pitchFamily="18" charset="0"/>
              </a:rPr>
              <a:t>70</a:t>
            </a:r>
            <a:r>
              <a:rPr lang="cs-CZ" sz="4000" b="1" dirty="0">
                <a:latin typeface="Rockwell" pitchFamily="18" charset="0"/>
              </a:rPr>
              <a:t>	</a:t>
            </a:r>
            <a:r>
              <a:rPr lang="cs-CZ" sz="4000" b="1" dirty="0" smtClean="0">
                <a:latin typeface="Rockwell" pitchFamily="18" charset="0"/>
              </a:rPr>
              <a:t>5640</a:t>
            </a:r>
            <a:endParaRPr lang="cs-CZ" sz="4000" b="1" dirty="0">
              <a:latin typeface="Rockwell" pitchFamily="18" charset="0"/>
            </a:endParaRPr>
          </a:p>
          <a:p>
            <a:pPr>
              <a:tabLst>
                <a:tab pos="1798638" algn="l"/>
                <a:tab pos="3671888" algn="l"/>
              </a:tabLst>
            </a:pPr>
            <a:r>
              <a:rPr lang="cs-CZ" sz="4000" b="1" dirty="0" smtClean="0">
                <a:latin typeface="Rockwell" pitchFamily="18" charset="0"/>
              </a:rPr>
              <a:t>500</a:t>
            </a:r>
            <a:r>
              <a:rPr lang="cs-CZ" sz="4000" b="1" dirty="0">
                <a:latin typeface="Rockwell" pitchFamily="18" charset="0"/>
              </a:rPr>
              <a:t>	</a:t>
            </a:r>
            <a:r>
              <a:rPr lang="cs-CZ" sz="4000" b="1" dirty="0" smtClean="0">
                <a:latin typeface="Rockwell" pitchFamily="18" charset="0"/>
              </a:rPr>
              <a:t>700</a:t>
            </a:r>
            <a:r>
              <a:rPr lang="cs-CZ" sz="4000" b="1" dirty="0">
                <a:latin typeface="Rockwell" pitchFamily="18" charset="0"/>
              </a:rPr>
              <a:t>	</a:t>
            </a:r>
            <a:r>
              <a:rPr lang="cs-CZ" sz="4000" b="1" dirty="0" smtClean="0">
                <a:latin typeface="Rockwell" pitchFamily="18" charset="0"/>
              </a:rPr>
              <a:t>564000</a:t>
            </a:r>
            <a:endParaRPr lang="cs-CZ" sz="4000" b="1" dirty="0">
              <a:latin typeface="Rockwell" pitchFamily="18" charset="0"/>
            </a:endParaRPr>
          </a:p>
          <a:p>
            <a:r>
              <a:rPr lang="cs-CZ" sz="4000" b="1" dirty="0" smtClean="0">
                <a:latin typeface="Rockwell" pitchFamily="18" charset="0"/>
              </a:rPr>
              <a:t>31	       1128</a:t>
            </a:r>
            <a:r>
              <a:rPr lang="cs-CZ" sz="4000" b="1" dirty="0">
                <a:latin typeface="Rockwell" pitchFamily="18" charset="0"/>
              </a:rPr>
              <a:t>	564</a:t>
            </a:r>
          </a:p>
          <a:p>
            <a:r>
              <a:rPr lang="cs-CZ" sz="4000" b="1" dirty="0" smtClean="0">
                <a:latin typeface="Rockwell" pitchFamily="18" charset="0"/>
              </a:rPr>
              <a:t>4</a:t>
            </a:r>
            <a:r>
              <a:rPr lang="cs-CZ" sz="4000" b="1" dirty="0">
                <a:latin typeface="Rockwell" pitchFamily="18" charset="0"/>
              </a:rPr>
              <a:t>	</a:t>
            </a:r>
            <a:r>
              <a:rPr lang="cs-CZ" sz="4000" b="1" dirty="0" smtClean="0">
                <a:latin typeface="Rockwell" pitchFamily="18" charset="0"/>
              </a:rPr>
              <a:t>       11280</a:t>
            </a:r>
            <a:r>
              <a:rPr lang="cs-CZ" sz="4000" b="1" dirty="0">
                <a:latin typeface="Rockwell" pitchFamily="18" charset="0"/>
              </a:rPr>
              <a:t>	</a:t>
            </a:r>
            <a:r>
              <a:rPr lang="cs-CZ" sz="4000" b="1" dirty="0" smtClean="0">
                <a:latin typeface="Rockwell" pitchFamily="18" charset="0"/>
              </a:rPr>
              <a:t>564</a:t>
            </a:r>
            <a:endParaRPr lang="cs-CZ" sz="4000" b="1" dirty="0"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ovéPole 1"/>
          <p:cNvSpPr txBox="1">
            <a:spLocks noChangeArrowheads="1"/>
          </p:cNvSpPr>
          <p:nvPr/>
        </p:nvSpPr>
        <p:spPr bwMode="auto">
          <a:xfrm>
            <a:off x="468313" y="620713"/>
            <a:ext cx="8283575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>
                <a:latin typeface="Rockwell" pitchFamily="18" charset="0"/>
              </a:rPr>
              <a:t>Zdroj:</a:t>
            </a:r>
          </a:p>
          <a:p>
            <a:endParaRPr lang="cs-CZ" sz="3200" b="1">
              <a:latin typeface="Rockwell" pitchFamily="18" charset="0"/>
            </a:endParaRPr>
          </a:p>
          <a:p>
            <a:r>
              <a:rPr lang="cs-CZ" sz="2800">
                <a:latin typeface="Rockwell" pitchFamily="18" charset="0"/>
              </a:rPr>
              <a:t>HERMAN, J. – CHRÁPAVÁ, V. – JANČOVIČOVÁ, E. –</a:t>
            </a:r>
          </a:p>
          <a:p>
            <a:r>
              <a:rPr lang="cs-CZ" sz="2800">
                <a:latin typeface="Rockwell" pitchFamily="18" charset="0"/>
              </a:rPr>
              <a:t>- ŠIMŠA, J. </a:t>
            </a:r>
            <a:r>
              <a:rPr lang="cs-CZ" sz="2800" i="1">
                <a:latin typeface="Rockwell" pitchFamily="18" charset="0"/>
              </a:rPr>
              <a:t>Matematika pro nižší ročníky víceletých </a:t>
            </a:r>
          </a:p>
          <a:p>
            <a:r>
              <a:rPr lang="cs-CZ" sz="2800" i="1">
                <a:latin typeface="Rockwell" pitchFamily="18" charset="0"/>
              </a:rPr>
              <a:t>gymnázií. Úvodní opakování. (prima) </a:t>
            </a:r>
            <a:r>
              <a:rPr lang="cs-CZ" sz="2800">
                <a:latin typeface="Rockwell" pitchFamily="18" charset="0"/>
              </a:rPr>
              <a:t>Praha: </a:t>
            </a:r>
          </a:p>
          <a:p>
            <a:r>
              <a:rPr lang="cs-CZ" sz="2800">
                <a:latin typeface="Rockwell" pitchFamily="18" charset="0"/>
              </a:rPr>
              <a:t>Prometheus, 1997. ISBN 80-7196-080-2</a:t>
            </a:r>
          </a:p>
          <a:p>
            <a:endParaRPr lang="cs-CZ" sz="3200" b="1">
              <a:latin typeface="Rockwell" pitchFamily="18" charset="0"/>
            </a:endParaRPr>
          </a:p>
          <a:p>
            <a:endParaRPr lang="cs-CZ" sz="3200" b="1">
              <a:latin typeface="Rockwell" pitchFamily="18" charset="0"/>
            </a:endParaRPr>
          </a:p>
          <a:p>
            <a:endParaRPr lang="cs-CZ" sz="3200" b="1">
              <a:latin typeface="Rockwell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4221088"/>
            <a:ext cx="798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Autorem materiálu a všech jeho částí, není-li uvedeno jinak, je Klára Křížová.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813" y="328613"/>
            <a:ext cx="7673975" cy="14874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973263" y="2212975"/>
            <a:ext cx="51974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cs-CZ" b="1">
                <a:solidFill>
                  <a:srgbClr val="000000"/>
                </a:solidFill>
                <a:ea typeface="Times New Roman" pitchFamily="18" charset="0"/>
              </a:rPr>
              <a:t>Výukový materiál zpracován v rámci projektu </a:t>
            </a:r>
            <a:endParaRPr lang="cs-CZ" sz="800">
              <a:ea typeface="Times New Roman" pitchFamily="18" charset="0"/>
            </a:endParaRPr>
          </a:p>
          <a:p>
            <a:pPr algn="ctr" eaLnBrk="0" hangingPunct="0"/>
            <a:r>
              <a:rPr lang="cs-CZ" b="1">
                <a:solidFill>
                  <a:srgbClr val="000000"/>
                </a:solidFill>
                <a:ea typeface="Times New Roman" pitchFamily="18" charset="0"/>
              </a:rPr>
              <a:t>EU peníze školám</a:t>
            </a:r>
          </a:p>
          <a:p>
            <a:pPr algn="ctr" eaLnBrk="0" hangingPunct="0"/>
            <a:endParaRPr lang="cs-CZ" sz="800"/>
          </a:p>
          <a:p>
            <a:pPr algn="ctr" eaLnBrk="0" hangingPunct="0"/>
            <a:r>
              <a:rPr lang="cs-CZ" sz="1600">
                <a:cs typeface="Times New Roman" pitchFamily="18" charset="0"/>
              </a:rPr>
              <a:t>Registrační číslo projektu: CZ.1.07/1.4.00/21.2852</a:t>
            </a:r>
            <a:r>
              <a:rPr lang="cs-CZ" sz="800"/>
              <a:t> 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619250" y="3933825"/>
          <a:ext cx="5897563" cy="365760"/>
        </p:xfrm>
        <a:graphic>
          <a:graphicData uri="http://schemas.openxmlformats.org/drawingml/2006/table">
            <a:tbl>
              <a:tblPr/>
              <a:tblGrid>
                <a:gridCol w="941388"/>
                <a:gridCol w="1377950"/>
                <a:gridCol w="1350962"/>
                <a:gridCol w="2227263"/>
              </a:tblGrid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Šablona:        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III/2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č. materiálu: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VY_32_INOVACE_67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619250" y="4724400"/>
          <a:ext cx="5897563" cy="1097280"/>
        </p:xfrm>
        <a:graphic>
          <a:graphicData uri="http://schemas.openxmlformats.org/drawingml/2006/table">
            <a:tbl>
              <a:tblPr/>
              <a:tblGrid>
                <a:gridCol w="2987675"/>
                <a:gridCol w="2909888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Jméno autora: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Klára Křížová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Třída/ročník: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V.         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Datum vytvoření: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21. 9. 2012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162348"/>
              </p:ext>
            </p:extLst>
          </p:nvPr>
        </p:nvGraphicFramePr>
        <p:xfrm>
          <a:off x="827088" y="692150"/>
          <a:ext cx="7561262" cy="5365752"/>
        </p:xfrm>
        <a:graphic>
          <a:graphicData uri="http://schemas.openxmlformats.org/drawingml/2006/table">
            <a:tbl>
              <a:tblPr/>
              <a:tblGrid>
                <a:gridCol w="3246437"/>
                <a:gridCol w="4314825"/>
              </a:tblGrid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Vzdělávací oblast: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Matematika a její aplikace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Tematická oblast: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Přirozená čísla – násobení a dělení 10, 100, 1000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Předmět: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Matematika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Výstižný popis způsobu využití, případně metodické pokyny: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 úvodních příkladech si látku zopakuje, případně mu bude vysvětlena, počítá samostatně a kontroluje si výsledky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Klíčová slova: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násobení a dělení přirozených čísel deseti, stem, tisícem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Druh učebního materiálu: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prezentace PowerPoint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ovéPole 1"/>
          <p:cNvSpPr txBox="1">
            <a:spLocks noChangeArrowheads="1"/>
          </p:cNvSpPr>
          <p:nvPr/>
        </p:nvSpPr>
        <p:spPr bwMode="auto">
          <a:xfrm>
            <a:off x="755651" y="1341438"/>
            <a:ext cx="806482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sz="4000" b="1" dirty="0">
                <a:latin typeface="Rockwell" pitchFamily="18" charset="0"/>
              </a:rPr>
              <a:t> Piš jen výsledky pod sebe.</a:t>
            </a:r>
          </a:p>
          <a:p>
            <a:endParaRPr lang="cs-CZ" sz="4000" b="1" dirty="0">
              <a:latin typeface="Rockwell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cs-CZ" sz="4000" b="1" dirty="0">
                <a:latin typeface="Rockwell" pitchFamily="18" charset="0"/>
              </a:rPr>
              <a:t> Po prvním a druhém snímku </a:t>
            </a:r>
          </a:p>
          <a:p>
            <a:r>
              <a:rPr lang="cs-CZ" sz="4000" b="1" dirty="0">
                <a:latin typeface="Rockwell" pitchFamily="18" charset="0"/>
              </a:rPr>
              <a:t>si své výpočty můžeš hned </a:t>
            </a:r>
          </a:p>
          <a:p>
            <a:r>
              <a:rPr lang="cs-CZ" sz="4000" b="1" dirty="0">
                <a:latin typeface="Rockwell" pitchFamily="18" charset="0"/>
              </a:rPr>
              <a:t>zkontrolovat, pak </a:t>
            </a:r>
            <a:r>
              <a:rPr lang="cs-CZ" sz="4000" b="1" dirty="0" smtClean="0">
                <a:latin typeface="Rockwell" pitchFamily="18" charset="0"/>
              </a:rPr>
              <a:t>přijdou jednodušší příklady s kontrolou na konci.</a:t>
            </a:r>
            <a:endParaRPr lang="cs-CZ" sz="4000" b="1" dirty="0"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1331913" y="1412875"/>
            <a:ext cx="2473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>
                <a:latin typeface="Rockwell" pitchFamily="18" charset="0"/>
              </a:rPr>
              <a:t>128 </a:t>
            </a:r>
            <a:r>
              <a:rPr lang="cs-CZ" sz="4000" b="1" dirty="0">
                <a:latin typeface="Rockwell" pitchFamily="18" charset="0"/>
              </a:rPr>
              <a:t>. 10 =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4643438" y="2781300"/>
            <a:ext cx="27573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>
                <a:latin typeface="Rockwell" pitchFamily="18" charset="0"/>
              </a:rPr>
              <a:t>128 </a:t>
            </a:r>
            <a:r>
              <a:rPr lang="cs-CZ" sz="4000" b="1" dirty="0">
                <a:latin typeface="Rockwell" pitchFamily="18" charset="0"/>
              </a:rPr>
              <a:t>. 100 =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908175" y="4652963"/>
            <a:ext cx="30410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>
                <a:latin typeface="Rockwell" pitchFamily="18" charset="0"/>
              </a:rPr>
              <a:t>128 </a:t>
            </a:r>
            <a:r>
              <a:rPr lang="cs-CZ" sz="4000" b="1" dirty="0">
                <a:latin typeface="Rockwell" pitchFamily="18" charset="0"/>
              </a:rPr>
              <a:t>. 1000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ovéPole 1"/>
          <p:cNvSpPr txBox="1">
            <a:spLocks noChangeArrowheads="1"/>
          </p:cNvSpPr>
          <p:nvPr/>
        </p:nvSpPr>
        <p:spPr bwMode="auto">
          <a:xfrm>
            <a:off x="3492500" y="1341438"/>
            <a:ext cx="22034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4000" i="1" dirty="0">
                <a:latin typeface="Rockwell" pitchFamily="18" charset="0"/>
              </a:rPr>
              <a:t>kontrola:</a:t>
            </a:r>
          </a:p>
          <a:p>
            <a:pPr algn="ctr"/>
            <a:endParaRPr lang="cs-CZ" sz="4000" b="1" dirty="0">
              <a:latin typeface="Rockwell" pitchFamily="18" charset="0"/>
            </a:endParaRPr>
          </a:p>
          <a:p>
            <a:pPr algn="ctr"/>
            <a:r>
              <a:rPr lang="cs-CZ" sz="4000" b="1" dirty="0" smtClean="0">
                <a:latin typeface="Rockwell" pitchFamily="18" charset="0"/>
              </a:rPr>
              <a:t>1280</a:t>
            </a:r>
            <a:endParaRPr lang="cs-CZ" sz="4000" b="1" dirty="0">
              <a:latin typeface="Rockwell" pitchFamily="18" charset="0"/>
            </a:endParaRPr>
          </a:p>
          <a:p>
            <a:pPr algn="ctr"/>
            <a:r>
              <a:rPr lang="cs-CZ" sz="4000" b="1" dirty="0" smtClean="0">
                <a:latin typeface="Rockwell" pitchFamily="18" charset="0"/>
              </a:rPr>
              <a:t>12800</a:t>
            </a:r>
            <a:endParaRPr lang="cs-CZ" sz="4000" b="1" dirty="0">
              <a:latin typeface="Rockwell" pitchFamily="18" charset="0"/>
            </a:endParaRPr>
          </a:p>
          <a:p>
            <a:pPr algn="ctr"/>
            <a:r>
              <a:rPr lang="cs-CZ" sz="4000" b="1" dirty="0" smtClean="0">
                <a:latin typeface="Rockwell" pitchFamily="18" charset="0"/>
              </a:rPr>
              <a:t>128000</a:t>
            </a:r>
            <a:endParaRPr lang="cs-CZ" sz="4000" b="1" dirty="0"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1331913" y="1412875"/>
            <a:ext cx="2473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>
                <a:latin typeface="Rockwell" pitchFamily="18" charset="0"/>
              </a:rPr>
              <a:t>310 </a:t>
            </a:r>
            <a:r>
              <a:rPr lang="cs-CZ" sz="4000" b="1" dirty="0">
                <a:latin typeface="Rockwell" pitchFamily="18" charset="0"/>
              </a:rPr>
              <a:t>: 10 =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4643438" y="2781300"/>
            <a:ext cx="30410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>
                <a:latin typeface="Rockwell" pitchFamily="18" charset="0"/>
              </a:rPr>
              <a:t>3100 </a:t>
            </a:r>
            <a:r>
              <a:rPr lang="cs-CZ" sz="4000" b="1" dirty="0">
                <a:latin typeface="Rockwell" pitchFamily="18" charset="0"/>
              </a:rPr>
              <a:t>: 100 =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908175" y="4652963"/>
            <a:ext cx="36085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>
                <a:latin typeface="Rockwell" pitchFamily="18" charset="0"/>
              </a:rPr>
              <a:t>31000 </a:t>
            </a:r>
            <a:r>
              <a:rPr lang="cs-CZ" sz="4000" b="1" dirty="0">
                <a:latin typeface="Rockwell" pitchFamily="18" charset="0"/>
              </a:rPr>
              <a:t>: 1000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1"/>
          <p:cNvSpPr txBox="1">
            <a:spLocks noChangeArrowheads="1"/>
          </p:cNvSpPr>
          <p:nvPr/>
        </p:nvSpPr>
        <p:spPr bwMode="auto">
          <a:xfrm>
            <a:off x="3419475" y="1700213"/>
            <a:ext cx="2205038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4000" i="1" dirty="0">
                <a:latin typeface="Rockwell" pitchFamily="18" charset="0"/>
              </a:rPr>
              <a:t>kontrola:</a:t>
            </a:r>
          </a:p>
          <a:p>
            <a:pPr algn="ctr"/>
            <a:endParaRPr lang="cs-CZ" sz="4000" b="1" dirty="0">
              <a:latin typeface="Rockwell" pitchFamily="18" charset="0"/>
            </a:endParaRPr>
          </a:p>
          <a:p>
            <a:pPr algn="ctr"/>
            <a:r>
              <a:rPr lang="cs-CZ" sz="4000" b="1" dirty="0" smtClean="0">
                <a:latin typeface="Rockwell" pitchFamily="18" charset="0"/>
              </a:rPr>
              <a:t>31</a:t>
            </a:r>
            <a:endParaRPr lang="cs-CZ" sz="4000" b="1" dirty="0">
              <a:latin typeface="Rockwell" pitchFamily="18" charset="0"/>
            </a:endParaRPr>
          </a:p>
          <a:p>
            <a:pPr algn="ctr"/>
            <a:r>
              <a:rPr lang="cs-CZ" sz="4000" b="1" dirty="0" smtClean="0">
                <a:latin typeface="Rockwell" pitchFamily="18" charset="0"/>
              </a:rPr>
              <a:t>31</a:t>
            </a:r>
            <a:endParaRPr lang="cs-CZ" sz="4000" b="1" dirty="0">
              <a:latin typeface="Rockwell" pitchFamily="18" charset="0"/>
            </a:endParaRPr>
          </a:p>
          <a:p>
            <a:pPr algn="ctr"/>
            <a:r>
              <a:rPr lang="cs-CZ" sz="4000" b="1" dirty="0" smtClean="0">
                <a:latin typeface="Rockwell" pitchFamily="18" charset="0"/>
              </a:rPr>
              <a:t>31</a:t>
            </a:r>
            <a:endParaRPr lang="cs-CZ" sz="4000" b="1" dirty="0"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1331913" y="981075"/>
            <a:ext cx="19061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>
                <a:latin typeface="Rockwell" pitchFamily="18" charset="0"/>
              </a:rPr>
              <a:t>5 </a:t>
            </a:r>
            <a:r>
              <a:rPr lang="cs-CZ" sz="4000" b="1" dirty="0">
                <a:latin typeface="Rockwell" pitchFamily="18" charset="0"/>
              </a:rPr>
              <a:t>. 10 =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4932363" y="2205038"/>
            <a:ext cx="21898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>
                <a:latin typeface="Rockwell" pitchFamily="18" charset="0"/>
              </a:rPr>
              <a:t>5 </a:t>
            </a:r>
            <a:r>
              <a:rPr lang="cs-CZ" sz="4000" b="1" dirty="0">
                <a:latin typeface="Rockwell" pitchFamily="18" charset="0"/>
              </a:rPr>
              <a:t>. 100 =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692275" y="3716338"/>
            <a:ext cx="2473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>
                <a:latin typeface="Rockwell" pitchFamily="18" charset="0"/>
              </a:rPr>
              <a:t>310 </a:t>
            </a:r>
            <a:r>
              <a:rPr lang="cs-CZ" sz="4000" b="1" dirty="0">
                <a:latin typeface="Rockwell" pitchFamily="18" charset="0"/>
              </a:rPr>
              <a:t>: 10 =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4643438" y="5013325"/>
            <a:ext cx="21898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 dirty="0" smtClean="0">
                <a:latin typeface="Rockwell" pitchFamily="18" charset="0"/>
              </a:rPr>
              <a:t>40 </a:t>
            </a:r>
            <a:r>
              <a:rPr lang="cs-CZ" sz="4000" b="1" dirty="0">
                <a:latin typeface="Rockwell" pitchFamily="18" charset="0"/>
              </a:rPr>
              <a:t>: 10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69</TotalTime>
  <Words>274</Words>
  <Application>Microsoft Office PowerPoint</Application>
  <PresentationFormat>Předvádění na obrazovce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Lití písma</vt:lpstr>
      <vt:lpstr>NÁSOBENÍ A DĚLENÍ  DESETI, STEM, TISÍCEM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NÁSOBENÍ A DĚLENÍ  DESETINNÝCH ČÍSEL DESETI, STEM, TISÍCEM</dc:title>
  <dc:creator>Uzivatel</dc:creator>
  <cp:lastModifiedBy>Toshiba</cp:lastModifiedBy>
  <cp:revision>12</cp:revision>
  <dcterms:created xsi:type="dcterms:W3CDTF">2012-09-21T08:05:25Z</dcterms:created>
  <dcterms:modified xsi:type="dcterms:W3CDTF">2014-03-04T21:18:29Z</dcterms:modified>
</cp:coreProperties>
</file>