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7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010368-8866-4DDB-80A2-507C0B33437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478AD9-9780-4709-A888-2AC1623BED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5114778" cy="43204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57232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Floriánová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/4.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111464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VY_32_INOVACE_22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68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cap="none" dirty="0" smtClean="0"/>
              <a:t>Tip</a:t>
            </a:r>
            <a:endParaRPr lang="cs-CZ" i="1" cap="none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2492896"/>
            <a:ext cx="84095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do dopisu kamarádovi nepřikládáme zpáteční obálku</a:t>
            </a:r>
          </a:p>
          <a:p>
            <a:r>
              <a:rPr lang="cs-CZ" sz="2800" dirty="0" smtClean="0"/>
              <a:t>      když bude chtít odpovědět, zaplatí si poštovné sám</a:t>
            </a:r>
          </a:p>
          <a:p>
            <a:r>
              <a:rPr lang="cs-CZ" sz="2800" dirty="0" smtClean="0"/>
              <a:t>      mohl by se cítit uražený</a:t>
            </a:r>
          </a:p>
          <a:p>
            <a:r>
              <a:rPr lang="cs-CZ" sz="2800" dirty="0" smtClean="0"/>
              <a:t>      mohl by mít pocit, že ho nutíme k odpovědi</a:t>
            </a:r>
          </a:p>
          <a:p>
            <a:r>
              <a:rPr lang="cs-CZ" sz="2800" dirty="0" smtClean="0"/>
              <a:t>       </a:t>
            </a:r>
          </a:p>
          <a:p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611560" y="306896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11560" y="350100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11560" y="393305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628800"/>
            <a:ext cx="79289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Použijte jednu z následujících adres jako svou nebo</a:t>
            </a:r>
          </a:p>
          <a:p>
            <a:r>
              <a:rPr lang="cs-CZ" sz="2800" dirty="0" smtClean="0"/>
              <a:t>pro adresáta, tedy toho, komu píšete. Nechte se jí</a:t>
            </a:r>
          </a:p>
          <a:p>
            <a:r>
              <a:rPr lang="cs-CZ" sz="2800" dirty="0" smtClean="0"/>
              <a:t>inspirovat pro obsah dopisu.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3429000"/>
            <a:ext cx="41707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Eliška Králová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Státní hrad Karlštejn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267 18 Karlštejn č. p. 172</a:t>
            </a:r>
            <a:endParaRPr lang="cs-CZ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72000" y="5013176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Ondřej Lev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Na Hrochově 15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538 62 Hrochův Týnec</a:t>
            </a:r>
            <a:endParaRPr lang="cs-CZ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děkovné dopisy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1556792"/>
            <a:ext cx="7415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záleží na tom, jak známe osobu, jíž děkujeme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na tom, za co děkujeme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zda to bylo překvapivé nebo očekávané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zda se nám to líbilo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zda píšeme za sebe nebo za skupinu lidí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861048"/>
            <a:ext cx="80182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Zkuste napsat za vaši třídu děkovný dopis divadelní </a:t>
            </a:r>
          </a:p>
          <a:p>
            <a:r>
              <a:rPr lang="cs-CZ" sz="2800" i="1" dirty="0" smtClean="0"/>
              <a:t>skupině, která vystupovala u vás ve škole.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co hráli?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zapojili jste se?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jak jste reagovali?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chcete, aby zase přijeli?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64088" y="4869160"/>
            <a:ext cx="33441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Milí herci,</a:t>
            </a:r>
          </a:p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píšu vám za třídu …</a:t>
            </a:r>
          </a:p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po návštěvě v naší škole</a:t>
            </a:r>
          </a:p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minulý týden …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340768"/>
            <a:ext cx="51518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Napište děkovný dopis za dárek, </a:t>
            </a:r>
          </a:p>
          <a:p>
            <a:r>
              <a:rPr lang="cs-CZ" sz="2800" dirty="0" smtClean="0"/>
              <a:t>na jehož účel nemůžete přijít.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2492896"/>
            <a:ext cx="66059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Poděkujte tetě Julii za dárek, který se vám </a:t>
            </a:r>
          </a:p>
          <a:p>
            <a:r>
              <a:rPr lang="cs-CZ" sz="2800" dirty="0" smtClean="0"/>
              <a:t>nelíbí – už jste na to velcí nebo je vám to </a:t>
            </a:r>
          </a:p>
          <a:p>
            <a:r>
              <a:rPr lang="cs-CZ" sz="2800" dirty="0" smtClean="0"/>
              <a:t>malé (hračky do vany, ošklivý svetr, …).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7186" y="4005064"/>
            <a:ext cx="89668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/>
              <a:buChar char="Þ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najděte na tom něco pozitivního: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To bylo ale překvapení, ty hračky do koupelny! Máma si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bude myslet, že se začnu mýt.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Děkuju za roztomilý svetr, červená je moje oblíbená barva.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Děkuju za panenku, nasmáli jsme se, než jsme jí vybrali</a:t>
            </a:r>
          </a:p>
          <a:p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jméno.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Obdélník s odříznutým příčným rohem 5"/>
          <p:cNvSpPr/>
          <p:nvPr/>
        </p:nvSpPr>
        <p:spPr>
          <a:xfrm>
            <a:off x="343174" y="1340768"/>
            <a:ext cx="4968552" cy="936104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s odříznutým příčným rohem 6"/>
          <p:cNvSpPr/>
          <p:nvPr/>
        </p:nvSpPr>
        <p:spPr>
          <a:xfrm>
            <a:off x="2034361" y="2415676"/>
            <a:ext cx="6552728" cy="1368152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korespondenční přítel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3478" y="1484784"/>
            <a:ext cx="913096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dopisování s někým, koho jsme potkali,</a:t>
            </a:r>
          </a:p>
          <a:p>
            <a:r>
              <a:rPr lang="cs-CZ" sz="2800" dirty="0" smtClean="0"/>
              <a:t>nebo s někým, koho jsme nikdy neviděli – bydlí v jiném</a:t>
            </a:r>
          </a:p>
          <a:p>
            <a:r>
              <a:rPr lang="cs-CZ" sz="2800" dirty="0" smtClean="0"/>
              <a:t>městě nebo dokonce v jiné zemi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dnes spíš prostřednictvím internetu než dopisů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než se víc poznáte, vyměňujete si informace hlavně</a:t>
            </a:r>
          </a:p>
          <a:p>
            <a:r>
              <a:rPr lang="cs-CZ" sz="2800" dirty="0" smtClean="0"/>
              <a:t>o vaší rodině, domově, škole, městě, zemi, o vašich </a:t>
            </a:r>
          </a:p>
          <a:p>
            <a:r>
              <a:rPr lang="cs-CZ" sz="2800" dirty="0" smtClean="0"/>
              <a:t>zájmech, o hudbě a filmech, které máte rádi, …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nemělo by to připomínat životopis – jen výčet toho, co</a:t>
            </a:r>
          </a:p>
          <a:p>
            <a:r>
              <a:rPr lang="cs-CZ" sz="2800" dirty="0" smtClean="0"/>
              <a:t>jste prožili, nepoužívejte tedy často zájmeno </a:t>
            </a:r>
            <a:r>
              <a:rPr lang="cs-CZ" sz="2800" i="1" dirty="0" smtClean="0"/>
              <a:t>já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pokud si dopisujeme s cizincem, je to dobrý způsob, jak</a:t>
            </a:r>
          </a:p>
          <a:p>
            <a:r>
              <a:rPr lang="cs-CZ" sz="2800" dirty="0" smtClean="0"/>
              <a:t>se naučit a procvičit si cizí jazyk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2276872"/>
            <a:ext cx="777321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Představte si, že Země našla partnerskou planetu.</a:t>
            </a:r>
          </a:p>
          <a:p>
            <a:r>
              <a:rPr lang="cs-CZ" sz="2800" dirty="0" smtClean="0"/>
              <a:t>Vy jste mimozemšťan, který na té planetě žije. </a:t>
            </a:r>
          </a:p>
          <a:p>
            <a:r>
              <a:rPr lang="cs-CZ" sz="2800" dirty="0" smtClean="0"/>
              <a:t>Napište dopis od něj (vy jste on). Povězte vašemu</a:t>
            </a:r>
          </a:p>
          <a:p>
            <a:r>
              <a:rPr lang="cs-CZ" sz="2800" dirty="0" smtClean="0"/>
              <a:t>příteli na Zemi vše o vaší planetě a o sobě, </a:t>
            </a:r>
          </a:p>
          <a:p>
            <a:r>
              <a:rPr lang="cs-CZ" sz="2800" dirty="0" smtClean="0"/>
              <a:t>přidejte i svou </a:t>
            </a:r>
            <a:r>
              <a:rPr lang="cs-CZ" sz="2800" dirty="0" err="1" smtClean="0"/>
              <a:t>fotku</a:t>
            </a:r>
            <a:r>
              <a:rPr lang="cs-CZ" sz="2800" dirty="0" smtClean="0">
                <a:sym typeface="Wingdings" pitchFamily="2" charset="2"/>
              </a:rPr>
              <a:t>.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e-mail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5751" y="1412776"/>
            <a:ext cx="908870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dopis přijde na místo nejdřív druhý den =&gt; „šnečí pošta“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e-mail je odeslán a může být přijat během vteřiny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důležité sdělení si nejprve napište nanečisto mimo vaši</a:t>
            </a:r>
          </a:p>
          <a:p>
            <a:r>
              <a:rPr lang="cs-CZ" sz="2800" dirty="0" smtClean="0"/>
              <a:t>schránku nebo si ji uložte do </a:t>
            </a:r>
            <a:r>
              <a:rPr lang="cs-CZ" sz="2800" i="1" dirty="0" smtClean="0"/>
              <a:t>rozepsaných</a:t>
            </a:r>
            <a:endParaRPr lang="cs-CZ" sz="2800" dirty="0" smtClean="0"/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</a:t>
            </a:r>
            <a:r>
              <a:rPr lang="cs-CZ" sz="2800" i="1" dirty="0" smtClean="0"/>
              <a:t>předmět</a:t>
            </a:r>
            <a:r>
              <a:rPr lang="cs-CZ" sz="2800" dirty="0" smtClean="0"/>
              <a:t> je něco jako nadpis, obsah vašeho sdělení,</a:t>
            </a:r>
          </a:p>
          <a:p>
            <a:r>
              <a:rPr lang="cs-CZ" sz="2800" dirty="0" smtClean="0"/>
              <a:t>nemusíte ho uvádět, ale snadněji se pak e-mail hledá,</a:t>
            </a:r>
          </a:p>
          <a:p>
            <a:r>
              <a:rPr lang="cs-CZ" sz="2800" dirty="0" smtClean="0"/>
              <a:t>pokud si ho ukládáte (v případě </a:t>
            </a:r>
            <a:r>
              <a:rPr lang="cs-CZ" sz="2800" i="1" dirty="0" smtClean="0"/>
              <a:t>doručených</a:t>
            </a:r>
            <a:r>
              <a:rPr lang="cs-CZ" sz="2800" dirty="0" smtClean="0"/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Představte si, že si dvě postavy z vaší oblíbené knihy nebo</a:t>
            </a:r>
          </a:p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filmu vyměňují e-maily. Napište jejich e-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mailový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„rozhovor“.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79512" y="5085184"/>
            <a:ext cx="8784976" cy="1008112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 - </a:t>
            </a:r>
            <a:r>
              <a:rPr lang="cs-CZ" b="1" dirty="0" smtClean="0"/>
              <a:t>šifrované dopisy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484784"/>
            <a:ext cx="83860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hlinkClick r:id="rId2" action="ppaction://hlinksldjump"/>
              </a:rPr>
              <a:t>přeházení písmen</a:t>
            </a:r>
            <a:endParaRPr lang="cs-CZ" sz="2800" b="1" dirty="0" smtClean="0"/>
          </a:p>
          <a:p>
            <a:r>
              <a:rPr lang="cs-CZ" sz="2800" dirty="0" smtClean="0"/>
              <a:t>a) první písmeno každého slova přeskočí na pozici </a:t>
            </a:r>
          </a:p>
          <a:p>
            <a:r>
              <a:rPr lang="cs-CZ" sz="2800" dirty="0" smtClean="0"/>
              <a:t>posledního písmene slova předchozího</a:t>
            </a:r>
          </a:p>
          <a:p>
            <a:r>
              <a:rPr lang="cs-CZ" sz="2800" dirty="0" smtClean="0"/>
              <a:t>b) písmenka každého slova jsou napsaná odzadu</a:t>
            </a:r>
          </a:p>
          <a:p>
            <a:r>
              <a:rPr lang="cs-CZ" sz="2800" dirty="0" smtClean="0"/>
              <a:t>c) rozkouskování na třípísmenná slova, velké písmeno </a:t>
            </a:r>
          </a:p>
          <a:p>
            <a:r>
              <a:rPr lang="cs-CZ" sz="2800" dirty="0" smtClean="0"/>
              <a:t>značí začátek nové věty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437112"/>
            <a:ext cx="184731" cy="52322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4365104"/>
            <a:ext cx="6825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hlinkClick r:id="rId3" action="ppaction://hlinksldjump"/>
              </a:rPr>
              <a:t>čtou se jen některá slova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hlinkClick r:id="rId3" action="ppaction://hlinksldjump"/>
              </a:rPr>
              <a:t> (např. každé třetí)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hlinkClick r:id="rId3" action="ppaction://hlinksldjump"/>
              </a:rPr>
              <a:t> </a:t>
            </a:r>
            <a:endParaRPr lang="cs-CZ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5949280"/>
            <a:ext cx="3308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čtení pomocí zrcátka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3648" y="4941168"/>
            <a:ext cx="69751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hlinkClick r:id="rId3" action="ppaction://hlinksldjump"/>
              </a:rPr>
              <a:t>každé písmeno původní zprávy je nahrazeno </a:t>
            </a:r>
          </a:p>
          <a:p>
            <a:r>
              <a:rPr lang="cs-CZ" sz="2800" b="1" dirty="0" smtClean="0">
                <a:hlinkClick r:id="rId3" action="ppaction://hlinksldjump"/>
              </a:rPr>
              <a:t>následujícím písmenem abecedy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764704"/>
            <a:ext cx="4734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>
                <a:solidFill>
                  <a:srgbClr val="C00000"/>
                </a:solidFill>
              </a:rPr>
              <a:t>Rahýj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ohned</a:t>
            </a:r>
            <a:r>
              <a:rPr lang="cs-CZ" sz="2800" dirty="0" smtClean="0">
                <a:solidFill>
                  <a:srgbClr val="C00000"/>
                </a:solidFill>
              </a:rPr>
              <a:t>, </a:t>
            </a:r>
            <a:r>
              <a:rPr lang="cs-CZ" sz="2800" dirty="0" err="1" smtClean="0">
                <a:solidFill>
                  <a:srgbClr val="C00000"/>
                </a:solidFill>
              </a:rPr>
              <a:t>oufámž</a:t>
            </a:r>
            <a:r>
              <a:rPr lang="cs-CZ" sz="28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es </a:t>
            </a:r>
            <a:r>
              <a:rPr lang="cs-CZ" sz="2800" dirty="0" err="1" smtClean="0">
                <a:solidFill>
                  <a:srgbClr val="C00000"/>
                </a:solidFill>
              </a:rPr>
              <a:t>em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ášd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obřep</a:t>
            </a:r>
            <a:r>
              <a:rPr lang="cs-CZ" sz="2800" dirty="0" smtClean="0">
                <a:solidFill>
                  <a:srgbClr val="C00000"/>
                </a:solidFill>
              </a:rPr>
              <a:t>. </a:t>
            </a:r>
            <a:r>
              <a:rPr lang="cs-CZ" sz="2800" dirty="0" err="1" smtClean="0">
                <a:solidFill>
                  <a:srgbClr val="C00000"/>
                </a:solidFill>
              </a:rPr>
              <a:t>Říštít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ýdenp</a:t>
            </a:r>
            <a:endParaRPr lang="cs-CZ" sz="2800" dirty="0" smtClean="0">
              <a:solidFill>
                <a:srgbClr val="C00000"/>
              </a:solidFill>
            </a:endParaRPr>
          </a:p>
          <a:p>
            <a:r>
              <a:rPr lang="cs-CZ" sz="2800" dirty="0" err="1" smtClean="0">
                <a:solidFill>
                  <a:srgbClr val="C00000"/>
                </a:solidFill>
              </a:rPr>
              <a:t>ořádámp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ártyb</a:t>
            </a:r>
            <a:r>
              <a:rPr lang="cs-CZ" sz="2800" dirty="0" smtClean="0">
                <a:solidFill>
                  <a:srgbClr val="C00000"/>
                </a:solidFill>
              </a:rPr>
              <a:t>. </a:t>
            </a:r>
            <a:r>
              <a:rPr lang="cs-CZ" sz="2800" dirty="0" err="1" smtClean="0">
                <a:solidFill>
                  <a:srgbClr val="C00000"/>
                </a:solidFill>
              </a:rPr>
              <a:t>Udešm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octp</a:t>
            </a:r>
            <a:endParaRPr lang="cs-CZ" sz="2800" dirty="0" smtClean="0">
              <a:solidFill>
                <a:srgbClr val="C00000"/>
              </a:solidFill>
            </a:endParaRPr>
          </a:p>
          <a:p>
            <a:r>
              <a:rPr lang="cs-CZ" sz="2800" dirty="0" err="1" smtClean="0">
                <a:solidFill>
                  <a:srgbClr val="C00000"/>
                </a:solidFill>
              </a:rPr>
              <a:t>řijít</a:t>
            </a:r>
            <a:r>
              <a:rPr lang="cs-CZ" sz="2800" dirty="0" smtClean="0">
                <a:solidFill>
                  <a:srgbClr val="C00000"/>
                </a:solidFill>
              </a:rPr>
              <a:t>?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3284984"/>
            <a:ext cx="4248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Dra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hýj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ohn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edo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ufá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mže</a:t>
            </a:r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sem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ášd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obř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ePř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íšt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týd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enp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ořá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dám pár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tyB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udeš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moc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tpř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ijí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t?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4048" y="2060848"/>
            <a:ext cx="350288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Ýhard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ehhoj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máfoud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ež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es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šám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eřbod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Íšířp</a:t>
            </a:r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nedýt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mádářop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ytráp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Šedub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tcom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tíjiřp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491880" y="5157192"/>
            <a:ext cx="53399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Drahý Johne, doufám, že se máš</a:t>
            </a:r>
          </a:p>
          <a:p>
            <a:r>
              <a:rPr lang="cs-CZ" sz="2800" i="1" dirty="0" smtClean="0"/>
              <a:t>dobře. Příští týden pořádám párty.</a:t>
            </a:r>
          </a:p>
          <a:p>
            <a:r>
              <a:rPr lang="cs-CZ" sz="2800" i="1" dirty="0" smtClean="0"/>
              <a:t>Budeš moct přijít?</a:t>
            </a:r>
            <a:endParaRPr lang="cs-CZ" sz="2800" i="1" dirty="0"/>
          </a:p>
        </p:txBody>
      </p:sp>
      <p:sp>
        <p:nvSpPr>
          <p:cNvPr id="6" name="Plaketa 5"/>
          <p:cNvSpPr/>
          <p:nvPr/>
        </p:nvSpPr>
        <p:spPr>
          <a:xfrm>
            <a:off x="3340187" y="5100866"/>
            <a:ext cx="5472608" cy="129614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eva 6">
            <a:hlinkClick r:id="rId2" action="ppaction://hlinksldjump"/>
          </p:cNvPr>
          <p:cNvSpPr/>
          <p:nvPr/>
        </p:nvSpPr>
        <p:spPr>
          <a:xfrm>
            <a:off x="323528" y="6021288"/>
            <a:ext cx="360040" cy="288032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375295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Rajčata jsou drahá,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proto navštiv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Leah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Kopec opatrně sejdi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a rozhlédni se, úraz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přichází s nepozorností.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S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Joem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je sraz u dubu,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ne u studny.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60032" y="2564904"/>
            <a:ext cx="35328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Esbchb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Mfbch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rsptjn</a:t>
            </a:r>
            <a:endParaRPr lang="cs-CZ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tfkej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tf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 t </a:t>
            </a:r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kpfn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 v </a:t>
            </a:r>
            <a:r>
              <a:rPr lang="cs-CZ" sz="2800" dirty="0" err="1" smtClean="0">
                <a:solidFill>
                  <a:schemeClr val="accent4">
                    <a:lumMod val="50000"/>
                  </a:schemeClr>
                </a:solidFill>
              </a:rPr>
              <a:t>tuveoz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4725144"/>
            <a:ext cx="3956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Drahá </a:t>
            </a:r>
            <a:r>
              <a:rPr lang="cs-CZ" sz="2800" i="1" dirty="0" err="1" smtClean="0"/>
              <a:t>Leah</a:t>
            </a:r>
            <a:r>
              <a:rPr lang="cs-CZ" sz="2800" i="1" dirty="0" smtClean="0"/>
              <a:t>, prosím sejdi</a:t>
            </a:r>
          </a:p>
          <a:p>
            <a:r>
              <a:rPr lang="cs-CZ" sz="2800" i="1" dirty="0" smtClean="0"/>
              <a:t>se s </a:t>
            </a:r>
            <a:r>
              <a:rPr lang="cs-CZ" sz="2800" i="1" dirty="0" err="1" smtClean="0"/>
              <a:t>Joem</a:t>
            </a:r>
            <a:r>
              <a:rPr lang="cs-CZ" sz="2800" i="1" dirty="0" smtClean="0"/>
              <a:t> u studny.</a:t>
            </a:r>
            <a:endParaRPr lang="cs-CZ" sz="2800" i="1" dirty="0"/>
          </a:p>
        </p:txBody>
      </p:sp>
      <p:sp>
        <p:nvSpPr>
          <p:cNvPr id="5" name="Plaketa 4"/>
          <p:cNvSpPr/>
          <p:nvPr/>
        </p:nvSpPr>
        <p:spPr>
          <a:xfrm>
            <a:off x="2555776" y="4725144"/>
            <a:ext cx="4248472" cy="93610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467544" y="5949280"/>
            <a:ext cx="360040" cy="288032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476672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10452"/>
              </p:ext>
            </p:extLst>
          </p:nvPr>
        </p:nvGraphicFramePr>
        <p:xfrm>
          <a:off x="611560" y="2852936"/>
          <a:ext cx="806489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jazyková komunikace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Písemný projev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jazyk a literatura – komunikační  a slohová výchova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výkladovou hodinu,</a:t>
                      </a: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praktické úkoly – skrytá řešení</a:t>
                      </a:r>
                      <a:endParaRPr lang="cs-CZ" sz="1200" b="1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dopis, email, pohlednice, adresa, adresát, příjemce, formy dopisu, PSČ, 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9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484784"/>
            <a:ext cx="86570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Vymyslete si vlastní šifru. Napište si abecedu a vedle</a:t>
            </a:r>
          </a:p>
          <a:p>
            <a:r>
              <a:rPr lang="cs-CZ" sz="2800" dirty="0" smtClean="0"/>
              <a:t>každého písmene doplňte šifrované písmeno nebo číslo.</a:t>
            </a:r>
            <a:endParaRPr lang="cs-CZ" sz="2800" dirty="0"/>
          </a:p>
        </p:txBody>
      </p:sp>
      <p:sp>
        <p:nvSpPr>
          <p:cNvPr id="5" name="Zaoblený obdélník 4"/>
          <p:cNvSpPr/>
          <p:nvPr/>
        </p:nvSpPr>
        <p:spPr>
          <a:xfrm>
            <a:off x="179512" y="2708920"/>
            <a:ext cx="8784976" cy="172819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0" y="270892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Pokud používáte číslo, nedělejte A=1, B=2 atd. Je to příliš</a:t>
            </a:r>
          </a:p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jednoduché!</a:t>
            </a:r>
          </a:p>
          <a:p>
            <a:pPr algn="ctr"/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Jednopísmenková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slova urychlují luštění, proto je připojte</a:t>
            </a:r>
          </a:p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k dalším slovům.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5157192"/>
            <a:ext cx="6912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Skryj svou totožnost a vymysli si pseudonym.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závěrečné shrnutí a náměty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8426" y="1628800"/>
            <a:ext cx="888557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představuj si osobu, které píšeš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rozmysli si, jak dopis poskládáš, aby se vešel do obálky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na dopis piš datum včetně roku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piš krátké věty a čti si je nahlas, abys zjistil/a, zda </a:t>
            </a:r>
          </a:p>
          <a:p>
            <a:r>
              <a:rPr lang="cs-CZ" sz="2800" dirty="0" smtClean="0"/>
              <a:t>dávají smysl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dopis pro někoho jiného než přátele by neměl být </a:t>
            </a:r>
          </a:p>
          <a:p>
            <a:r>
              <a:rPr lang="cs-CZ" sz="2800" dirty="0" smtClean="0"/>
              <a:t>delší než jedna strana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snaž se nepsat jen o sobě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při psaní e-mailu si rozmysli, zda ho chceš odeslat, </a:t>
            </a:r>
          </a:p>
          <a:p>
            <a:r>
              <a:rPr lang="cs-CZ" sz="2800" dirty="0" smtClean="0"/>
              <a:t>než klikneš na příslušnou ikonu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96752"/>
            <a:ext cx="845846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Napiš třeba: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svému prapravnukovi, dítěti z budoucnosti, které se </a:t>
            </a:r>
          </a:p>
          <a:p>
            <a:r>
              <a:rPr lang="cs-CZ" sz="2800" dirty="0" smtClean="0"/>
              <a:t>ještě nenarodilo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babičce nebo dědečkovi, které jsi nepoznal/a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slavné historické osobnosti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oblíbenému hrdinovi z knížky nebo filmu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dopis z pustého ostrova, na kterém jsi ztroskotal/a</a:t>
            </a:r>
          </a:p>
          <a:p>
            <a:r>
              <a:rPr lang="cs-CZ" sz="2800" dirty="0" smtClean="0"/>
              <a:t>a zůstal ti jen papír a tužka. Moře vyvrhlo na břeh</a:t>
            </a:r>
          </a:p>
          <a:p>
            <a:r>
              <a:rPr lang="cs-CZ" sz="2800" dirty="0" smtClean="0"/>
              <a:t>prázdnou láhev. Do ní dopis jakoby vložíš a hodíš do </a:t>
            </a:r>
          </a:p>
          <a:p>
            <a:r>
              <a:rPr lang="cs-CZ" sz="2800" dirty="0" smtClean="0"/>
              <a:t>moře – </a:t>
            </a:r>
            <a:r>
              <a:rPr lang="cs-CZ" sz="2800" smtClean="0"/>
              <a:t>píšeš tedy neznámému </a:t>
            </a:r>
            <a:r>
              <a:rPr lang="cs-CZ" sz="2800" dirty="0" smtClean="0"/>
              <a:t>člověku.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628800"/>
            <a:ext cx="840351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Zdroje:</a:t>
            </a:r>
          </a:p>
          <a:p>
            <a:endParaRPr lang="cs-CZ" sz="2800" b="1" dirty="0" smtClean="0"/>
          </a:p>
          <a:p>
            <a:r>
              <a:rPr lang="cs-CZ" sz="2800" dirty="0" smtClean="0"/>
              <a:t>FAUNDEZOVÁ, A. – MAGEE, W. – WARRENOVÁ, C. </a:t>
            </a:r>
          </a:p>
          <a:p>
            <a:r>
              <a:rPr lang="cs-CZ" sz="2800" i="1" dirty="0" smtClean="0"/>
              <a:t>Jak psát: příběhy, básně, projekty, reportáže, dopisy,</a:t>
            </a:r>
          </a:p>
          <a:p>
            <a:r>
              <a:rPr lang="cs-CZ" sz="2800" i="1" dirty="0" smtClean="0"/>
              <a:t>e-maily … a další. </a:t>
            </a:r>
            <a:r>
              <a:rPr lang="cs-CZ" sz="2800" dirty="0" smtClean="0"/>
              <a:t>Bratislava: Perfekt, 2010. </a:t>
            </a:r>
          </a:p>
          <a:p>
            <a:r>
              <a:rPr lang="cs-CZ" sz="2800" dirty="0" smtClean="0"/>
              <a:t>ISBN 978-80-8046-472-1</a:t>
            </a:r>
          </a:p>
          <a:p>
            <a:endParaRPr lang="cs-CZ" sz="2800" dirty="0"/>
          </a:p>
          <a:p>
            <a:r>
              <a:rPr lang="cs-CZ" sz="2800" dirty="0"/>
              <a:t>[ONLINE] [CIT. </a:t>
            </a:r>
            <a:r>
              <a:rPr lang="cs-CZ" sz="2800" dirty="0" smtClean="0"/>
              <a:t>2011-09-12]</a:t>
            </a:r>
            <a:endParaRPr lang="cs-CZ" sz="2800" dirty="0"/>
          </a:p>
          <a:p>
            <a:r>
              <a:rPr lang="cs-CZ" sz="2800" dirty="0" smtClean="0"/>
              <a:t>Autorem </a:t>
            </a:r>
            <a:r>
              <a:rPr lang="cs-CZ" sz="2800" dirty="0"/>
              <a:t>materiálu a všech jeho částí</a:t>
            </a:r>
            <a:r>
              <a:rPr lang="cs-CZ" sz="2800" dirty="0" smtClean="0"/>
              <a:t>,</a:t>
            </a:r>
          </a:p>
          <a:p>
            <a:r>
              <a:rPr lang="cs-CZ" sz="2800" dirty="0" smtClean="0"/>
              <a:t>není-li </a:t>
            </a:r>
            <a:r>
              <a:rPr lang="cs-CZ" sz="2800" dirty="0"/>
              <a:t>uvedeno jinak, je Mgr. Věra Floriánová.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DOPIS, E-MAIL, POHLEDNICE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NEJRŮZNĚJŠÍ DOPISY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340768"/>
            <a:ext cx="90883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cs-CZ" sz="2800" dirty="0" smtClean="0"/>
              <a:t> lidé spolu komunikují pomocí psaných vzkazů </a:t>
            </a:r>
          </a:p>
          <a:p>
            <a:pPr algn="ctr"/>
            <a:r>
              <a:rPr lang="cs-CZ" sz="2800" dirty="0" smtClean="0"/>
              <a:t>od vynálezu písma, a to i po příchodu elektronické</a:t>
            </a:r>
          </a:p>
          <a:p>
            <a:pPr algn="ctr"/>
            <a:r>
              <a:rPr lang="cs-CZ" sz="2800" dirty="0" smtClean="0"/>
              <a:t>pošty (e-mailu)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v"/>
              <a:tabLst>
                <a:tab pos="4748213" algn="l"/>
              </a:tabLst>
            </a:pPr>
            <a:r>
              <a:rPr lang="cs-CZ" sz="2800" dirty="0"/>
              <a:t> </a:t>
            </a:r>
            <a:r>
              <a:rPr lang="cs-CZ" sz="2800" u="sng" dirty="0" smtClean="0"/>
              <a:t>píšeme</a:t>
            </a:r>
            <a:r>
              <a:rPr lang="cs-CZ" sz="2800" dirty="0" smtClean="0"/>
              <a:t>:	</a:t>
            </a:r>
            <a:r>
              <a:rPr lang="cs-CZ" sz="2800" u="sng" dirty="0" smtClean="0"/>
              <a:t>komu, co to je</a:t>
            </a:r>
            <a:r>
              <a:rPr lang="cs-CZ" sz="2800" dirty="0" smtClean="0"/>
              <a:t>:</a:t>
            </a:r>
          </a:p>
          <a:p>
            <a:pPr>
              <a:tabLst>
                <a:tab pos="3760788" algn="l"/>
              </a:tabLst>
            </a:pPr>
            <a:r>
              <a:rPr lang="cs-CZ" sz="2800" i="1" dirty="0" smtClean="0"/>
              <a:t>neformální dopisy	koho dobře známe, povídavý tón</a:t>
            </a:r>
          </a:p>
          <a:p>
            <a:pPr>
              <a:tabLst>
                <a:tab pos="3317875" algn="l"/>
              </a:tabLst>
            </a:pPr>
            <a:r>
              <a:rPr lang="cs-CZ" sz="2800" i="1" dirty="0" smtClean="0"/>
              <a:t>formální dopisy	koho tolik neznáme, ale povídáme si</a:t>
            </a:r>
          </a:p>
          <a:p>
            <a:pPr>
              <a:tabLst>
                <a:tab pos="4748213" algn="l"/>
              </a:tabLst>
            </a:pPr>
            <a:r>
              <a:rPr lang="cs-CZ" sz="2800" i="1" dirty="0" smtClean="0"/>
              <a:t>velmi formální dopisy	úřadům apod.</a:t>
            </a:r>
          </a:p>
          <a:p>
            <a:pPr>
              <a:tabLst>
                <a:tab pos="2419350" algn="l"/>
              </a:tabLst>
            </a:pPr>
            <a:r>
              <a:rPr lang="cs-CZ" sz="2800" i="1" dirty="0" smtClean="0"/>
              <a:t>e-maily	komukoli, nejrychlejší způsob komunikace</a:t>
            </a:r>
          </a:p>
          <a:p>
            <a:pPr>
              <a:tabLst>
                <a:tab pos="2419350" algn="l"/>
              </a:tabLst>
            </a:pPr>
            <a:r>
              <a:rPr lang="cs-CZ" sz="2800" i="1" dirty="0" smtClean="0"/>
              <a:t>pohlednice	rodině, známým, krátká neformální zpráva</a:t>
            </a:r>
          </a:p>
          <a:p>
            <a:pPr>
              <a:tabLst>
                <a:tab pos="2419350" algn="l"/>
                <a:tab pos="3317875" algn="l"/>
              </a:tabLst>
            </a:pPr>
            <a:r>
              <a:rPr lang="cs-CZ" sz="2800" i="1" dirty="0" smtClean="0"/>
              <a:t>vzkazy		rodině, kamarádům, krátká zpráva</a:t>
            </a:r>
            <a:endParaRPr lang="cs-CZ" sz="2800" dirty="0" smtClean="0"/>
          </a:p>
          <a:p>
            <a:endParaRPr lang="cs-CZ" sz="2800" i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962991" y="3557130"/>
            <a:ext cx="4968552" cy="36004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3491880" y="4005064"/>
            <a:ext cx="5652120" cy="36004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860032" y="4437112"/>
            <a:ext cx="2304256" cy="36004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627784" y="4869160"/>
            <a:ext cx="6516216" cy="36004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2627784" y="5301208"/>
            <a:ext cx="6516216" cy="36004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3491880" y="5733256"/>
            <a:ext cx="5328592" cy="36004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POHLEDNICE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hlavně z dovolené přátelům a známým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také udržení kontaktu – poslání krátké zprávy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</a:t>
            </a:r>
            <a:r>
              <a:rPr lang="cs-CZ" sz="2800" b="1" i="1" dirty="0" smtClean="0"/>
              <a:t>pravidla:</a:t>
            </a:r>
          </a:p>
          <a:p>
            <a:r>
              <a:rPr lang="cs-CZ" sz="2800" dirty="0" smtClean="0"/>
              <a:t>omezený prostor =</a:t>
            </a:r>
            <a:r>
              <a:rPr lang="cs-CZ" sz="2800" dirty="0" smtClean="0">
                <a:latin typeface="Calibri"/>
              </a:rPr>
              <a:t>˃ nemusíme oslovovat a zdravit, </a:t>
            </a:r>
          </a:p>
          <a:p>
            <a:r>
              <a:rPr lang="cs-CZ" sz="2800" dirty="0" smtClean="0">
                <a:latin typeface="Calibri"/>
              </a:rPr>
              <a:t>můžeme vynechat některá slova jako „já“, „my“,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estiúhelník 5"/>
          <p:cNvSpPr/>
          <p:nvPr/>
        </p:nvSpPr>
        <p:spPr>
          <a:xfrm>
            <a:off x="1691680" y="3501008"/>
            <a:ext cx="5760640" cy="2376264"/>
          </a:xfrm>
          <a:prstGeom prst="hexagon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323528" y="1340768"/>
            <a:ext cx="8280920" cy="18002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772816"/>
            <a:ext cx="64397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Kup nebo vyrob pohlednici pro někoho, </a:t>
            </a:r>
          </a:p>
          <a:p>
            <a:r>
              <a:rPr lang="cs-CZ" sz="2800" dirty="0" smtClean="0"/>
              <a:t>kdo bydlí sám a asi nedostává moc pošty.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3573016"/>
            <a:ext cx="49863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Navrhni svou vlastní pohlednici.</a:t>
            </a:r>
          </a:p>
          <a:p>
            <a:r>
              <a:rPr lang="cs-CZ" sz="2800" dirty="0" smtClean="0"/>
              <a:t>Např. na počítači, použij třeba</a:t>
            </a:r>
          </a:p>
          <a:p>
            <a:r>
              <a:rPr lang="cs-CZ" sz="2800" dirty="0" smtClean="0"/>
              <a:t>fotografie své či přátel, krajiny, </a:t>
            </a:r>
          </a:p>
          <a:p>
            <a:r>
              <a:rPr lang="cs-CZ" sz="2800" dirty="0" smtClean="0"/>
              <a:t>rodiny. Anebo vytvoř koláž z věcí</a:t>
            </a:r>
          </a:p>
          <a:p>
            <a:r>
              <a:rPr lang="cs-CZ" sz="2800" dirty="0" smtClean="0"/>
              <a:t>nasbíraných na prázdninách.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dopisy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484784"/>
            <a:ext cx="851758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nemusíme uvádět svou adresu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vlevo nahoru patří datum, kdy dopis píšeme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pod datem následuje oslovení (i přezdívkou)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používáme i hovorovou češtinu a nespisovné výrazy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končíme pozdravem typu: Měj se fajn, Páčko, …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píšeme jasně, aby vše bylo správně pochopeno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dopis si po sobě přečteme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adresa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1412776"/>
            <a:ext cx="56251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smtClean="0"/>
              <a:t>na obálce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/>
              <a:t>pravá dolní polovina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/>
              <a:t>PSČ před městem nebo pod ním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4365104"/>
            <a:ext cx="23142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Lucie Pařízková</a:t>
            </a:r>
          </a:p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Dlouhá ulice 15</a:t>
            </a:r>
          </a:p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735 14 Orlová 4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51720" y="3501008"/>
            <a:ext cx="4824536" cy="259228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cap="none" dirty="0" smtClean="0"/>
              <a:t>Co je </a:t>
            </a:r>
            <a:r>
              <a:rPr lang="cs-CZ" b="1" i="1" dirty="0" smtClean="0"/>
              <a:t>PSČ</a:t>
            </a:r>
            <a:r>
              <a:rPr lang="cs-CZ" i="1" dirty="0" smtClean="0"/>
              <a:t>?</a:t>
            </a:r>
            <a:endParaRPr lang="cs-CZ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1556792"/>
            <a:ext cx="5719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zkratka pro </a:t>
            </a:r>
            <a:r>
              <a:rPr lang="cs-CZ" sz="2800" u="sng" dirty="0" smtClean="0"/>
              <a:t>P</a:t>
            </a:r>
            <a:r>
              <a:rPr lang="cs-CZ" sz="2800" dirty="0" smtClean="0"/>
              <a:t>oštovní </a:t>
            </a:r>
            <a:r>
              <a:rPr lang="cs-CZ" sz="2800" u="sng" dirty="0" smtClean="0"/>
              <a:t>S</a:t>
            </a:r>
            <a:r>
              <a:rPr lang="cs-CZ" sz="2800" dirty="0" smtClean="0"/>
              <a:t>měrovací </a:t>
            </a:r>
            <a:r>
              <a:rPr lang="cs-CZ" sz="2800" u="sng" dirty="0" smtClean="0"/>
              <a:t>Č</a:t>
            </a:r>
            <a:r>
              <a:rPr lang="cs-CZ" sz="2800" dirty="0" smtClean="0"/>
              <a:t>íslo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924944"/>
            <a:ext cx="87638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/>
              <a:t> pro identifikaci místa doručení při automatizovaném</a:t>
            </a:r>
          </a:p>
          <a:p>
            <a:r>
              <a:rPr lang="cs-CZ" sz="2800" dirty="0" smtClean="0"/>
              <a:t>třídění zásilek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číselné označení územního obvodu adresní pošty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/>
              <a:t> pěticiferné – trojčíslí a dvojčíslí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99045" y="1571102"/>
            <a:ext cx="5904656" cy="648072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412</TotalTime>
  <Words>1334</Words>
  <Application>Microsoft Office PowerPoint</Application>
  <PresentationFormat>Předvádění na obrazovce (4:3)</PresentationFormat>
  <Paragraphs>220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Papír</vt:lpstr>
      <vt:lpstr>Výukový materiál zpracován v rámci projektu EU peníze školám</vt:lpstr>
      <vt:lpstr>Prezentace aplikace PowerPoint</vt:lpstr>
      <vt:lpstr>DOPIS, E-MAIL, POHLEDNICE</vt:lpstr>
      <vt:lpstr>NEJRŮZNĚJŠÍ DOPISY</vt:lpstr>
      <vt:lpstr>POHLEDNICE</vt:lpstr>
      <vt:lpstr>aktivity</vt:lpstr>
      <vt:lpstr>neformální dopisy</vt:lpstr>
      <vt:lpstr>adresa</vt:lpstr>
      <vt:lpstr>Co je PSČ?</vt:lpstr>
      <vt:lpstr>Tip</vt:lpstr>
      <vt:lpstr>aktivity</vt:lpstr>
      <vt:lpstr>děkovné dopisy</vt:lpstr>
      <vt:lpstr>aktivity</vt:lpstr>
      <vt:lpstr>korespondenční přítel</vt:lpstr>
      <vt:lpstr>aktivita</vt:lpstr>
      <vt:lpstr>e-mail</vt:lpstr>
      <vt:lpstr>zajímavost - šifrované dopisy</vt:lpstr>
      <vt:lpstr>Prezentace aplikace PowerPoint</vt:lpstr>
      <vt:lpstr>Prezentace aplikace PowerPoint</vt:lpstr>
      <vt:lpstr>aktivity</vt:lpstr>
      <vt:lpstr>závěrečné shrnutí a náměty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DOPIS, E-MAIL, POHLEDNICE</dc:title>
  <dc:creator>Uzivatel</dc:creator>
  <cp:lastModifiedBy>Věra Floriánová</cp:lastModifiedBy>
  <cp:revision>49</cp:revision>
  <dcterms:created xsi:type="dcterms:W3CDTF">2013-03-20T14:56:47Z</dcterms:created>
  <dcterms:modified xsi:type="dcterms:W3CDTF">2013-04-22T08:25:40Z</dcterms:modified>
</cp:coreProperties>
</file>