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CD324E-7121-4633-A471-F5C779914B4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7389B3-6512-4CDD-9D61-F431CA25D3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0817" y="2636912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114778" cy="4320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695237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/4.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05205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VY_32_INOVACE_24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3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65618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DŮRAZ </a:t>
            </a:r>
            <a:br>
              <a:rPr lang="cs-CZ" sz="3200" b="1" dirty="0" smtClean="0"/>
            </a:br>
            <a:r>
              <a:rPr lang="cs-CZ" sz="2700" b="1" dirty="0" smtClean="0"/>
              <a:t>- vyslov větu se správným důrazem/ podtržené slovo</a:t>
            </a:r>
            <a:br>
              <a:rPr lang="cs-CZ" sz="2700" b="1" dirty="0" smtClean="0"/>
            </a:br>
            <a:r>
              <a:rPr lang="cs-CZ" sz="2700" b="1" dirty="0" smtClean="0"/>
              <a:t>- kde není podtržené, pokus se najít slovo s důrazem</a:t>
            </a:r>
            <a:endParaRPr lang="cs-CZ" sz="27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2780928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Chceš si obléknout </a:t>
            </a:r>
            <a:r>
              <a:rPr lang="cs-CZ" sz="2800" b="1" u="sng" dirty="0" smtClean="0"/>
              <a:t>halenku</a:t>
            </a:r>
            <a:r>
              <a:rPr lang="cs-CZ" sz="2800" b="1" dirty="0" smtClean="0"/>
              <a:t>? </a:t>
            </a:r>
          </a:p>
          <a:p>
            <a:pPr algn="r"/>
            <a:r>
              <a:rPr lang="cs-CZ" sz="2800" b="1" dirty="0" smtClean="0"/>
              <a:t>Ne, obléknu si černý </a:t>
            </a:r>
            <a:r>
              <a:rPr lang="cs-CZ" sz="2800" b="1" u="sng" dirty="0" smtClean="0"/>
              <a:t>svetr</a:t>
            </a:r>
            <a:r>
              <a:rPr lang="cs-CZ" sz="2800" b="1" dirty="0" smtClean="0"/>
              <a:t>.</a:t>
            </a:r>
          </a:p>
          <a:p>
            <a:pPr algn="r"/>
            <a:endParaRPr lang="cs-CZ" sz="2800" b="1" dirty="0" smtClean="0"/>
          </a:p>
          <a:p>
            <a:r>
              <a:rPr lang="cs-CZ" sz="2800" b="1" dirty="0" smtClean="0"/>
              <a:t>Jsi </a:t>
            </a:r>
            <a:r>
              <a:rPr lang="cs-CZ" sz="2800" b="1" u="sng" dirty="0" smtClean="0"/>
              <a:t>silnější</a:t>
            </a:r>
            <a:r>
              <a:rPr lang="cs-CZ" sz="2800" b="1" dirty="0" smtClean="0"/>
              <a:t> než tvůj bratr?</a:t>
            </a:r>
          </a:p>
          <a:p>
            <a:pPr algn="r"/>
            <a:r>
              <a:rPr lang="cs-CZ" sz="2800" b="1" dirty="0" smtClean="0"/>
              <a:t>Ne, </a:t>
            </a:r>
            <a:r>
              <a:rPr lang="cs-CZ" sz="2800" b="1" u="sng" dirty="0" smtClean="0"/>
              <a:t>můj bratr</a:t>
            </a:r>
            <a:r>
              <a:rPr lang="cs-CZ" sz="2800" b="1" dirty="0" smtClean="0"/>
              <a:t> je silnější.</a:t>
            </a:r>
          </a:p>
          <a:p>
            <a:pPr algn="r"/>
            <a:endParaRPr lang="cs-CZ" sz="2800" b="1" dirty="0" smtClean="0"/>
          </a:p>
          <a:p>
            <a:r>
              <a:rPr lang="cs-CZ" sz="2800" b="1" dirty="0" smtClean="0"/>
              <a:t>Šel jsi </a:t>
            </a:r>
            <a:r>
              <a:rPr lang="cs-CZ" sz="2800" b="1" u="sng" dirty="0" smtClean="0"/>
              <a:t>zahradní brankou</a:t>
            </a:r>
            <a:r>
              <a:rPr lang="cs-CZ" sz="2800" b="1" dirty="0" smtClean="0"/>
              <a:t>?</a:t>
            </a:r>
          </a:p>
          <a:p>
            <a:pPr algn="r"/>
            <a:r>
              <a:rPr lang="cs-CZ" sz="2800" b="1" dirty="0" smtClean="0"/>
              <a:t>Ne, šel jsem </a:t>
            </a:r>
            <a:r>
              <a:rPr lang="cs-CZ" sz="2800" b="1" u="sng" dirty="0" smtClean="0"/>
              <a:t>přes plot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516938" algn="r"/>
              </a:tabLst>
            </a:pPr>
            <a:r>
              <a:rPr lang="cs-CZ" sz="2800" b="1" u="sng" dirty="0" smtClean="0"/>
              <a:t>Přeskočil</a:t>
            </a:r>
            <a:r>
              <a:rPr lang="cs-CZ" sz="2800" b="1" dirty="0" smtClean="0"/>
              <a:t> jsi plot? 	Ne, plot jsem přelezl.</a:t>
            </a:r>
          </a:p>
          <a:p>
            <a:endParaRPr lang="cs-CZ" sz="2800" b="1" dirty="0" smtClean="0"/>
          </a:p>
          <a:p>
            <a:pPr>
              <a:tabLst>
                <a:tab pos="8516938" algn="r"/>
              </a:tabLst>
            </a:pPr>
            <a:r>
              <a:rPr lang="cs-CZ" sz="2800" b="1" dirty="0" smtClean="0"/>
              <a:t>Prohrál jsi? 	Ne, </a:t>
            </a:r>
            <a:r>
              <a:rPr lang="cs-CZ" sz="2800" b="1" u="sng" dirty="0" smtClean="0"/>
              <a:t>vyhrál</a:t>
            </a:r>
            <a:r>
              <a:rPr lang="cs-CZ" sz="2800" b="1" dirty="0" smtClean="0"/>
              <a:t> jsem.</a:t>
            </a:r>
          </a:p>
          <a:p>
            <a:endParaRPr lang="cs-CZ" sz="2800" b="1" dirty="0" smtClean="0"/>
          </a:p>
          <a:p>
            <a:pPr>
              <a:tabLst>
                <a:tab pos="8434388" algn="r"/>
              </a:tabLst>
            </a:pPr>
            <a:r>
              <a:rPr lang="cs-CZ" sz="2800" b="1" dirty="0" smtClean="0"/>
              <a:t>Vzal sis peníze ze stolu? 	  Já jsem si peníze nebral.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Chtěla bys </a:t>
            </a:r>
            <a:r>
              <a:rPr lang="cs-CZ" sz="2800" b="1" u="sng" dirty="0" smtClean="0"/>
              <a:t>kousek</a:t>
            </a:r>
            <a:r>
              <a:rPr lang="cs-CZ" sz="2800" b="1" dirty="0" smtClean="0"/>
              <a:t> koláče?</a:t>
            </a:r>
          </a:p>
          <a:p>
            <a:pPr algn="r"/>
            <a:r>
              <a:rPr lang="cs-CZ" sz="2800" b="1" dirty="0" smtClean="0"/>
              <a:t>Ne, chtěla bych kousek chleba.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Co jsi dělal včera?</a:t>
            </a:r>
          </a:p>
          <a:p>
            <a:pPr algn="r"/>
            <a:r>
              <a:rPr lang="cs-CZ" sz="2800" b="1" dirty="0" smtClean="0"/>
              <a:t>Včera jsem psal dopis babičce.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Oblékneš si zelenou košili?</a:t>
            </a:r>
          </a:p>
          <a:p>
            <a:pPr algn="r"/>
            <a:r>
              <a:rPr lang="cs-CZ" sz="2800" b="1" dirty="0" smtClean="0"/>
              <a:t>Ne, obléknu si modrou košili.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40960" cy="5445224"/>
          </a:xfrm>
        </p:spPr>
        <p:txBody>
          <a:bodyPr>
            <a:normAutofit fontScale="90000"/>
          </a:bodyPr>
          <a:lstStyle/>
          <a:p>
            <a:pPr marL="349250"/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Nejen důraz, ale i </a:t>
            </a:r>
            <a:r>
              <a:rPr lang="cs-CZ" sz="4400" b="1" u="sng" dirty="0" smtClean="0">
                <a:solidFill>
                  <a:schemeClr val="accent1">
                    <a:lumMod val="50000"/>
                  </a:schemeClr>
                </a:solidFill>
              </a:rPr>
              <a:t>pauzy</a:t>
            </a: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 (/) hrají roli při výslovnosti a správném porozumění. </a:t>
            </a:r>
            <a:b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/>
              <a:t>Na básni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Jiřího Žáčka – Eskymácká abeceda</a:t>
            </a:r>
            <a:br>
              <a:rPr lang="cs-CZ" b="1" dirty="0" smtClean="0"/>
            </a:br>
            <a:r>
              <a:rPr lang="cs-CZ" b="1" dirty="0" smtClean="0"/>
              <a:t>si </a:t>
            </a:r>
            <a:r>
              <a:rPr lang="cs-CZ" b="1" dirty="0"/>
              <a:t>to zkusíme.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332656"/>
            <a:ext cx="350172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Eskymácká abeceda</a:t>
            </a:r>
          </a:p>
          <a:p>
            <a:r>
              <a:rPr lang="cs-CZ" sz="2800" dirty="0"/>
              <a:t>Eskymácké </a:t>
            </a:r>
            <a:r>
              <a:rPr lang="cs-CZ" sz="2800" dirty="0" smtClean="0"/>
              <a:t>děti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mají školu z ledu</a:t>
            </a:r>
            <a:r>
              <a:rPr lang="cs-CZ" sz="2800" dirty="0" smtClean="0"/>
              <a:t>,/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učí se tam</a:t>
            </a:r>
            <a:br>
              <a:rPr lang="cs-CZ" sz="2800" dirty="0"/>
            </a:br>
            <a:r>
              <a:rPr lang="cs-CZ" sz="2800" dirty="0"/>
              <a:t>eskymáckou abecedu</a:t>
            </a:r>
            <a:r>
              <a:rPr lang="cs-CZ" sz="2800" dirty="0" smtClean="0"/>
              <a:t>./</a:t>
            </a:r>
            <a:endParaRPr lang="cs-CZ" sz="2800" dirty="0"/>
          </a:p>
          <a:p>
            <a:r>
              <a:rPr lang="cs-CZ" sz="2800" dirty="0"/>
              <a:t>Eskymácká abeceda</a:t>
            </a:r>
            <a:r>
              <a:rPr lang="cs-CZ" sz="2800" dirty="0" smtClean="0"/>
              <a:t>,/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to je krásná věda</a:t>
            </a:r>
            <a:r>
              <a:rPr lang="cs-CZ" sz="2800" dirty="0" smtClean="0"/>
              <a:t>:/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sáňkování</a:t>
            </a:r>
            <a:r>
              <a:rPr lang="cs-CZ" sz="2800" dirty="0" smtClean="0"/>
              <a:t>,/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koulování/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a lov na medvěda</a:t>
            </a:r>
            <a:r>
              <a:rPr lang="cs-CZ" sz="2800" dirty="0" smtClean="0"/>
              <a:t>./</a:t>
            </a:r>
            <a:endParaRPr lang="cs-CZ" sz="2800" dirty="0"/>
          </a:p>
          <a:p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Na další básničce už si pauzy označíme sami.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595021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00113" algn="l"/>
              </a:tabLst>
            </a:pPr>
            <a:r>
              <a:rPr lang="cs-CZ" sz="2800" b="1" dirty="0" smtClean="0"/>
              <a:t>	Josef </a:t>
            </a:r>
            <a:r>
              <a:rPr lang="cs-CZ" sz="2800" b="1" dirty="0" err="1" smtClean="0"/>
              <a:t>Kainar</a:t>
            </a:r>
            <a:r>
              <a:rPr lang="cs-CZ" sz="2800" b="1" dirty="0" smtClean="0"/>
              <a:t>: Kocourek </a:t>
            </a:r>
            <a:r>
              <a:rPr lang="cs-CZ" sz="2800" i="1" dirty="0" smtClean="0"/>
              <a:t>(úryvek)</a:t>
            </a:r>
            <a:endParaRPr lang="cs-CZ" sz="2800" dirty="0" smtClean="0"/>
          </a:p>
          <a:p>
            <a:pPr lvl="3">
              <a:tabLst>
                <a:tab pos="1255713" algn="l"/>
              </a:tabLst>
            </a:pPr>
            <a:endParaRPr lang="cs-CZ" sz="2800" dirty="0" smtClean="0"/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Kocourku </a:t>
            </a:r>
            <a:r>
              <a:rPr lang="cs-CZ" sz="2800" dirty="0" err="1" smtClean="0"/>
              <a:t>milej</a:t>
            </a:r>
            <a:r>
              <a:rPr lang="cs-CZ" sz="2800" dirty="0" smtClean="0"/>
              <a:t>,</a:t>
            </a:r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čerte můj,</a:t>
            </a:r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já pro tě pláču.</a:t>
            </a:r>
          </a:p>
          <a:p>
            <a:pPr lvl="3">
              <a:tabLst>
                <a:tab pos="1255713" algn="l"/>
              </a:tabLst>
            </a:pPr>
            <a:endParaRPr lang="cs-CZ" sz="2800" dirty="0" smtClean="0"/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A přece mlíčko </a:t>
            </a:r>
            <a:r>
              <a:rPr lang="cs-CZ" sz="2800" smtClean="0"/>
              <a:t>jsem ti </a:t>
            </a:r>
            <a:r>
              <a:rPr lang="cs-CZ" sz="2800" dirty="0" smtClean="0"/>
              <a:t>nalívala,</a:t>
            </a:r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do talířku pěkně </a:t>
            </a:r>
            <a:r>
              <a:rPr lang="cs-CZ" sz="2800" dirty="0" err="1" smtClean="0"/>
              <a:t>kvítečkovanýho</a:t>
            </a:r>
            <a:endParaRPr lang="cs-CZ" sz="2800" dirty="0" smtClean="0"/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už zrána, před školou,</a:t>
            </a:r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abys mi nevyhládl,</a:t>
            </a:r>
          </a:p>
          <a:p>
            <a:pPr lvl="3">
              <a:tabLst>
                <a:tab pos="1255713" algn="l"/>
              </a:tabLst>
            </a:pPr>
            <a:r>
              <a:rPr lang="cs-CZ" sz="2800" dirty="0" smtClean="0"/>
              <a:t>než se k tobě vrátím.</a:t>
            </a:r>
          </a:p>
          <a:p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1196752"/>
            <a:ext cx="66848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 podvečer, to jsme si povídali,</a:t>
            </a:r>
          </a:p>
          <a:p>
            <a:r>
              <a:rPr lang="cs-CZ" sz="2800" dirty="0" smtClean="0"/>
              <a:t>já jsem tě hladila,</a:t>
            </a:r>
          </a:p>
          <a:p>
            <a:r>
              <a:rPr lang="cs-CZ" sz="2800" dirty="0" smtClean="0"/>
              <a:t>a tys byl </a:t>
            </a:r>
            <a:r>
              <a:rPr lang="cs-CZ" sz="2800" dirty="0" err="1" smtClean="0"/>
              <a:t>elektrickej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a jenom předls, jak mi bylo dobře.</a:t>
            </a:r>
          </a:p>
          <a:p>
            <a:endParaRPr lang="cs-CZ" sz="2800" dirty="0" smtClean="0"/>
          </a:p>
          <a:p>
            <a:r>
              <a:rPr lang="cs-CZ" sz="2800" dirty="0" smtClean="0"/>
              <a:t>Někdy mi vyprávěls kocouří pohádky.</a:t>
            </a:r>
          </a:p>
          <a:p>
            <a:r>
              <a:rPr lang="cs-CZ" sz="2800" dirty="0" smtClean="0"/>
              <a:t>Tu o myšce, co zlobila svou mámu,</a:t>
            </a:r>
          </a:p>
          <a:p>
            <a:r>
              <a:rPr lang="cs-CZ" sz="2800" dirty="0" smtClean="0"/>
              <a:t>tu o měsíčku, malém čaroději,</a:t>
            </a:r>
          </a:p>
          <a:p>
            <a:r>
              <a:rPr lang="cs-CZ" sz="2800" dirty="0" smtClean="0"/>
              <a:t>co přičaroval kočce zvonek na ocas.</a:t>
            </a:r>
          </a:p>
          <a:p>
            <a:r>
              <a:rPr lang="cs-CZ" sz="2800" dirty="0" smtClean="0"/>
              <a:t>…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6780" y="2564904"/>
            <a:ext cx="87872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Zdroj:</a:t>
            </a:r>
          </a:p>
          <a:p>
            <a:endParaRPr lang="cs-CZ" sz="2800" b="1" dirty="0" smtClean="0"/>
          </a:p>
          <a:p>
            <a:r>
              <a:rPr lang="cs-CZ" sz="2800" dirty="0" smtClean="0"/>
              <a:t>KOŠŤÁK, J. </a:t>
            </a:r>
            <a:r>
              <a:rPr lang="cs-CZ" sz="2800" i="1" dirty="0" smtClean="0"/>
              <a:t>Hrátky s literaturou pro 4. a 5. ročník</a:t>
            </a:r>
          </a:p>
          <a:p>
            <a:r>
              <a:rPr lang="cs-CZ" sz="2800" i="1" dirty="0" smtClean="0"/>
              <a:t>ZŠ. </a:t>
            </a:r>
            <a:r>
              <a:rPr lang="cs-CZ" sz="2800" dirty="0" smtClean="0"/>
              <a:t>Olomouc: </a:t>
            </a:r>
            <a:r>
              <a:rPr lang="cs-CZ" sz="2800" dirty="0" err="1" smtClean="0"/>
              <a:t>Votobia</a:t>
            </a:r>
            <a:r>
              <a:rPr lang="cs-CZ" sz="2800" dirty="0" smtClean="0"/>
              <a:t>, 1999. ISBN 80-7198-358-6</a:t>
            </a:r>
          </a:p>
          <a:p>
            <a:r>
              <a:rPr lang="cs-CZ" sz="2800" dirty="0"/>
              <a:t>[ONLINE] [CIT. </a:t>
            </a:r>
            <a:r>
              <a:rPr lang="cs-CZ" sz="2800" dirty="0" smtClean="0"/>
              <a:t>2011-09-22]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Autorem </a:t>
            </a:r>
            <a:r>
              <a:rPr lang="cs-CZ" sz="2800" dirty="0"/>
              <a:t>materiálu a všech jeho částí,</a:t>
            </a:r>
          </a:p>
          <a:p>
            <a:r>
              <a:rPr lang="cs-CZ" sz="2800" dirty="0"/>
              <a:t>není-li uvedeno jinak, je Mgr. Věra Floriánová.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01868"/>
              </p:ext>
            </p:extLst>
          </p:nvPr>
        </p:nvGraphicFramePr>
        <p:xfrm>
          <a:off x="611560" y="2852936"/>
          <a:ext cx="806489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jazyková komunikace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Mluvený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projev</a:t>
                      </a:r>
                      <a:endParaRPr lang="cs-CZ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jazyk a literatura – komunikační  a slohová výchova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procvičování:</a:t>
                      </a:r>
                      <a:r>
                        <a:rPr lang="cs-CZ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praktická cvičení</a:t>
                      </a:r>
                      <a:endParaRPr lang="cs-CZ" sz="1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jazykolamy,  výslovnost,  dvojhlásky,  dech, důraz,  přízvuk</a:t>
                      </a:r>
                      <a:endParaRPr lang="cs-CZ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2912" cy="30243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JAZYKOLAMY</a:t>
            </a:r>
            <a:br>
              <a:rPr lang="cs-CZ" b="1" dirty="0" smtClean="0"/>
            </a:br>
            <a:r>
              <a:rPr lang="cs-CZ" b="1" dirty="0" smtClean="0"/>
              <a:t>HLASOVÁ A DECHOVÁ CVIČENÍ</a:t>
            </a:r>
            <a:br>
              <a:rPr lang="cs-CZ" b="1" dirty="0" smtClean="0"/>
            </a:br>
            <a:r>
              <a:rPr lang="cs-CZ" b="1" dirty="0" smtClean="0"/>
              <a:t>PAUZY, DŮRAZY A PŘÍZVUKY</a:t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Na začátek se rozcvič pomocí jazykolamů.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06084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Nesli sysli v sesli sysla.</a:t>
            </a:r>
          </a:p>
          <a:p>
            <a:pPr algn="r"/>
            <a:r>
              <a:rPr lang="cs-CZ" sz="2800" b="1" dirty="0" smtClean="0"/>
              <a:t>Kapka kápla, klapka klapla.</a:t>
            </a:r>
          </a:p>
          <a:p>
            <a:r>
              <a:rPr lang="cs-CZ" sz="2800" b="1" dirty="0" smtClean="0"/>
              <a:t>Z čeho chceš sčítat?</a:t>
            </a:r>
          </a:p>
          <a:p>
            <a:pPr algn="r"/>
            <a:r>
              <a:rPr lang="cs-CZ" sz="2800" b="1" dirty="0" smtClean="0"/>
              <a:t>Olemujeme-li to nebo neolemujeme-li to.</a:t>
            </a:r>
          </a:p>
          <a:p>
            <a:r>
              <a:rPr lang="cs-CZ" sz="2800" b="1" dirty="0" smtClean="0"/>
              <a:t>Ještě štěstí, že se nesešli.</a:t>
            </a:r>
          </a:p>
          <a:p>
            <a:pPr algn="r"/>
            <a:r>
              <a:rPr lang="cs-CZ" sz="2800" b="1" dirty="0" smtClean="0"/>
              <a:t>Kdy zas zašustíš sukní?</a:t>
            </a:r>
          </a:p>
          <a:p>
            <a:r>
              <a:rPr lang="cs-CZ" sz="2800" b="1" dirty="0" smtClean="0"/>
              <a:t>Čistý s Čistou čistili činčilový čepec.</a:t>
            </a:r>
          </a:p>
          <a:p>
            <a:pPr algn="r"/>
            <a:r>
              <a:rPr lang="cs-CZ" sz="2800" b="1" dirty="0" smtClean="0"/>
              <a:t>Strýc Šusta suší švestky.</a:t>
            </a:r>
          </a:p>
          <a:p>
            <a:r>
              <a:rPr lang="cs-CZ" sz="2800" b="1" dirty="0" smtClean="0"/>
              <a:t>Řapík řebříčku řízl Řinu do prstu.</a:t>
            </a:r>
          </a:p>
          <a:p>
            <a:pPr algn="r"/>
            <a:r>
              <a:rPr lang="cs-CZ" sz="2800" b="1" dirty="0"/>
              <a:t>S</a:t>
            </a:r>
            <a:r>
              <a:rPr lang="cs-CZ" sz="2800" b="1" dirty="0" smtClean="0"/>
              <a:t>češ si vlasy z čela.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33265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A POKRAČUJ RYCHLEJI A HLASITĚJI</a:t>
            </a:r>
          </a:p>
          <a:p>
            <a:endParaRPr lang="cs-CZ" sz="2800" b="1" dirty="0"/>
          </a:p>
          <a:p>
            <a:endParaRPr lang="cs-CZ" sz="2800" b="1" dirty="0" smtClean="0"/>
          </a:p>
          <a:p>
            <a:r>
              <a:rPr lang="cs-CZ" sz="2800" b="1" dirty="0" smtClean="0"/>
              <a:t>U Řezáčů řinčel řetěz při řezání řezanky.</a:t>
            </a:r>
          </a:p>
          <a:p>
            <a:pPr algn="r"/>
            <a:r>
              <a:rPr lang="cs-CZ" sz="2800" b="1" dirty="0" smtClean="0"/>
              <a:t>V Postoloprtech vrtali vrty.</a:t>
            </a:r>
          </a:p>
          <a:p>
            <a:r>
              <a:rPr lang="cs-CZ" sz="2800" b="1" dirty="0" smtClean="0"/>
              <a:t>Leonora lepí leporelo.</a:t>
            </a:r>
          </a:p>
          <a:p>
            <a:pPr algn="r"/>
            <a:r>
              <a:rPr lang="cs-CZ" sz="2800" b="1" dirty="0" smtClean="0"/>
              <a:t>Dalajláma v lomu láme skálu.</a:t>
            </a:r>
          </a:p>
          <a:p>
            <a:r>
              <a:rPr lang="cs-CZ" sz="2800" b="1" dirty="0" smtClean="0"/>
              <a:t>Nese se po lese se sehnutou větví.</a:t>
            </a:r>
          </a:p>
          <a:p>
            <a:pPr algn="r"/>
            <a:r>
              <a:rPr lang="cs-CZ" sz="2800" b="1" dirty="0"/>
              <a:t>Karel Kolor koloroval králův krátký </a:t>
            </a:r>
            <a:r>
              <a:rPr lang="cs-CZ" sz="2800" b="1" dirty="0" smtClean="0"/>
              <a:t>rukopis.</a:t>
            </a:r>
          </a:p>
          <a:p>
            <a:r>
              <a:rPr lang="cs-CZ" sz="2800" b="1" dirty="0" smtClean="0"/>
              <a:t>Seznam ze </a:t>
            </a:r>
            <a:r>
              <a:rPr lang="cs-CZ" sz="2800" b="1" dirty="0" err="1" smtClean="0"/>
              <a:t>Seznamova</a:t>
            </a:r>
            <a:r>
              <a:rPr lang="cs-CZ" sz="2800" b="1" dirty="0" smtClean="0"/>
              <a:t> se seznamoval se Zuzankou ze Zvolena.</a:t>
            </a:r>
          </a:p>
          <a:p>
            <a:pPr algn="r"/>
            <a:endParaRPr 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Teď si procvič výslovnost samohlásek.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44824"/>
            <a:ext cx="81875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Kamarádská Hana vstává ráda sama a na zahřátá kamna dává čaj.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Hele, tele se vesele veze.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Místní číšník Jiří chvíli čistí pivní číši.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Ondro, pozor, polož kolo pod to molo. 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Julku, </a:t>
            </a:r>
            <a:r>
              <a:rPr lang="cs-CZ" sz="2800" b="1" dirty="0" err="1" smtClean="0"/>
              <a:t>půjč</a:t>
            </a:r>
            <a:r>
              <a:rPr lang="cs-CZ" sz="2800" b="1" dirty="0" smtClean="0"/>
              <a:t> mu lulku, nůž a hůlku.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1399032"/>
          </a:xfrm>
        </p:spPr>
        <p:txBody>
          <a:bodyPr>
            <a:normAutofit/>
          </a:bodyPr>
          <a:lstStyle/>
          <a:p>
            <a:r>
              <a:rPr lang="cs-CZ" b="1" dirty="0" smtClean="0"/>
              <a:t>A ještě výslovnost dvojhlásky.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13285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cs-CZ" sz="3600" b="1" dirty="0" smtClean="0"/>
              <a:t>Kolouch, kohout s mouchou mnohou s hloupou chloubou houpou nohou.</a:t>
            </a:r>
          </a:p>
          <a:p>
            <a:endParaRPr lang="cs-CZ" sz="36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cs-CZ" sz="3600" b="1" dirty="0" smtClean="0"/>
              <a:t>Plavou strouhou dlouhou, </a:t>
            </a:r>
            <a:r>
              <a:rPr lang="cs-CZ" sz="3600" b="1" dirty="0" err="1" smtClean="0"/>
              <a:t>ouzkou</a:t>
            </a:r>
            <a:r>
              <a:rPr lang="cs-CZ" sz="3600" b="1" dirty="0" smtClean="0"/>
              <a:t>, </a:t>
            </a:r>
          </a:p>
          <a:p>
            <a:pPr algn="r"/>
            <a:r>
              <a:rPr lang="cs-CZ" sz="3600" b="1" dirty="0" smtClean="0"/>
              <a:t>chroupou </a:t>
            </a:r>
            <a:r>
              <a:rPr lang="cs-CZ" sz="3600" b="1" dirty="0" err="1" smtClean="0"/>
              <a:t>oukrop</a:t>
            </a:r>
            <a:r>
              <a:rPr lang="cs-CZ" sz="3600" b="1" dirty="0" smtClean="0"/>
              <a:t> s pouhou houskou.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Důležitý je také dech.</a:t>
            </a:r>
            <a:br>
              <a:rPr lang="cs-CZ" b="1" dirty="0" smtClean="0"/>
            </a:br>
            <a:r>
              <a:rPr lang="cs-CZ" b="1" dirty="0" smtClean="0"/>
              <a:t>Opakuj tedy co nejdéle…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2348880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Pššš</a:t>
            </a:r>
            <a:r>
              <a:rPr lang="cs-CZ" sz="2800" b="1" dirty="0" smtClean="0"/>
              <a:t>…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20072" y="2420888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Pršííí</a:t>
            </a:r>
            <a:r>
              <a:rPr lang="cs-CZ" sz="2800" b="1" dirty="0" smtClean="0"/>
              <a:t>…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3356992"/>
            <a:ext cx="208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Foukááá</a:t>
            </a:r>
            <a:r>
              <a:rPr lang="cs-CZ" sz="2800" b="1" dirty="0" smtClean="0"/>
              <a:t>…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39752" y="5445224"/>
            <a:ext cx="3036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Pozor </a:t>
            </a:r>
            <a:r>
              <a:rPr lang="cs-CZ" sz="2800" b="1" dirty="0" err="1" smtClean="0"/>
              <a:t>kaktusss</a:t>
            </a:r>
            <a:r>
              <a:rPr lang="cs-CZ" sz="2800" b="1" dirty="0" smtClean="0"/>
              <a:t>…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4509120"/>
            <a:ext cx="233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Pa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pa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pa</a:t>
            </a:r>
            <a:r>
              <a:rPr lang="cs-CZ" sz="2800" b="1" dirty="0" smtClean="0"/>
              <a:t>…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0" y="4365104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Cililili</a:t>
            </a:r>
            <a:r>
              <a:rPr lang="cs-CZ" sz="2800" b="1" dirty="0" smtClean="0"/>
              <a:t>…</a:t>
            </a:r>
            <a:r>
              <a:rPr lang="cs-CZ" sz="2800" b="1" dirty="0" err="1" smtClean="0"/>
              <a:t>ng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Zkus jedním dechem vyslovit co nejdelší úsek.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348880"/>
            <a:ext cx="8002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Deset korálků, devět korálků, osm korálků, …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501008"/>
            <a:ext cx="85186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Měl jsem deset ořechů, jeden jsem ti dal – mám</a:t>
            </a:r>
          </a:p>
          <a:p>
            <a:r>
              <a:rPr lang="cs-CZ" sz="2800" b="1" dirty="0" smtClean="0"/>
              <a:t>devět ořechů. Měl jsem devět ořechů, jeden </a:t>
            </a:r>
          </a:p>
          <a:p>
            <a:r>
              <a:rPr lang="cs-CZ" sz="2800" b="1" dirty="0" smtClean="0"/>
              <a:t>jsem ti dal – mám osm ořechů. …</a:t>
            </a:r>
          </a:p>
          <a:p>
            <a:r>
              <a:rPr lang="cs-CZ" sz="2800" b="1" dirty="0" smtClean="0"/>
              <a:t>Měl jsem jeden ořech, jeden jsem ti dal – a teď</a:t>
            </a:r>
          </a:p>
          <a:p>
            <a:r>
              <a:rPr lang="cs-CZ" sz="2800" b="1" dirty="0" smtClean="0"/>
              <a:t>nemám nic.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</TotalTime>
  <Words>541</Words>
  <Application>Microsoft Office PowerPoint</Application>
  <PresentationFormat>Předvádění na obrazovce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Výukový materiál zpracován v rámci projektu EU peníze školám</vt:lpstr>
      <vt:lpstr>Prezentace aplikace PowerPoint</vt:lpstr>
      <vt:lpstr>  JAZYKOLAMY HLASOVÁ A DECHOVÁ CVIČENÍ PAUZY, DŮRAZY A PŘÍZVUKY </vt:lpstr>
      <vt:lpstr>Na začátek se rozcvič pomocí jazykolamů.</vt:lpstr>
      <vt:lpstr>Prezentace aplikace PowerPoint</vt:lpstr>
      <vt:lpstr>Teď si procvič výslovnost samohlásek.</vt:lpstr>
      <vt:lpstr>A ještě výslovnost dvojhlásky.</vt:lpstr>
      <vt:lpstr>Důležitý je také dech. Opakuj tedy co nejdéle…</vt:lpstr>
      <vt:lpstr>Zkus jedním dechem vyslovit co nejdelší úsek.</vt:lpstr>
      <vt:lpstr>DŮRAZ  - vyslov větu se správným důrazem/ podtržené slovo - kde není podtržené, pokus se najít slovo s důrazem</vt:lpstr>
      <vt:lpstr>Prezentace aplikace PowerPoint</vt:lpstr>
      <vt:lpstr> Nejen důraz, ale i pauzy (/) hrají roli při výslovnosti a správném porozumění.   Na básni  Jiřího Žáčka – Eskymácká abeceda si to zkusíme.  </vt:lpstr>
      <vt:lpstr>Prezentace aplikace PowerPoint</vt:lpstr>
      <vt:lpstr>Na další básničce už si pauzy označíme sami.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PAUZY A PŘÍZVUKY JAZYKOLAMY</dc:title>
  <dc:creator>Uzivatel</dc:creator>
  <cp:lastModifiedBy>Věra Floriánová</cp:lastModifiedBy>
  <cp:revision>19</cp:revision>
  <dcterms:created xsi:type="dcterms:W3CDTF">2012-10-19T14:11:31Z</dcterms:created>
  <dcterms:modified xsi:type="dcterms:W3CDTF">2013-04-22T08:26:32Z</dcterms:modified>
</cp:coreProperties>
</file>