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70" r:id="rId2"/>
    <p:sldId id="272" r:id="rId3"/>
    <p:sldId id="256" r:id="rId4"/>
    <p:sldId id="273" r:id="rId5"/>
    <p:sldId id="274" r:id="rId6"/>
    <p:sldId id="281" r:id="rId7"/>
    <p:sldId id="275" r:id="rId8"/>
    <p:sldId id="276" r:id="rId9"/>
    <p:sldId id="277" r:id="rId10"/>
    <p:sldId id="278" r:id="rId11"/>
    <p:sldId id="279" r:id="rId12"/>
    <p:sldId id="280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audioteka.cz/aprilova-skola,produkt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enipomaha.cz/cs/Knihy/Knihy-pro-1-5-tridu/Aprilova-skola" TargetMode="External"/><Relationship Id="rId2" Type="http://schemas.openxmlformats.org/officeDocument/2006/relationships/hyperlink" Target="http://www.jirizacek.cz/ukazky-tvorba-pro-deti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audioteka.cz/aprilova-skola,produkt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708920"/>
            <a:ext cx="8208912" cy="1229522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Výukový materiál zpracován v rámci projektu EU peníze školám</a:t>
            </a: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4077072"/>
            <a:ext cx="5114778" cy="43204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>
                <a:latin typeface="Calibri" pitchFamily="34" charset="0"/>
                <a:cs typeface="Calibri" pitchFamily="34" charset="0"/>
              </a:rPr>
              <a:t>Registrační číslo projektu: CZ.1.07/1.4.00/21.2852</a:t>
            </a:r>
          </a:p>
          <a:p>
            <a:pPr algn="ctr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842088"/>
              </p:ext>
            </p:extLst>
          </p:nvPr>
        </p:nvGraphicFramePr>
        <p:xfrm>
          <a:off x="899592" y="5229200"/>
          <a:ext cx="511256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Mgr. Věra </a:t>
                      </a:r>
                      <a:r>
                        <a:rPr lang="cs-CZ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Floriánová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IV.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/4.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084806"/>
              </p:ext>
            </p:extLst>
          </p:nvPr>
        </p:nvGraphicFramePr>
        <p:xfrm>
          <a:off x="899592" y="4797152"/>
          <a:ext cx="7488832" cy="365760"/>
        </p:xfrm>
        <a:graphic>
          <a:graphicData uri="http://schemas.openxmlformats.org/drawingml/2006/table">
            <a:tbl>
              <a:tblPr/>
              <a:tblGrid>
                <a:gridCol w="1188874"/>
                <a:gridCol w="1403414"/>
                <a:gridCol w="4104456"/>
                <a:gridCol w="792088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č. materiálu: </a:t>
                      </a: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VY_32_INOVACE_40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68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ZKUSÍME SI RÝMOVAT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Eskymácká abeceda</a:t>
            </a:r>
          </a:p>
          <a:p>
            <a:pPr marL="0" indent="0">
              <a:buNone/>
            </a:pPr>
            <a:r>
              <a:rPr lang="cs-CZ" dirty="0" smtClean="0"/>
              <a:t>Eskymácké </a:t>
            </a:r>
            <a:r>
              <a:rPr lang="cs-CZ" dirty="0"/>
              <a:t>děti</a:t>
            </a:r>
          </a:p>
          <a:p>
            <a:pPr marL="0" indent="0">
              <a:buNone/>
            </a:pPr>
            <a:r>
              <a:rPr lang="cs-CZ" dirty="0"/>
              <a:t>mají školu z </a:t>
            </a:r>
            <a:r>
              <a:rPr lang="cs-CZ" dirty="0" smtClean="0"/>
              <a:t>___________ ,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učí se tam</a:t>
            </a:r>
          </a:p>
          <a:p>
            <a:pPr marL="0" indent="0">
              <a:buNone/>
            </a:pPr>
            <a:r>
              <a:rPr lang="cs-CZ" dirty="0"/>
              <a:t>eskymáckou </a:t>
            </a:r>
            <a:r>
              <a:rPr lang="cs-CZ" dirty="0" smtClean="0"/>
              <a:t>______________.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Eskymácká abeceda,</a:t>
            </a:r>
          </a:p>
          <a:p>
            <a:pPr marL="0" indent="0">
              <a:buNone/>
            </a:pPr>
            <a:r>
              <a:rPr lang="cs-CZ" dirty="0" smtClean="0"/>
              <a:t>to </a:t>
            </a:r>
            <a:r>
              <a:rPr lang="cs-CZ" dirty="0"/>
              <a:t>je krásná </a:t>
            </a:r>
            <a:r>
              <a:rPr lang="cs-CZ" dirty="0" smtClean="0"/>
              <a:t>__________: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sáňkování,</a:t>
            </a:r>
          </a:p>
          <a:p>
            <a:pPr marL="0" indent="0">
              <a:buNone/>
            </a:pPr>
            <a:r>
              <a:rPr lang="cs-CZ" dirty="0"/>
              <a:t>koulování</a:t>
            </a:r>
          </a:p>
          <a:p>
            <a:pPr marL="0" indent="0">
              <a:buNone/>
            </a:pPr>
            <a:r>
              <a:rPr lang="cs-CZ" dirty="0"/>
              <a:t>a lov na </a:t>
            </a:r>
            <a:r>
              <a:rPr lang="cs-CZ" dirty="0" smtClean="0"/>
              <a:t>______________ .</a:t>
            </a:r>
            <a:endParaRPr lang="cs-CZ" dirty="0"/>
          </a:p>
          <a:p>
            <a:endParaRPr lang="cs-CZ" dirty="0"/>
          </a:p>
        </p:txBody>
      </p:sp>
      <p:pic>
        <p:nvPicPr>
          <p:cNvPr id="6146" name="Picture 2" descr="C:\Users\Já\AppData\Local\Microsoft\Windows\Temporary Internet Files\Content.IE5\TQZU4TO7\MC900017021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59" y="2241193"/>
            <a:ext cx="1924583" cy="3060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56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CO ŘÍKÁ JIŘÍ ŽÁČEK O PSANÍ </a:t>
            </a:r>
            <a:br>
              <a:rPr lang="cs-CZ" b="1" dirty="0" smtClean="0"/>
            </a:br>
            <a:r>
              <a:rPr lang="cs-CZ" b="1" dirty="0" smtClean="0"/>
              <a:t>PRO DĚTI?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Psát </a:t>
            </a:r>
            <a:r>
              <a:rPr lang="cs-CZ" sz="4000" dirty="0"/>
              <a:t>pro děti </a:t>
            </a:r>
            <a:r>
              <a:rPr lang="cs-CZ" sz="4000" b="1" dirty="0"/>
              <a:t>znamená objevovat svět,</a:t>
            </a:r>
            <a:r>
              <a:rPr lang="cs-CZ" sz="4000" dirty="0"/>
              <a:t> kde se žije na plné pecky, kde se člověk </a:t>
            </a:r>
            <a:r>
              <a:rPr lang="cs-CZ" sz="4000" b="1" dirty="0"/>
              <a:t>nikdy nenudí</a:t>
            </a:r>
            <a:r>
              <a:rPr lang="cs-CZ" sz="4000" dirty="0"/>
              <a:t>, kde zázraky života v nás ještě budí úžas a touhu přijít všemu na kloub. </a:t>
            </a:r>
            <a:endParaRPr lang="cs-CZ" sz="4000" dirty="0" smtClean="0"/>
          </a:p>
          <a:p>
            <a:r>
              <a:rPr lang="cs-CZ" sz="4000" dirty="0" smtClean="0"/>
              <a:t>Psát </a:t>
            </a:r>
            <a:r>
              <a:rPr lang="cs-CZ" sz="4000" dirty="0"/>
              <a:t>pro děti je </a:t>
            </a:r>
            <a:r>
              <a:rPr lang="cs-CZ" sz="4000" b="1" dirty="0"/>
              <a:t>omlazovací kúra </a:t>
            </a:r>
            <a:r>
              <a:rPr lang="cs-CZ" sz="4000" dirty="0"/>
              <a:t>a </a:t>
            </a:r>
            <a:r>
              <a:rPr lang="cs-CZ" sz="4000" b="1" dirty="0"/>
              <a:t>škola radosti.</a:t>
            </a:r>
          </a:p>
        </p:txBody>
      </p:sp>
    </p:spTree>
    <p:extLst>
      <p:ext uri="{BB962C8B-B14F-4D97-AF65-F5344CB8AC3E}">
        <p14:creationId xmlns:p14="http://schemas.microsoft.com/office/powerpoint/2010/main" val="289298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UKÁZKA - POSLECH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audioteka.cz/aprilova-skola,produkt.html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1880" y="2996952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65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38635" y="764704"/>
            <a:ext cx="748883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Zdroje:</a:t>
            </a:r>
          </a:p>
          <a:p>
            <a:r>
              <a:rPr lang="cs-CZ" sz="2800" dirty="0">
                <a:hlinkClick r:id="rId2"/>
              </a:rPr>
              <a:t>http://</a:t>
            </a:r>
            <a:r>
              <a:rPr lang="cs-CZ" sz="2800" dirty="0" smtClean="0">
                <a:hlinkClick r:id="rId2"/>
              </a:rPr>
              <a:t>www.jirizacek.cz/ukazky-tvorba-pro-deti.html</a:t>
            </a:r>
            <a:endParaRPr lang="cs-CZ" sz="2800" dirty="0" smtClean="0"/>
          </a:p>
          <a:p>
            <a:r>
              <a:rPr lang="cs-CZ" sz="2800" dirty="0">
                <a:hlinkClick r:id="rId3"/>
              </a:rPr>
              <a:t>http://</a:t>
            </a:r>
            <a:r>
              <a:rPr lang="cs-CZ" sz="2800" dirty="0" smtClean="0">
                <a:hlinkClick r:id="rId3"/>
              </a:rPr>
              <a:t>www.ctenipomaha.cz/cs/Knihy/Knihy-pro-1-5-tridu/Aprilova-skola</a:t>
            </a:r>
            <a:endParaRPr lang="cs-CZ" sz="2800" dirty="0" smtClean="0"/>
          </a:p>
          <a:p>
            <a:r>
              <a:rPr lang="cs-CZ" sz="2800" dirty="0">
                <a:hlinkClick r:id="rId4"/>
              </a:rPr>
              <a:t>http://</a:t>
            </a:r>
            <a:r>
              <a:rPr lang="cs-CZ" sz="2800" dirty="0" smtClean="0">
                <a:hlinkClick r:id="rId4"/>
              </a:rPr>
              <a:t>audioteka.cz/aprilova-skola,produkt.html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KLIPART </a:t>
            </a:r>
          </a:p>
          <a:p>
            <a:r>
              <a:rPr lang="cs-CZ" sz="2800" dirty="0" smtClean="0"/>
              <a:t>[</a:t>
            </a:r>
            <a:r>
              <a:rPr lang="cs-CZ" sz="2800" dirty="0"/>
              <a:t>ONLINE] [CIT. </a:t>
            </a:r>
            <a:r>
              <a:rPr lang="cs-CZ" sz="2800" smtClean="0"/>
              <a:t>2012-01-17</a:t>
            </a:r>
            <a:r>
              <a:rPr lang="cs-CZ" sz="2800" dirty="0" smtClean="0"/>
              <a:t>]</a:t>
            </a:r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Autorem materiálu a všech jeho částí,</a:t>
            </a:r>
          </a:p>
          <a:p>
            <a:r>
              <a:rPr lang="cs-CZ" sz="2800" dirty="0"/>
              <a:t>není-li uvedeno jinak, je Mgr. Věra Floriánová.</a:t>
            </a:r>
          </a:p>
          <a:p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123" y="476672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865833"/>
              </p:ext>
            </p:extLst>
          </p:nvPr>
        </p:nvGraphicFramePr>
        <p:xfrm>
          <a:off x="611560" y="2852936"/>
          <a:ext cx="806489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2592288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Vzdělávací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Jazyk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 jazyková komunikace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Tvořivé činnosti s literárním textem </a:t>
                      </a:r>
                      <a:endParaRPr lang="cs-CZ" sz="1600" b="1" dirty="0" smtClean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Český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jazyk a literatura – literární  výchova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Výstižný popis způsobu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použití, případně metodické pokyny: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materiál vhodný pro procvičování:</a:t>
                      </a:r>
                      <a:r>
                        <a:rPr lang="cs-CZ" sz="12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praktická cvičení, recitace, rýmování, poslech, zápis</a:t>
                      </a:r>
                      <a:endParaRPr lang="cs-CZ" sz="12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Klíčová slova: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Jiří</a:t>
                      </a:r>
                      <a:r>
                        <a:rPr lang="cs-CZ" sz="12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Žáček, životopis, recitace, rým, obrazotvornost, 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11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Druh učebního materiálu: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Powerpointová</a:t>
                      </a: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prezentace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94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796728"/>
          </a:xfrm>
        </p:spPr>
        <p:txBody>
          <a:bodyPr>
            <a:normAutofit/>
          </a:bodyPr>
          <a:lstStyle/>
          <a:p>
            <a:r>
              <a:rPr lang="cs-CZ" b="1" dirty="0" smtClean="0"/>
              <a:t>Jiří Žáček </a:t>
            </a:r>
            <a:br>
              <a:rPr lang="cs-CZ" b="1" dirty="0" smtClean="0"/>
            </a:br>
            <a:r>
              <a:rPr lang="cs-CZ" b="1" i="1" u="sng" dirty="0" smtClean="0"/>
              <a:t>APRÍLOVÁ ŠKOLA</a:t>
            </a:r>
            <a:endParaRPr lang="cs-CZ" b="1" i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3140968"/>
            <a:ext cx="3455447" cy="25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CO TO JE ŽIVOTOPIS?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Narodil se 6. listopadu 1945 v Chomutově. </a:t>
            </a:r>
            <a:endParaRPr lang="cs-CZ" dirty="0" smtClean="0"/>
          </a:p>
          <a:p>
            <a:r>
              <a:rPr lang="cs-CZ" dirty="0" smtClean="0"/>
              <a:t>Dětství </a:t>
            </a:r>
            <a:r>
              <a:rPr lang="cs-CZ" dirty="0"/>
              <a:t>a školní léta prožil v jihočeských Strakonicích. Vystudoval Střední průmyslovou školu stavební ve </a:t>
            </a:r>
            <a:r>
              <a:rPr lang="cs-CZ" dirty="0" smtClean="0"/>
              <a:t>Volyni a</a:t>
            </a:r>
            <a:r>
              <a:rPr lang="cs-CZ" dirty="0"/>
              <a:t> stavební fakultu ČVUT v </a:t>
            </a:r>
            <a:r>
              <a:rPr lang="cs-CZ" dirty="0" smtClean="0"/>
              <a:t>Praze.</a:t>
            </a:r>
          </a:p>
          <a:p>
            <a:r>
              <a:rPr lang="cs-CZ" dirty="0" smtClean="0"/>
              <a:t>Po</a:t>
            </a:r>
            <a:r>
              <a:rPr lang="cs-CZ" dirty="0"/>
              <a:t> tříleté praxi </a:t>
            </a:r>
            <a:r>
              <a:rPr lang="cs-CZ" dirty="0" smtClean="0"/>
              <a:t>jako inženýr dezertoval </a:t>
            </a:r>
            <a:r>
              <a:rPr lang="cs-CZ" dirty="0"/>
              <a:t>k literatuře. </a:t>
            </a:r>
            <a:endParaRPr lang="cs-CZ" dirty="0" smtClean="0"/>
          </a:p>
          <a:p>
            <a:r>
              <a:rPr lang="cs-CZ" dirty="0" smtClean="0"/>
              <a:t>Do</a:t>
            </a:r>
            <a:r>
              <a:rPr lang="cs-CZ" dirty="0"/>
              <a:t> roku 1991 pracoval jako redaktor nakladatelství Československý </a:t>
            </a:r>
            <a:r>
              <a:rPr lang="cs-CZ" dirty="0" smtClean="0"/>
              <a:t>spisovatel.</a:t>
            </a:r>
          </a:p>
          <a:p>
            <a:r>
              <a:rPr lang="cs-CZ" dirty="0" smtClean="0"/>
              <a:t>Od</a:t>
            </a:r>
            <a:r>
              <a:rPr lang="cs-CZ" dirty="0"/>
              <a:t> </a:t>
            </a:r>
            <a:r>
              <a:rPr lang="cs-CZ" dirty="0" smtClean="0"/>
              <a:t>roku1994 doby </a:t>
            </a:r>
            <a:r>
              <a:rPr lang="cs-CZ" dirty="0"/>
              <a:t>spisovatel na volné noze</a:t>
            </a:r>
            <a:r>
              <a:rPr lang="cs-CZ" dirty="0" smtClean="0"/>
              <a:t>.</a:t>
            </a:r>
          </a:p>
          <a:p>
            <a:r>
              <a:rPr lang="cs-CZ" dirty="0" smtClean="0"/>
              <a:t>Žije </a:t>
            </a:r>
            <a:r>
              <a:rPr lang="cs-CZ" dirty="0"/>
              <a:t>v Praze, je ženatý a má dvě děti.</a:t>
            </a:r>
          </a:p>
        </p:txBody>
      </p:sp>
    </p:spTree>
    <p:extLst>
      <p:ext uri="{BB962C8B-B14F-4D97-AF65-F5344CB8AC3E}">
        <p14:creationId xmlns:p14="http://schemas.microsoft.com/office/powerpoint/2010/main" val="275297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KNÍŽKY PRO DĚTI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Zkus si vzpomenout, které znáš/známe – četli jsme v čítankách od 1. třídy.</a:t>
            </a:r>
          </a:p>
          <a:p>
            <a:r>
              <a:rPr lang="cs-CZ" dirty="0" smtClean="0"/>
              <a:t>Například: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3068960"/>
            <a:ext cx="1696764" cy="2459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9145" y="3356992"/>
            <a:ext cx="2224961" cy="2852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2952749"/>
            <a:ext cx="1584176" cy="2400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20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42313" y="764704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Navštívíme dneska spolu aprílovou školu. </a:t>
            </a:r>
            <a:endParaRPr lang="cs-CZ" sz="3600" b="1" dirty="0" smtClean="0">
              <a:solidFill>
                <a:srgbClr val="00B050"/>
              </a:solidFill>
            </a:endParaRPr>
          </a:p>
          <a:p>
            <a:r>
              <a:rPr lang="cs-CZ" sz="3600" b="1" dirty="0" smtClean="0">
                <a:solidFill>
                  <a:srgbClr val="00B050"/>
                </a:solidFill>
              </a:rPr>
              <a:t>Kde </a:t>
            </a:r>
            <a:r>
              <a:rPr lang="cs-CZ" sz="3600" b="1" dirty="0">
                <a:solidFill>
                  <a:srgbClr val="00B050"/>
                </a:solidFill>
              </a:rPr>
              <a:t>žáci (s poškoláky v čele) zkoušejí pana učitele… </a:t>
            </a:r>
            <a:endParaRPr lang="cs-CZ" sz="3600" b="1" dirty="0" smtClean="0">
              <a:solidFill>
                <a:srgbClr val="00B050"/>
              </a:solidFill>
            </a:endParaRPr>
          </a:p>
          <a:p>
            <a:r>
              <a:rPr lang="cs-CZ" sz="3600" b="1" dirty="0" smtClean="0">
                <a:solidFill>
                  <a:srgbClr val="00B050"/>
                </a:solidFill>
              </a:rPr>
              <a:t>Co </a:t>
            </a:r>
            <a:r>
              <a:rPr lang="cs-CZ" sz="3600" b="1" dirty="0">
                <a:solidFill>
                  <a:srgbClr val="00B050"/>
                </a:solidFill>
              </a:rPr>
              <a:t>se učí v aprílové škole? </a:t>
            </a:r>
            <a:endParaRPr lang="cs-CZ" sz="3600" b="1" dirty="0" smtClean="0">
              <a:solidFill>
                <a:srgbClr val="00B050"/>
              </a:solidFill>
            </a:endParaRPr>
          </a:p>
          <a:p>
            <a:r>
              <a:rPr lang="cs-CZ" sz="3600" b="1" dirty="0" smtClean="0">
                <a:solidFill>
                  <a:srgbClr val="00B050"/>
                </a:solidFill>
              </a:rPr>
              <a:t>Lhaní</a:t>
            </a:r>
            <a:r>
              <a:rPr lang="cs-CZ" sz="3600" b="1" dirty="0">
                <a:solidFill>
                  <a:srgbClr val="00B050"/>
                </a:solidFill>
              </a:rPr>
              <a:t>, zlobení a ještě kdesi cosi: říkat v cizích řečech </a:t>
            </a:r>
            <a:r>
              <a:rPr lang="cs-CZ" sz="3600" b="1" dirty="0" err="1">
                <a:solidFill>
                  <a:srgbClr val="00B050"/>
                </a:solidFill>
              </a:rPr>
              <a:t>helevole</a:t>
            </a:r>
            <a:r>
              <a:rPr lang="cs-CZ" sz="3600" b="1" dirty="0">
                <a:solidFill>
                  <a:srgbClr val="00B050"/>
                </a:solidFill>
              </a:rPr>
              <a:t>, dělat na rodiče dlouhé nosy... </a:t>
            </a:r>
            <a:endParaRPr lang="cs-CZ" sz="3600" b="1" dirty="0" smtClean="0">
              <a:solidFill>
                <a:srgbClr val="00B050"/>
              </a:solidFill>
            </a:endParaRPr>
          </a:p>
          <a:p>
            <a:r>
              <a:rPr lang="cs-CZ" sz="3600" b="1" dirty="0" smtClean="0">
                <a:solidFill>
                  <a:srgbClr val="00B050"/>
                </a:solidFill>
              </a:rPr>
              <a:t>Tak </a:t>
            </a:r>
            <a:r>
              <a:rPr lang="cs-CZ" sz="3600" b="1" dirty="0">
                <a:solidFill>
                  <a:srgbClr val="00B050"/>
                </a:solidFill>
              </a:rPr>
              <a:t>to ale chodí jenom na </a:t>
            </a:r>
            <a:r>
              <a:rPr lang="cs-CZ" sz="3600" b="1" dirty="0" err="1">
                <a:solidFill>
                  <a:srgbClr val="00B050"/>
                </a:solidFill>
              </a:rPr>
              <a:t>apríla</a:t>
            </a:r>
            <a:r>
              <a:rPr lang="cs-CZ" sz="3600" b="1" dirty="0">
                <a:solidFill>
                  <a:srgbClr val="00B050"/>
                </a:solidFill>
              </a:rPr>
              <a:t>, jenom na </a:t>
            </a:r>
            <a:r>
              <a:rPr lang="cs-CZ" sz="3600" b="1" dirty="0" err="1">
                <a:solidFill>
                  <a:srgbClr val="00B050"/>
                </a:solidFill>
              </a:rPr>
              <a:t>apríla</a:t>
            </a:r>
            <a:r>
              <a:rPr lang="cs-CZ" sz="3600" b="1" dirty="0">
                <a:solidFill>
                  <a:srgbClr val="00B050"/>
                </a:solidFill>
              </a:rPr>
              <a:t>, jenom jednou v roce. </a:t>
            </a:r>
          </a:p>
        </p:txBody>
      </p:sp>
    </p:spTree>
    <p:extLst>
      <p:ext uri="{BB962C8B-B14F-4D97-AF65-F5344CB8AC3E}">
        <p14:creationId xmlns:p14="http://schemas.microsoft.com/office/powerpoint/2010/main" val="304850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APRÍLOVOU ŠKOLU ZNÁME VŠICHNI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Aprílová škola je </a:t>
            </a:r>
            <a:r>
              <a:rPr lang="cs-CZ" sz="3200" b="1" dirty="0"/>
              <a:t>sbírka básniček</a:t>
            </a:r>
            <a:r>
              <a:rPr lang="cs-CZ" sz="3200" dirty="0"/>
              <a:t>, která potěší malé i velké. </a:t>
            </a:r>
            <a:endParaRPr lang="cs-CZ" sz="3200" dirty="0" smtClean="0"/>
          </a:p>
          <a:p>
            <a:r>
              <a:rPr lang="cs-CZ" sz="3200" dirty="0" smtClean="0"/>
              <a:t>Můžete </a:t>
            </a:r>
            <a:r>
              <a:rPr lang="cs-CZ" sz="3200" dirty="0"/>
              <a:t>se v ní setkat s baculatým motýlem, bubákem, který se bojí, nebo budete pozváni na koncert v pekle. </a:t>
            </a:r>
            <a:endParaRPr lang="cs-CZ" sz="3200" dirty="0" smtClean="0"/>
          </a:p>
          <a:p>
            <a:r>
              <a:rPr lang="cs-CZ" sz="3200" b="1" dirty="0" smtClean="0"/>
              <a:t>Básničky </a:t>
            </a:r>
            <a:r>
              <a:rPr lang="cs-CZ" sz="3200" b="1" dirty="0"/>
              <a:t>jsou veselé, </a:t>
            </a:r>
            <a:r>
              <a:rPr lang="cs-CZ" sz="3200" dirty="0"/>
              <a:t>zakládají se na </a:t>
            </a:r>
            <a:r>
              <a:rPr lang="cs-CZ" sz="3200" b="1" dirty="0"/>
              <a:t>obrazotvornosti a hrátkách s jazykem</a:t>
            </a:r>
            <a:r>
              <a:rPr lang="cs-CZ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9001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692696"/>
            <a:ext cx="3976836" cy="509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41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HALÍ, BELÍ – ZNÁME, </a:t>
            </a:r>
            <a:br>
              <a:rPr lang="cs-CZ" dirty="0" smtClean="0"/>
            </a:br>
            <a:r>
              <a:rPr lang="cs-CZ" dirty="0" smtClean="0"/>
              <a:t>ZKUSÍME SI ZARECITOVAT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Halí, </a:t>
            </a:r>
            <a:r>
              <a:rPr lang="cs-CZ" dirty="0" err="1"/>
              <a:t>belí</a:t>
            </a:r>
            <a:r>
              <a:rPr lang="cs-CZ" dirty="0"/>
              <a:t>, halí, </a:t>
            </a:r>
            <a:r>
              <a:rPr lang="cs-CZ" dirty="0" err="1"/>
              <a:t>belí</a:t>
            </a:r>
            <a:r>
              <a:rPr lang="cs-CZ" dirty="0"/>
              <a:t> –</a:t>
            </a:r>
            <a:br>
              <a:rPr lang="cs-CZ" dirty="0"/>
            </a:br>
            <a:r>
              <a:rPr lang="cs-CZ" dirty="0"/>
              <a:t>já mám slona pod postelí,</a:t>
            </a:r>
            <a:br>
              <a:rPr lang="cs-CZ" dirty="0"/>
            </a:br>
            <a:r>
              <a:rPr lang="cs-CZ" dirty="0"/>
              <a:t>je to slůně kapesní,</a:t>
            </a:r>
            <a:br>
              <a:rPr lang="cs-CZ" dirty="0"/>
            </a:br>
            <a:r>
              <a:rPr lang="cs-CZ" dirty="0"/>
              <a:t>ale zato hodně sní.</a:t>
            </a:r>
          </a:p>
          <a:p>
            <a:r>
              <a:rPr lang="cs-CZ" dirty="0"/>
              <a:t>Halí, </a:t>
            </a:r>
            <a:r>
              <a:rPr lang="cs-CZ" dirty="0" err="1"/>
              <a:t>belí</a:t>
            </a:r>
            <a:r>
              <a:rPr lang="cs-CZ" dirty="0"/>
              <a:t>, halí, </a:t>
            </a:r>
            <a:r>
              <a:rPr lang="cs-CZ" dirty="0" err="1"/>
              <a:t>belí</a:t>
            </a:r>
            <a:r>
              <a:rPr lang="cs-CZ" dirty="0"/>
              <a:t> –</a:t>
            </a:r>
            <a:br>
              <a:rPr lang="cs-CZ" dirty="0"/>
            </a:br>
            <a:r>
              <a:rPr lang="cs-CZ" dirty="0"/>
              <a:t>čím ho krmím? Petrželí!</a:t>
            </a:r>
            <a:br>
              <a:rPr lang="cs-CZ" dirty="0"/>
            </a:br>
            <a:r>
              <a:rPr lang="cs-CZ" dirty="0"/>
              <a:t>Spořádá jí hromadu,</a:t>
            </a:r>
            <a:br>
              <a:rPr lang="cs-CZ" dirty="0"/>
            </a:br>
            <a:r>
              <a:rPr lang="cs-CZ" dirty="0"/>
              <a:t>pak se svalí dozadu.</a:t>
            </a:r>
          </a:p>
          <a:p>
            <a:r>
              <a:rPr lang="cs-CZ" dirty="0"/>
              <a:t>Já mám slona pod postelí,</a:t>
            </a:r>
            <a:br>
              <a:rPr lang="cs-CZ" dirty="0"/>
            </a:br>
            <a:r>
              <a:rPr lang="cs-CZ" dirty="0"/>
              <a:t>vejde se tam skoro celý –</a:t>
            </a:r>
            <a:br>
              <a:rPr lang="cs-CZ" dirty="0"/>
            </a:br>
            <a:r>
              <a:rPr lang="cs-CZ" dirty="0"/>
              <a:t>jenom chobot čouhá ven,</a:t>
            </a:r>
            <a:br>
              <a:rPr lang="cs-CZ" dirty="0"/>
            </a:br>
            <a:r>
              <a:rPr lang="cs-CZ" dirty="0"/>
              <a:t>když mi přeje dobrý den.</a:t>
            </a:r>
          </a:p>
          <a:p>
            <a:endParaRPr lang="cs-CZ" dirty="0"/>
          </a:p>
        </p:txBody>
      </p:sp>
      <p:pic>
        <p:nvPicPr>
          <p:cNvPr id="5122" name="Picture 2" descr="C:\Users\Já\AppData\Local\Microsoft\Windows\Temporary Internet Files\Content.IE5\TQZU4TO7\MP900446572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2348880"/>
            <a:ext cx="3713972" cy="287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698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292</TotalTime>
  <Words>343</Words>
  <Application>Microsoft Office PowerPoint</Application>
  <PresentationFormat>Předvádění na obrazovce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Medián</vt:lpstr>
      <vt:lpstr>Výukový materiál zpracován v rámci projektu EU peníze školám</vt:lpstr>
      <vt:lpstr>Prezentace aplikace PowerPoint</vt:lpstr>
      <vt:lpstr>Jiří Žáček  APRÍLOVÁ ŠKOLA</vt:lpstr>
      <vt:lpstr>CO TO JE ŽIVOTOPIS?</vt:lpstr>
      <vt:lpstr>KNÍŽKY PRO DĚTI</vt:lpstr>
      <vt:lpstr>Prezentace aplikace PowerPoint</vt:lpstr>
      <vt:lpstr>APRÍLOVOU ŠKOLU ZNÁME VŠICHNI</vt:lpstr>
      <vt:lpstr>Prezentace aplikace PowerPoint</vt:lpstr>
      <vt:lpstr>HALÍ, BELÍ – ZNÁME,  ZKUSÍME SI ZARECITOVAT</vt:lpstr>
      <vt:lpstr>ZKUSÍME SI RÝMOVAT</vt:lpstr>
      <vt:lpstr>CO ŘÍKÁ JIŘÍ ŽÁČEK O PSANÍ  PRO DĚTI?</vt:lpstr>
      <vt:lpstr>UKÁZKA - POSLECH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VÝSLOVNOST  SAMOHLÁSEK  A SOUHLÁSEK</dc:title>
  <dc:creator>Uzivatel</dc:creator>
  <cp:lastModifiedBy>Toshiba</cp:lastModifiedBy>
  <cp:revision>37</cp:revision>
  <dcterms:created xsi:type="dcterms:W3CDTF">2012-10-23T08:11:29Z</dcterms:created>
  <dcterms:modified xsi:type="dcterms:W3CDTF">2014-03-04T21:11:16Z</dcterms:modified>
</cp:coreProperties>
</file>