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6" r:id="rId4"/>
    <p:sldId id="258" r:id="rId5"/>
    <p:sldId id="274" r:id="rId6"/>
    <p:sldId id="268" r:id="rId7"/>
    <p:sldId id="269" r:id="rId8"/>
    <p:sldId id="275" r:id="rId9"/>
    <p:sldId id="257" r:id="rId10"/>
    <p:sldId id="259" r:id="rId11"/>
    <p:sldId id="260" r:id="rId12"/>
    <p:sldId id="261" r:id="rId13"/>
    <p:sldId id="276" r:id="rId14"/>
    <p:sldId id="262" r:id="rId15"/>
    <p:sldId id="263" r:id="rId16"/>
    <p:sldId id="264" r:id="rId17"/>
    <p:sldId id="277" r:id="rId18"/>
    <p:sldId id="265" r:id="rId19"/>
    <p:sldId id="266" r:id="rId20"/>
    <p:sldId id="267" r:id="rId21"/>
    <p:sldId id="278" r:id="rId22"/>
    <p:sldId id="27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57A43E-025C-4588-BAF8-3C7EB1921DE0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7A295E-8C91-42D6-9BE1-EBA6C1FCB3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717032"/>
            <a:ext cx="6336704" cy="504056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39943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III.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červen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3767"/>
              </p:ext>
            </p:extLst>
          </p:nvPr>
        </p:nvGraphicFramePr>
        <p:xfrm>
          <a:off x="1619672" y="4365104"/>
          <a:ext cx="5616623" cy="36576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313783"/>
                <a:gridCol w="2808311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VY_32_INOVACE_135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48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příbytek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095" y="1609725"/>
            <a:ext cx="6805210" cy="4846638"/>
          </a:xfrm>
        </p:spPr>
      </p:pic>
    </p:spTree>
    <p:extLst>
      <p:ext uri="{BB962C8B-B14F-4D97-AF65-F5344CB8AC3E}">
        <p14:creationId xmlns:p14="http://schemas.microsoft.com/office/powerpoint/2010/main" val="18656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nábytek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528" y="1609725"/>
            <a:ext cx="6858343" cy="4846638"/>
          </a:xfrm>
        </p:spPr>
      </p:pic>
    </p:spTree>
    <p:extLst>
      <p:ext uri="{BB962C8B-B14F-4D97-AF65-F5344CB8AC3E}">
        <p14:creationId xmlns:p14="http://schemas.microsoft.com/office/powerpoint/2010/main" val="19905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dobytek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526" y="1609725"/>
            <a:ext cx="6872348" cy="4846638"/>
          </a:xfrm>
        </p:spPr>
      </p:pic>
    </p:spTree>
    <p:extLst>
      <p:ext uri="{BB962C8B-B14F-4D97-AF65-F5344CB8AC3E}">
        <p14:creationId xmlns:p14="http://schemas.microsoft.com/office/powerpoint/2010/main" val="27192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20880" cy="1143000"/>
          </a:xfrm>
        </p:spPr>
        <p:txBody>
          <a:bodyPr>
            <a:noAutofit/>
          </a:bodyPr>
          <a:lstStyle/>
          <a:p>
            <a:r>
              <a:rPr lang="cs-CZ" sz="4400" dirty="0"/>
              <a:t>Byt      příbytek </a:t>
            </a:r>
            <a:r>
              <a:rPr lang="cs-CZ" sz="4400" dirty="0" smtClean="0"/>
              <a:t>    </a:t>
            </a:r>
            <a:r>
              <a:rPr lang="cs-CZ" sz="4400" dirty="0"/>
              <a:t>nábytek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7239000" cy="4248472"/>
          </a:xfrm>
        </p:spPr>
        <p:txBody>
          <a:bodyPr/>
          <a:lstStyle/>
          <a:p>
            <a:r>
              <a:rPr lang="cs-CZ" sz="3200" dirty="0"/>
              <a:t>My obýváme </a:t>
            </a:r>
            <a:r>
              <a:rPr lang="cs-CZ" sz="3200" u="sng" dirty="0">
                <a:solidFill>
                  <a:srgbClr val="002060"/>
                </a:solidFill>
              </a:rPr>
              <a:t>byt</a:t>
            </a:r>
            <a:r>
              <a:rPr lang="cs-CZ" sz="3200" dirty="0"/>
              <a:t> v posledním patře.</a:t>
            </a:r>
          </a:p>
          <a:p>
            <a:endParaRPr lang="cs-CZ" sz="3200" dirty="0"/>
          </a:p>
          <a:p>
            <a:r>
              <a:rPr lang="cs-CZ" sz="3200" dirty="0"/>
              <a:t>V osadě byly postaveny dřevěné </a:t>
            </a:r>
            <a:r>
              <a:rPr lang="cs-CZ" sz="3200" u="sng" dirty="0">
                <a:solidFill>
                  <a:srgbClr val="00B050"/>
                </a:solidFill>
              </a:rPr>
              <a:t>příbytky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r>
              <a:rPr lang="cs-CZ" sz="3200" dirty="0"/>
              <a:t>V našem městě je známá </a:t>
            </a:r>
            <a:r>
              <a:rPr lang="cs-CZ" sz="3200" u="sng" dirty="0">
                <a:solidFill>
                  <a:srgbClr val="FF0000"/>
                </a:solidFill>
              </a:rPr>
              <a:t>nábytkářská</a:t>
            </a:r>
            <a:r>
              <a:rPr lang="cs-CZ" sz="3200" dirty="0"/>
              <a:t> firma.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918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obyčej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487" y="1609725"/>
            <a:ext cx="6874426" cy="4846638"/>
          </a:xfrm>
        </p:spPr>
      </p:pic>
    </p:spTree>
    <p:extLst>
      <p:ext uri="{BB962C8B-B14F-4D97-AF65-F5344CB8AC3E}">
        <p14:creationId xmlns:p14="http://schemas.microsoft.com/office/powerpoint/2010/main" val="18396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bystrý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03" y="1609725"/>
            <a:ext cx="6862594" cy="4846638"/>
          </a:xfrm>
        </p:spPr>
      </p:pic>
    </p:spTree>
    <p:extLst>
      <p:ext uri="{BB962C8B-B14F-4D97-AF65-F5344CB8AC3E}">
        <p14:creationId xmlns:p14="http://schemas.microsoft.com/office/powerpoint/2010/main" val="10233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bylina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4360" y="1609725"/>
            <a:ext cx="3404679" cy="4846638"/>
          </a:xfrm>
        </p:spPr>
      </p:pic>
    </p:spTree>
    <p:extLst>
      <p:ext uri="{BB962C8B-B14F-4D97-AF65-F5344CB8AC3E}">
        <p14:creationId xmlns:p14="http://schemas.microsoft.com/office/powerpoint/2010/main" val="240865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064896" cy="1202392"/>
          </a:xfrm>
        </p:spPr>
        <p:txBody>
          <a:bodyPr>
            <a:noAutofit/>
          </a:bodyPr>
          <a:lstStyle/>
          <a:p>
            <a:r>
              <a:rPr lang="cs-CZ" sz="4000" dirty="0"/>
              <a:t>Obyčej        bystrý        bylina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Míváme </a:t>
            </a:r>
            <a:r>
              <a:rPr lang="cs-CZ" sz="3200" u="sng" dirty="0">
                <a:solidFill>
                  <a:srgbClr val="FF0000"/>
                </a:solidFill>
              </a:rPr>
              <a:t>obyčejně</a:t>
            </a:r>
            <a:r>
              <a:rPr lang="cs-CZ" sz="3200" dirty="0"/>
              <a:t> teplou večeři .</a:t>
            </a:r>
          </a:p>
          <a:p>
            <a:r>
              <a:rPr lang="cs-CZ" sz="3200" dirty="0"/>
              <a:t>Je </a:t>
            </a:r>
            <a:r>
              <a:rPr lang="cs-CZ" sz="3200" u="sng" dirty="0">
                <a:solidFill>
                  <a:srgbClr val="FF0000"/>
                </a:solidFill>
              </a:rPr>
              <a:t>neobyčejně</a:t>
            </a:r>
            <a:r>
              <a:rPr lang="cs-CZ" sz="3200" dirty="0"/>
              <a:t> krásné počasí.</a:t>
            </a:r>
          </a:p>
          <a:p>
            <a:endParaRPr lang="cs-CZ" sz="3200" dirty="0"/>
          </a:p>
          <a:p>
            <a:r>
              <a:rPr lang="cs-CZ" sz="3200" dirty="0"/>
              <a:t>Horská </a:t>
            </a:r>
            <a:r>
              <a:rPr lang="cs-CZ" sz="3200" u="sng" dirty="0">
                <a:solidFill>
                  <a:srgbClr val="00B050"/>
                </a:solidFill>
              </a:rPr>
              <a:t>bystřina</a:t>
            </a:r>
            <a:r>
              <a:rPr lang="cs-CZ" sz="3200" dirty="0"/>
              <a:t> tekla přes kameny.</a:t>
            </a:r>
          </a:p>
          <a:p>
            <a:r>
              <a:rPr lang="cs-CZ" sz="3200" dirty="0"/>
              <a:t>Liška </a:t>
            </a:r>
            <a:r>
              <a:rPr lang="cs-CZ" sz="3200" u="sng" dirty="0">
                <a:solidFill>
                  <a:srgbClr val="00B050"/>
                </a:solidFill>
              </a:rPr>
              <a:t>Bystrouška</a:t>
            </a:r>
            <a:r>
              <a:rPr lang="cs-CZ" sz="3200" dirty="0"/>
              <a:t> je pohádková postava.</a:t>
            </a:r>
          </a:p>
          <a:p>
            <a:endParaRPr lang="cs-CZ" sz="3200" dirty="0"/>
          </a:p>
          <a:p>
            <a:r>
              <a:rPr lang="cs-CZ" sz="3200" u="sng" dirty="0">
                <a:solidFill>
                  <a:srgbClr val="002060"/>
                </a:solidFill>
              </a:rPr>
              <a:t>Bylinkový</a:t>
            </a:r>
            <a:r>
              <a:rPr lang="cs-CZ" sz="3200" dirty="0"/>
              <a:t> čaj je chutný i léčivý.</a:t>
            </a:r>
          </a:p>
          <a:p>
            <a:r>
              <a:rPr lang="cs-CZ" sz="3200" dirty="0"/>
              <a:t>Naše babička je známá </a:t>
            </a:r>
            <a:r>
              <a:rPr lang="cs-CZ" sz="3200" u="sng" dirty="0">
                <a:solidFill>
                  <a:srgbClr val="002060"/>
                </a:solidFill>
              </a:rPr>
              <a:t>bylinářka</a:t>
            </a:r>
            <a:r>
              <a:rPr lang="cs-CZ" sz="3200" dirty="0"/>
              <a:t>.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845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kobyla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719" y="1609725"/>
            <a:ext cx="6895962" cy="4846638"/>
          </a:xfrm>
        </p:spPr>
      </p:pic>
    </p:spTree>
    <p:extLst>
      <p:ext uri="{BB962C8B-B14F-4D97-AF65-F5344CB8AC3E}">
        <p14:creationId xmlns:p14="http://schemas.microsoft.com/office/powerpoint/2010/main" val="13667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býk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7685" y="1609725"/>
            <a:ext cx="3418030" cy="4846638"/>
          </a:xfrm>
        </p:spPr>
      </p:pic>
    </p:spTree>
    <p:extLst>
      <p:ext uri="{BB962C8B-B14F-4D97-AF65-F5344CB8AC3E}">
        <p14:creationId xmlns:p14="http://schemas.microsoft.com/office/powerpoint/2010/main" val="3630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062437"/>
              </p:ext>
            </p:extLst>
          </p:nvPr>
        </p:nvGraphicFramePr>
        <p:xfrm>
          <a:off x="1115616" y="2780928"/>
          <a:ext cx="7560840" cy="39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9739"/>
                <a:gridCol w="2991101"/>
              </a:tblGrid>
              <a:tr h="504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komunikace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Tvarosloví, slovní zásoba –</a:t>
                      </a:r>
                      <a:r>
                        <a:rPr kumimoji="0" lang="cs-CZ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vyjmenovaná slova</a:t>
                      </a:r>
                      <a:r>
                        <a:rPr kumimoji="0"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 jazyk a literatura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žáci se seznamují s řadou vyjmenovaných slov, chápou slov, význam jednotlivých vyhledávají významové</a:t>
                      </a:r>
                      <a:r>
                        <a:rPr lang="cs-CZ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vztahy  se slovy příbuznými, tvoří slovní spojení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vyjmenovaná slova, vyjmenovaná slova po B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6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err="1" smtClean="0"/>
              <a:t>přibyslav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580" y="1609725"/>
            <a:ext cx="6832240" cy="4846638"/>
          </a:xfrm>
        </p:spPr>
      </p:pic>
    </p:spTree>
    <p:extLst>
      <p:ext uri="{BB962C8B-B14F-4D97-AF65-F5344CB8AC3E}">
        <p14:creationId xmlns:p14="http://schemas.microsoft.com/office/powerpoint/2010/main" val="14785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Kobyla        býk       </a:t>
            </a:r>
            <a:r>
              <a:rPr lang="cs-CZ" sz="3600" dirty="0" err="1"/>
              <a:t>přibyslav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846320"/>
          </a:xfrm>
        </p:spPr>
        <p:txBody>
          <a:bodyPr/>
          <a:lstStyle/>
          <a:p>
            <a:r>
              <a:rPr lang="cs-CZ" sz="3200" dirty="0"/>
              <a:t>Mladá </a:t>
            </a:r>
            <a:r>
              <a:rPr lang="cs-CZ" sz="3200" u="sng" dirty="0">
                <a:solidFill>
                  <a:srgbClr val="002060"/>
                </a:solidFill>
              </a:rPr>
              <a:t>kobylka</a:t>
            </a:r>
            <a:r>
              <a:rPr lang="cs-CZ" sz="3200" dirty="0"/>
              <a:t> vyhrála dostih.</a:t>
            </a:r>
          </a:p>
          <a:p>
            <a:r>
              <a:rPr lang="cs-CZ" sz="3200" u="sng" dirty="0">
                <a:solidFill>
                  <a:srgbClr val="002060"/>
                </a:solidFill>
              </a:rPr>
              <a:t>Kobylí</a:t>
            </a:r>
            <a:r>
              <a:rPr lang="cs-CZ" sz="3200" dirty="0"/>
              <a:t> mládě se nazývá hříbě.</a:t>
            </a:r>
          </a:p>
          <a:p>
            <a:endParaRPr lang="cs-CZ" sz="3200" dirty="0"/>
          </a:p>
          <a:p>
            <a:r>
              <a:rPr lang="cs-CZ" sz="3200" dirty="0"/>
              <a:t>Statný </a:t>
            </a:r>
            <a:r>
              <a:rPr lang="cs-CZ" sz="3200" u="sng" dirty="0">
                <a:solidFill>
                  <a:srgbClr val="00B050"/>
                </a:solidFill>
              </a:rPr>
              <a:t>býk</a:t>
            </a:r>
            <a:r>
              <a:rPr lang="cs-CZ" sz="3200" dirty="0"/>
              <a:t> rozbil ohradu.</a:t>
            </a:r>
          </a:p>
          <a:p>
            <a:r>
              <a:rPr lang="cs-CZ" sz="3200" u="sng" dirty="0">
                <a:solidFill>
                  <a:srgbClr val="00B050"/>
                </a:solidFill>
              </a:rPr>
              <a:t>Býčí</a:t>
            </a:r>
            <a:r>
              <a:rPr lang="cs-CZ" sz="3200" dirty="0"/>
              <a:t> zápasy nemám rád.</a:t>
            </a:r>
          </a:p>
          <a:p>
            <a:endParaRPr lang="cs-CZ" sz="3200" dirty="0"/>
          </a:p>
          <a:p>
            <a:r>
              <a:rPr lang="cs-CZ" sz="3200" dirty="0"/>
              <a:t>Bydlíme v blízkosti</a:t>
            </a:r>
            <a:r>
              <a:rPr lang="cs-CZ" sz="3200" u="sng" dirty="0">
                <a:solidFill>
                  <a:srgbClr val="FF0000"/>
                </a:solidFill>
              </a:rPr>
              <a:t> Přibyslavi</a:t>
            </a:r>
            <a:r>
              <a:rPr lang="cs-CZ" sz="2800" dirty="0"/>
              <a:t>.</a:t>
            </a:r>
          </a:p>
          <a:p>
            <a:r>
              <a:rPr lang="cs-CZ" sz="2800" dirty="0"/>
              <a:t>Pob</a:t>
            </a:r>
            <a:r>
              <a:rPr lang="cs-CZ" sz="3200" dirty="0"/>
              <a:t>yt v </a:t>
            </a:r>
            <a:r>
              <a:rPr lang="cs-CZ" sz="3200" u="sng" dirty="0">
                <a:solidFill>
                  <a:srgbClr val="FF0000"/>
                </a:solidFill>
              </a:rPr>
              <a:t>Přibyslavi</a:t>
            </a:r>
            <a:r>
              <a:rPr lang="cs-CZ" sz="3200" dirty="0"/>
              <a:t> byl zajímavý.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089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Obrázky byly použity se svolením autorky Lenky </a:t>
            </a:r>
            <a:r>
              <a:rPr lang="cs-CZ" sz="2400" dirty="0" err="1" smtClean="0"/>
              <a:t>Banduričové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Autorem materiálu a jeho všech částí, není-li uvedeno jinak je Mgr. Jitka Charvátová.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18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1556792"/>
            <a:ext cx="5105400" cy="2868168"/>
          </a:xfrm>
        </p:spPr>
        <p:txBody>
          <a:bodyPr/>
          <a:lstStyle/>
          <a:p>
            <a:r>
              <a:rPr lang="cs-CZ" dirty="0" smtClean="0"/>
              <a:t>Vyjmenovaná slova po 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Být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8427" y="1609725"/>
            <a:ext cx="3416546" cy="4846638"/>
          </a:xfrm>
        </p:spPr>
      </p:pic>
    </p:spTree>
    <p:extLst>
      <p:ext uri="{BB962C8B-B14F-4D97-AF65-F5344CB8AC3E}">
        <p14:creationId xmlns:p14="http://schemas.microsoft.com/office/powerpoint/2010/main" val="8651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64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dirty="0"/>
              <a:t>Být  -  EXISTOVAT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51100"/>
            <a:ext cx="7848872" cy="5184576"/>
          </a:xfrm>
        </p:spPr>
        <p:txBody>
          <a:bodyPr>
            <a:normAutofit fontScale="92500" lnSpcReduction="20000"/>
          </a:bodyPr>
          <a:lstStyle/>
          <a:p>
            <a:r>
              <a:rPr lang="cs-CZ" sz="4300" b="1" u="sng" dirty="0">
                <a:solidFill>
                  <a:srgbClr val="FF0000"/>
                </a:solidFill>
              </a:rPr>
              <a:t>odbýt</a:t>
            </a:r>
            <a:r>
              <a:rPr lang="cs-CZ" sz="4300" dirty="0"/>
              <a:t> = odbude – ledabyle     provede práci, úkol</a:t>
            </a:r>
          </a:p>
          <a:p>
            <a:r>
              <a:rPr lang="cs-CZ" sz="4300" b="1" u="sng" dirty="0">
                <a:solidFill>
                  <a:srgbClr val="FF0000"/>
                </a:solidFill>
              </a:rPr>
              <a:t>přibýt</a:t>
            </a:r>
            <a:r>
              <a:rPr lang="cs-CZ" sz="4300" dirty="0"/>
              <a:t> = přibude – žák, na váze</a:t>
            </a:r>
          </a:p>
          <a:p>
            <a:r>
              <a:rPr lang="cs-CZ" sz="4300" b="1" u="sng" dirty="0">
                <a:solidFill>
                  <a:srgbClr val="FF0000"/>
                </a:solidFill>
              </a:rPr>
              <a:t>dobýt</a:t>
            </a:r>
            <a:r>
              <a:rPr lang="cs-CZ" sz="4300" dirty="0"/>
              <a:t> = dobude – území, svobodu</a:t>
            </a:r>
          </a:p>
          <a:p>
            <a:r>
              <a:rPr lang="cs-CZ" sz="4300" b="1" u="sng" dirty="0">
                <a:solidFill>
                  <a:srgbClr val="FF0000"/>
                </a:solidFill>
              </a:rPr>
              <a:t>nabýt</a:t>
            </a:r>
            <a:r>
              <a:rPr lang="cs-CZ" sz="4300" dirty="0"/>
              <a:t> = nabude – získá vědomosti</a:t>
            </a:r>
          </a:p>
          <a:p>
            <a:r>
              <a:rPr lang="cs-CZ" sz="4300" b="1" u="sng" dirty="0">
                <a:solidFill>
                  <a:srgbClr val="FF0000"/>
                </a:solidFill>
              </a:rPr>
              <a:t>ubýt</a:t>
            </a:r>
            <a:r>
              <a:rPr lang="cs-CZ" sz="4300" dirty="0"/>
              <a:t> = ubude – zmenší se</a:t>
            </a:r>
          </a:p>
          <a:p>
            <a:r>
              <a:rPr lang="cs-CZ" sz="4300" b="1" u="sng" dirty="0">
                <a:solidFill>
                  <a:srgbClr val="FF0000"/>
                </a:solidFill>
              </a:rPr>
              <a:t>zbýt</a:t>
            </a:r>
            <a:r>
              <a:rPr lang="cs-CZ" sz="4300" dirty="0"/>
              <a:t> = zbude - zůstane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92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cs-CZ" sz="8000" dirty="0" smtClean="0"/>
              <a:t>Bydlit / bydlet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5256" y="1609725"/>
            <a:ext cx="3422888" cy="4846638"/>
          </a:xfrm>
        </p:spPr>
      </p:pic>
    </p:spTree>
    <p:extLst>
      <p:ext uri="{BB962C8B-B14F-4D97-AF65-F5344CB8AC3E}">
        <p14:creationId xmlns:p14="http://schemas.microsoft.com/office/powerpoint/2010/main" val="41064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obyvatel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76" y="1609725"/>
            <a:ext cx="6792448" cy="4846638"/>
          </a:xfrm>
        </p:spPr>
      </p:pic>
    </p:spTree>
    <p:extLst>
      <p:ext uri="{BB962C8B-B14F-4D97-AF65-F5344CB8AC3E}">
        <p14:creationId xmlns:p14="http://schemas.microsoft.com/office/powerpoint/2010/main" val="2127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76864" cy="1475656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Bydlit  -  bydlet </a:t>
            </a:r>
            <a:br>
              <a:rPr lang="cs-CZ" sz="3600" dirty="0"/>
            </a:br>
            <a:r>
              <a:rPr lang="cs-CZ" sz="3600" dirty="0"/>
              <a:t>                             </a:t>
            </a:r>
            <a:br>
              <a:rPr lang="cs-CZ" sz="3600" dirty="0"/>
            </a:br>
            <a:r>
              <a:rPr lang="cs-CZ" sz="3600" dirty="0"/>
              <a:t>                               </a:t>
            </a:r>
            <a:r>
              <a:rPr lang="cs-CZ" sz="3600" dirty="0" smtClean="0"/>
              <a:t>        Obyvatel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3520440" cy="4525963"/>
          </a:xfrm>
        </p:spPr>
        <p:txBody>
          <a:bodyPr>
            <a:normAutofit fontScale="25000" lnSpcReduction="20000"/>
          </a:bodyPr>
          <a:lstStyle/>
          <a:p>
            <a:r>
              <a:rPr lang="cs-CZ" sz="14400" dirty="0"/>
              <a:t>bydliště</a:t>
            </a:r>
          </a:p>
          <a:p>
            <a:endParaRPr lang="cs-CZ" sz="14400" dirty="0"/>
          </a:p>
          <a:p>
            <a:r>
              <a:rPr lang="cs-CZ" sz="14400" dirty="0"/>
              <a:t>obydlí</a:t>
            </a:r>
          </a:p>
          <a:p>
            <a:endParaRPr lang="cs-CZ" sz="14400" dirty="0"/>
          </a:p>
          <a:p>
            <a:r>
              <a:rPr lang="cs-CZ" sz="14400" dirty="0"/>
              <a:t>neobydlený</a:t>
            </a:r>
          </a:p>
          <a:p>
            <a:endParaRPr lang="cs-CZ" sz="14400" dirty="0"/>
          </a:p>
          <a:p>
            <a:r>
              <a:rPr lang="cs-CZ" sz="14400" dirty="0"/>
              <a:t>nebydlí</a:t>
            </a:r>
          </a:p>
          <a:p>
            <a:endParaRPr lang="cs-CZ" sz="14400" dirty="0"/>
          </a:p>
          <a:p>
            <a:r>
              <a:rPr lang="cs-CZ" sz="14400" dirty="0"/>
              <a:t>zabydlet se</a:t>
            </a:r>
          </a:p>
          <a:p>
            <a:pPr marL="0" indent="0">
              <a:buNone/>
            </a:pPr>
            <a:r>
              <a:rPr lang="cs-CZ" sz="14400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27984" y="2060848"/>
            <a:ext cx="3520440" cy="4392488"/>
          </a:xfrm>
        </p:spPr>
        <p:txBody>
          <a:bodyPr>
            <a:noAutofit/>
          </a:bodyPr>
          <a:lstStyle/>
          <a:p>
            <a:r>
              <a:rPr lang="cs-CZ" sz="3600" dirty="0"/>
              <a:t>obyvatelé</a:t>
            </a:r>
          </a:p>
          <a:p>
            <a:endParaRPr lang="cs-CZ" sz="3600" dirty="0"/>
          </a:p>
          <a:p>
            <a:r>
              <a:rPr lang="cs-CZ" sz="3600" dirty="0"/>
              <a:t>obyvatelstvo</a:t>
            </a:r>
          </a:p>
          <a:p>
            <a:endParaRPr lang="cs-CZ" sz="3600" dirty="0"/>
          </a:p>
          <a:p>
            <a:r>
              <a:rPr lang="cs-CZ" sz="3600" dirty="0"/>
              <a:t>obývat</a:t>
            </a:r>
          </a:p>
          <a:p>
            <a:endParaRPr lang="cs-CZ" sz="3600" dirty="0"/>
          </a:p>
          <a:p>
            <a:r>
              <a:rPr lang="cs-CZ" sz="3600" dirty="0"/>
              <a:t>obyvatelný</a:t>
            </a:r>
          </a:p>
          <a:p>
            <a:pPr marL="0" indent="0">
              <a:buNone/>
            </a:pP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7269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dirty="0" smtClean="0"/>
              <a:t>Byt</a:t>
            </a:r>
            <a:endParaRPr lang="cs-CZ" sz="8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841" y="1609725"/>
            <a:ext cx="6873717" cy="4846638"/>
          </a:xfrm>
        </p:spPr>
      </p:pic>
    </p:spTree>
    <p:extLst>
      <p:ext uri="{BB962C8B-B14F-4D97-AF65-F5344CB8AC3E}">
        <p14:creationId xmlns:p14="http://schemas.microsoft.com/office/powerpoint/2010/main" val="38743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306</Words>
  <Application>Microsoft Office PowerPoint</Application>
  <PresentationFormat>Předvádění na obrazovce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Bohatý</vt:lpstr>
      <vt:lpstr>Výukový materiál zpracován v rámci projektu EU peníze školám</vt:lpstr>
      <vt:lpstr>Prezentace aplikace PowerPoint</vt:lpstr>
      <vt:lpstr>Vyjmenovaná slova po B</vt:lpstr>
      <vt:lpstr>Být</vt:lpstr>
      <vt:lpstr>Být  -  EXISTOVAT</vt:lpstr>
      <vt:lpstr>Bydlit / bydlet</vt:lpstr>
      <vt:lpstr>obyvatel</vt:lpstr>
      <vt:lpstr>Bydlit  -  bydlet                                                                       Obyvatel</vt:lpstr>
      <vt:lpstr>Byt</vt:lpstr>
      <vt:lpstr>příbytek</vt:lpstr>
      <vt:lpstr>nábytek</vt:lpstr>
      <vt:lpstr>dobytek</vt:lpstr>
      <vt:lpstr>Byt      příbytek     nábytek</vt:lpstr>
      <vt:lpstr>obyčej</vt:lpstr>
      <vt:lpstr>bystrý</vt:lpstr>
      <vt:lpstr>bylina</vt:lpstr>
      <vt:lpstr>Obyčej        bystrý        bylina</vt:lpstr>
      <vt:lpstr>kobyla</vt:lpstr>
      <vt:lpstr>býk</vt:lpstr>
      <vt:lpstr>přibyslav</vt:lpstr>
      <vt:lpstr>Kobyla        býk       přibyslav</vt:lpstr>
      <vt:lpstr>Zdroje:</vt:lpstr>
    </vt:vector>
  </TitlesOfParts>
  <Company>ZŠ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B</dc:title>
  <dc:creator>Petr</dc:creator>
  <cp:lastModifiedBy>Toshiba</cp:lastModifiedBy>
  <cp:revision>21</cp:revision>
  <dcterms:created xsi:type="dcterms:W3CDTF">2012-04-25T17:32:37Z</dcterms:created>
  <dcterms:modified xsi:type="dcterms:W3CDTF">2014-03-04T22:11:29Z</dcterms:modified>
</cp:coreProperties>
</file>