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  <p:sldId id="261" r:id="rId3"/>
    <p:sldId id="258" r:id="rId4"/>
    <p:sldId id="262" r:id="rId5"/>
    <p:sldId id="264" r:id="rId6"/>
    <p:sldId id="257" r:id="rId7"/>
    <p:sldId id="265" r:id="rId8"/>
    <p:sldId id="259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12997A-E5E9-45F0-8F60-5A1F62CAF9DE}" type="datetimeFigureOut">
              <a:rPr lang="cs-CZ" smtClean="0"/>
              <a:pPr/>
              <a:t>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F9160D1-2FC2-407A-972F-1D264FA0156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5114778" cy="43204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283886"/>
              </p:ext>
            </p:extLst>
          </p:nvPr>
        </p:nvGraphicFramePr>
        <p:xfrm>
          <a:off x="899592" y="5229200"/>
          <a:ext cx="51125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Times New Roman"/>
                          <a:cs typeface="Times New Roman"/>
                        </a:rPr>
                        <a:t>Mgr. Věra </a:t>
                      </a:r>
                      <a:r>
                        <a:rPr lang="cs-CZ" sz="1600" dirty="0" err="1">
                          <a:latin typeface="Calibri"/>
                          <a:ea typeface="Times New Roman"/>
                          <a:cs typeface="Times New Roman"/>
                        </a:rPr>
                        <a:t>Vepřeková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VIII.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3. 10. 2012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6939"/>
              </p:ext>
            </p:extLst>
          </p:nvPr>
        </p:nvGraphicFramePr>
        <p:xfrm>
          <a:off x="827584" y="4509120"/>
          <a:ext cx="7272808" cy="640080"/>
        </p:xfrm>
        <a:graphic>
          <a:graphicData uri="http://schemas.openxmlformats.org/drawingml/2006/table">
            <a:tbl>
              <a:tblPr/>
              <a:tblGrid>
                <a:gridCol w="1005814"/>
                <a:gridCol w="773703"/>
                <a:gridCol w="4381537"/>
                <a:gridCol w="1111754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VY_32_INOVACE_221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81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829327"/>
              </p:ext>
            </p:extLst>
          </p:nvPr>
        </p:nvGraphicFramePr>
        <p:xfrm>
          <a:off x="539552" y="2852936"/>
          <a:ext cx="813690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 a jazyková výchova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Present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Simple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Anglický jazyk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 vhodný pro výkladovou hodinu se závěrečným</a:t>
                      </a:r>
                      <a:r>
                        <a:rPr lang="cs-CZ" sz="12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opakovacím cvičením.</a:t>
                      </a:r>
                      <a:endParaRPr lang="cs-CZ" sz="12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usage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frequent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adverbs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signal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words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verbs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,  </a:t>
                      </a: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nouns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presentace</a:t>
                      </a:r>
                      <a:endParaRPr lang="cs-CZ" sz="1600" b="1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01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43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Calibri" pitchFamily="34" charset="0"/>
                <a:cs typeface="Calibri" pitchFamily="34" charset="0"/>
              </a:rPr>
              <a:t>Present simple - usage</a:t>
            </a:r>
            <a:endParaRPr lang="en-US" sz="4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424936" cy="484632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When we talk about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6858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habits 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Ex: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We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always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spend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our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holiday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together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68580" indent="0">
              <a:buNone/>
            </a:pPr>
            <a:endParaRPr lang="cs-CZ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858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something that repeats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cs-CZ" sz="2400" b="1" dirty="0">
                <a:latin typeface="Calibri" pitchFamily="34" charset="0"/>
                <a:cs typeface="Calibri" pitchFamily="34" charset="0"/>
              </a:rPr>
              <a:t>Ex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: My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sister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often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wakes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up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at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seven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o´clock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every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morning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400" b="1" dirty="0">
              <a:latin typeface="Calibri" pitchFamily="34" charset="0"/>
              <a:cs typeface="Calibri" pitchFamily="34" charset="0"/>
            </a:endParaRPr>
          </a:p>
          <a:p>
            <a:pPr marL="68580" indent="0">
              <a:buNone/>
            </a:pPr>
            <a:endParaRPr 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858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future facts, usually found in a timetable or a chart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cs-CZ" sz="2400" b="1" dirty="0">
                <a:latin typeface="Calibri" pitchFamily="34" charset="0"/>
                <a:cs typeface="Calibri" pitchFamily="34" charset="0"/>
              </a:rPr>
              <a:t>Ex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hotel </a:t>
            </a:r>
            <a:r>
              <a:rPr lang="cs-CZ" sz="2400" b="1" dirty="0" err="1" smtClean="0">
                <a:latin typeface="Calibri" pitchFamily="34" charset="0"/>
                <a:cs typeface="Calibri" pitchFamily="34" charset="0"/>
              </a:rPr>
              <a:t>melts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 in May.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  <a:tabLst>
                <a:tab pos="3949700" algn="l"/>
              </a:tabLst>
            </a:pPr>
            <a:endParaRPr lang="cs-CZ" sz="2400" b="1" dirty="0" smtClean="0"/>
          </a:p>
          <a:p>
            <a:pPr>
              <a:buNone/>
              <a:tabLst>
                <a:tab pos="3949700" algn="l"/>
              </a:tabLst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Signal words (SW)</a:t>
            </a:r>
          </a:p>
          <a:p>
            <a:pPr>
              <a:buNone/>
              <a:tabLst>
                <a:tab pos="4303713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every (day, week,…)	regularly</a:t>
            </a:r>
          </a:p>
          <a:p>
            <a:pPr>
              <a:buNone/>
              <a:tabLst>
                <a:tab pos="4303713" algn="l"/>
              </a:tabLst>
            </a:pP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once/twice… a day/week…	all the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time</a:t>
            </a:r>
            <a:endParaRPr lang="cs-CZ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303713" algn="l"/>
              </a:tabLst>
            </a:pP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preposition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time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(on, in,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None/>
              <a:tabLst>
                <a:tab pos="4303713" algn="l"/>
              </a:tabLst>
            </a:pPr>
            <a:endParaRPr 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303713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SW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placed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end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sentence.</a:t>
            </a:r>
          </a:p>
          <a:p>
            <a:pPr>
              <a:buNone/>
              <a:tabLst>
                <a:tab pos="4303713" algn="l"/>
              </a:tabLst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303713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EX: Susan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learns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english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at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school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every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Monday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  <a:tabLst>
                <a:tab pos="4303713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EX: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Our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children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visit grand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parents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in Prag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twice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week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  <a:tabLst>
                <a:tab pos="4303713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EX: My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mum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travels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her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friend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to France in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March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  <a:tabLst>
                <a:tab pos="4303713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EX: I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cycle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our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frinds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in park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regulary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303713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EX: My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husband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works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on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computer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all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time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  <a:tabLst>
                <a:tab pos="4303713" algn="l"/>
              </a:tabLst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err="1" smtClean="0">
                <a:latin typeface="Calibri" pitchFamily="34" charset="0"/>
                <a:cs typeface="Calibri" pitchFamily="34" charset="0"/>
              </a:rPr>
              <a:t>Present</a:t>
            </a:r>
            <a:r>
              <a:rPr lang="cs-CZ" sz="4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4800" dirty="0" err="1" smtClean="0">
                <a:latin typeface="Calibri" pitchFamily="34" charset="0"/>
                <a:cs typeface="Calibri" pitchFamily="34" charset="0"/>
              </a:rPr>
              <a:t>simple</a:t>
            </a:r>
            <a:endParaRPr lang="cs-CZ" sz="4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2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err="1" smtClean="0">
                <a:latin typeface="Calibri" pitchFamily="34" charset="0"/>
                <a:cs typeface="Calibri" pitchFamily="34" charset="0"/>
              </a:rPr>
              <a:t>Present</a:t>
            </a:r>
            <a:r>
              <a:rPr lang="cs-CZ" sz="4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4800" dirty="0" err="1" smtClean="0">
                <a:latin typeface="Calibri" pitchFamily="34" charset="0"/>
                <a:cs typeface="Calibri" pitchFamily="34" charset="0"/>
              </a:rPr>
              <a:t>simple</a:t>
            </a:r>
            <a:endParaRPr lang="cs-CZ" sz="4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70080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303713" algn="l"/>
              </a:tabLst>
            </a:pP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Frequent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Adverbs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(FA)</a:t>
            </a:r>
          </a:p>
          <a:p>
            <a:pPr>
              <a:tabLst>
                <a:tab pos="4303713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lways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usually</a:t>
            </a:r>
            <a:endParaRPr lang="cs-CZ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4303713" algn="l"/>
              </a:tabLst>
            </a:pP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ever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sometimes</a:t>
            </a:r>
            <a:endParaRPr lang="cs-CZ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4303713" algn="l"/>
              </a:tabLs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often</a:t>
            </a:r>
            <a:r>
              <a:rPr lang="en-US" sz="24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selden</a:t>
            </a:r>
            <a:endParaRPr lang="cs-CZ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4303713" algn="l"/>
              </a:tabLst>
            </a:pPr>
            <a:endParaRPr lang="cs-CZ" sz="2400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tabLst>
                <a:tab pos="4303713" algn="l"/>
              </a:tabLst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FA</a:t>
            </a:r>
            <a:r>
              <a:rPr lang="cs-CZ" sz="24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stand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between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subject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and verb.</a:t>
            </a:r>
          </a:p>
          <a:p>
            <a:pPr>
              <a:tabLst>
                <a:tab pos="4303713" algn="l"/>
              </a:tabLst>
            </a:pPr>
            <a:endParaRPr 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303713" algn="l"/>
              </a:tabLst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EX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: My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brother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and I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usually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meet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friends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in front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school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303713" algn="l"/>
              </a:tabLst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EX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We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never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fly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to France,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we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always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drive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there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303713" algn="l"/>
              </a:tabLst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EX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Our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teacher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often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gives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us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english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homework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303713" algn="l"/>
              </a:tabLst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EX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: I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sometimes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listen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that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kind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of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music.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4303713" algn="l"/>
              </a:tabLst>
            </a:pP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Calibri" pitchFamily="34" charset="0"/>
                <a:cs typeface="Calibri" pitchFamily="34" charset="0"/>
              </a:rPr>
              <a:t>Present simple</a:t>
            </a:r>
            <a:endParaRPr lang="en-US" sz="4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7992888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+  </a:t>
            </a:r>
            <a:r>
              <a:rPr lang="en-US" sz="2400" dirty="0" smtClean="0">
                <a:solidFill>
                  <a:srgbClr val="FFC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Subject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+  </a:t>
            </a:r>
            <a:r>
              <a:rPr lang="en-US" sz="2400" dirty="0" smtClean="0">
                <a:solidFill>
                  <a:srgbClr val="00B0F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verb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  + ………</a:t>
            </a:r>
            <a:r>
              <a:rPr lang="cs-CZ" sz="2400" dirty="0" smtClean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  (</a:t>
            </a:r>
            <a:r>
              <a:rPr lang="cs-CZ" sz="2400" dirty="0" smtClean="0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he, </a:t>
            </a:r>
            <a:r>
              <a:rPr lang="cs-CZ" sz="2400" dirty="0" err="1" smtClean="0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she</a:t>
            </a:r>
            <a:r>
              <a:rPr lang="cs-CZ" sz="2400" dirty="0" smtClean="0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err="1" smtClean="0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it</a:t>
            </a:r>
            <a:r>
              <a:rPr lang="cs-CZ" sz="2400" dirty="0" smtClean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+  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verb</a:t>
            </a:r>
            <a:r>
              <a:rPr lang="cs-CZ" sz="2400" dirty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+</a:t>
            </a:r>
            <a:r>
              <a:rPr lang="cs-CZ" sz="2400" dirty="0" smtClean="0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-s</a:t>
            </a:r>
            <a:r>
              <a:rPr lang="en-US" sz="2400" dirty="0" smtClean="0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+ 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………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358775" indent="-358775"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 	</a:t>
            </a:r>
            <a:r>
              <a:rPr lang="cs-CZ" sz="2400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We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often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eat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soup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lunch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every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day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58775" indent="-358775">
              <a:buNone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Tom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sometimes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read</a:t>
            </a:r>
            <a:r>
              <a:rPr lang="cs-CZ" sz="2400" b="1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book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evening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58775" indent="-358775"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358775" indent="-358775"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-	</a:t>
            </a:r>
            <a:r>
              <a:rPr lang="en-US" sz="2400" dirty="0" smtClean="0">
                <a:solidFill>
                  <a:srgbClr val="FFC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Subject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+  </a:t>
            </a:r>
            <a:r>
              <a:rPr lang="en-US" sz="2400" b="1" cap="small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</a:t>
            </a:r>
            <a:r>
              <a:rPr lang="en-US" sz="2400" cap="small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cap="small" dirty="0" smtClean="0">
                <a:latin typeface="Calibri" pitchFamily="34" charset="0"/>
                <a:cs typeface="Calibri" pitchFamily="34" charset="0"/>
              </a:rPr>
              <a:t>does</a:t>
            </a:r>
            <a:r>
              <a:rPr lang="cs-CZ" sz="2400" cap="small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(</a:t>
            </a:r>
            <a:r>
              <a:rPr lang="cs-CZ" sz="2400" dirty="0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he, </a:t>
            </a:r>
            <a:r>
              <a:rPr lang="cs-CZ" sz="2400" dirty="0" err="1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she</a:t>
            </a:r>
            <a:r>
              <a:rPr lang="cs-CZ" sz="2400" dirty="0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err="1"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it</a:t>
            </a:r>
            <a:r>
              <a:rPr lang="cs-CZ" sz="2400" dirty="0">
                <a:solidFill>
                  <a:schemeClr val="bg1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)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+  not  +  </a:t>
            </a:r>
            <a:r>
              <a:rPr lang="en-US" sz="2400" dirty="0" smtClean="0">
                <a:solidFill>
                  <a:srgbClr val="00B0F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verb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  +  …………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358775" indent="-358775"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 	</a:t>
            </a:r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don´t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live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in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small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village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I live in big city.</a:t>
            </a:r>
          </a:p>
          <a:p>
            <a:pPr marL="358775" indent="-358775">
              <a:buNone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My </a:t>
            </a:r>
            <a:r>
              <a:rPr lang="cs-CZ" sz="2400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father</a:t>
            </a:r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doesn´t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cook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home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358775" indent="-358775">
              <a:buNone/>
            </a:pPr>
            <a:endParaRPr lang="cs-CZ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358775" indent="-358775"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?	</a:t>
            </a:r>
            <a:r>
              <a:rPr lang="en-US" sz="2400" b="1" cap="small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</a:t>
            </a:r>
            <a:r>
              <a:rPr lang="en-US" sz="2400" cap="small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cap="small" dirty="0" smtClean="0">
                <a:latin typeface="Calibri" pitchFamily="34" charset="0"/>
                <a:cs typeface="Calibri" pitchFamily="34" charset="0"/>
              </a:rPr>
              <a:t>does</a:t>
            </a:r>
            <a:r>
              <a:rPr lang="cs-CZ" sz="2400" cap="small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he, </a:t>
            </a:r>
            <a:r>
              <a:rPr lang="cs-CZ" sz="2400" dirty="0" err="1">
                <a:latin typeface="Calibri" pitchFamily="34" charset="0"/>
                <a:cs typeface="Calibri" pitchFamily="34" charset="0"/>
              </a:rPr>
              <a:t>she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cs-CZ" sz="2400" dirty="0" err="1">
                <a:latin typeface="Calibri" pitchFamily="34" charset="0"/>
                <a:cs typeface="Calibri" pitchFamily="34" charset="0"/>
              </a:rPr>
              <a:t>it</a:t>
            </a:r>
            <a:r>
              <a:rPr 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sz="2400" cap="small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+  </a:t>
            </a:r>
            <a:r>
              <a:rPr lang="en-US" sz="2400" dirty="0" smtClean="0">
                <a:solidFill>
                  <a:srgbClr val="FFC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Subject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+ </a:t>
            </a:r>
            <a:r>
              <a:rPr lang="en-US" sz="2400" dirty="0" smtClean="0">
                <a:solidFill>
                  <a:srgbClr val="00B0F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verb</a:t>
            </a:r>
            <a:r>
              <a:rPr lang="en-US" sz="2400" dirty="0" smtClean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  +  …………</a:t>
            </a:r>
            <a:r>
              <a:rPr lang="cs-CZ" sz="2400" dirty="0" smtClean="0">
                <a:solidFill>
                  <a:srgbClr val="000000"/>
                </a:solidFill>
                <a:uFill>
                  <a:solidFill>
                    <a:srgbClr val="92D050"/>
                  </a:solidFill>
                </a:uFill>
                <a:latin typeface="Calibri" pitchFamily="34" charset="0"/>
                <a:cs typeface="Calibri" pitchFamily="34" charset="0"/>
              </a:rPr>
              <a:t>?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marL="354013" indent="-354013">
              <a:buNone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cs-CZ" sz="2400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they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often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watch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TV on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Saturday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evening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54013" indent="-354013">
              <a:buNone/>
            </a:pPr>
            <a:r>
              <a:rPr lang="cs-CZ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cs-CZ" sz="2400" dirty="0" err="1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Does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she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usually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drink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coffee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breakfast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every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morning</a:t>
            </a:r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err="1" smtClean="0">
                <a:latin typeface="Calibri" pitchFamily="34" charset="0"/>
                <a:cs typeface="Calibri" pitchFamily="34" charset="0"/>
              </a:rPr>
              <a:t>Present</a:t>
            </a:r>
            <a:r>
              <a:rPr lang="cs-CZ" sz="4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4800" dirty="0" err="1" smtClean="0">
                <a:latin typeface="Calibri" pitchFamily="34" charset="0"/>
                <a:cs typeface="Calibri" pitchFamily="34" charset="0"/>
              </a:rPr>
              <a:t>simple</a:t>
            </a:r>
            <a:r>
              <a:rPr lang="cs-CZ" sz="48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cs-CZ" sz="4800" dirty="0" err="1" smtClean="0">
                <a:latin typeface="Calibri" pitchFamily="34" charset="0"/>
                <a:cs typeface="Calibri" pitchFamily="34" charset="0"/>
              </a:rPr>
              <a:t>spelling</a:t>
            </a:r>
            <a:endParaRPr lang="cs-CZ" sz="4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772400" cy="373380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4217988" algn="l"/>
              </a:tabLst>
            </a:pPr>
            <a:endParaRPr lang="cs-CZ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21798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(-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s), (-</a:t>
            </a:r>
            <a:r>
              <a:rPr lang="en-US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), (-</a:t>
            </a:r>
            <a:r>
              <a:rPr lang="en-US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ch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), (-x), (-o) -&gt; + (-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es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	</a:t>
            </a:r>
            <a:endParaRPr lang="cs-CZ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217988" algn="l"/>
              </a:tabLst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EX.: 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-&gt; go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es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fini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sh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-&gt; finish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es</a:t>
            </a:r>
          </a:p>
          <a:p>
            <a:pPr>
              <a:buNone/>
              <a:tabLst>
                <a:tab pos="4217988" algn="l"/>
              </a:tabLst>
            </a:pPr>
            <a:endParaRPr lang="cs-CZ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21798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(-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consonant  + y) -&gt; (-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ies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	</a:t>
            </a:r>
            <a:endParaRPr lang="cs-CZ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217988" algn="l"/>
              </a:tabLst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EX.: 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cop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-&gt; cop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ies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stud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y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-&gt; stud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ies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buNone/>
              <a:tabLst>
                <a:tab pos="4217988" algn="l"/>
              </a:tabLst>
            </a:pPr>
            <a:endParaRPr lang="cs-CZ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21798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(- 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vowel + y) -&gt; +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(-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	</a:t>
            </a:r>
            <a:endParaRPr lang="cs-CZ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  <a:tabLst>
                <a:tab pos="4217988" algn="l"/>
              </a:tabLst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EX.: 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pla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y</a:t>
            </a:r>
            <a:r>
              <a:rPr lang="en-US" sz="24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-&gt; play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sta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y</a:t>
            </a:r>
            <a:r>
              <a:rPr lang="en-US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-&gt; sta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ys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59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en-US" sz="4800" dirty="0" smtClean="0">
                <a:latin typeface="Calibri" pitchFamily="34" charset="0"/>
                <a:cs typeface="Calibri" pitchFamily="34" charset="0"/>
              </a:rPr>
              <a:t>present simple - Exercise</a:t>
            </a:r>
            <a:endParaRPr lang="en-US" sz="4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There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is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a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mistake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in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each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sentence.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Can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you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find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?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Correct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it</a:t>
            </a:r>
            <a:r>
              <a:rPr lang="cs-CZ" sz="2400" dirty="0" err="1">
                <a:latin typeface="Calibri" pitchFamily="34" charset="0"/>
                <a:cs typeface="Calibri" pitchFamily="34" charset="0"/>
              </a:rPr>
              <a:t>!</a:t>
            </a: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268288" indent="-268288"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James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don´t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play football with his friends. </a:t>
            </a:r>
          </a:p>
          <a:p>
            <a:pPr marL="268288" indent="-268288"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 every day swim.</a:t>
            </a:r>
          </a:p>
          <a:p>
            <a:pPr marL="268288" indent="-268288"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and Mrs. Davies visits their friends in Argentina. </a:t>
            </a:r>
          </a:p>
          <a:p>
            <a:pPr marL="268288" indent="-268288">
              <a:buClr>
                <a:srgbClr val="000000"/>
              </a:buClr>
              <a:buFont typeface="+mj-lt"/>
              <a:buAutoNum type="arabicPeriod"/>
            </a:pP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Does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y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ou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help grandparents on the farm</a:t>
            </a:r>
            <a:r>
              <a:rPr 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sz="2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68288" indent="-268288"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Fiona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don´t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gos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to summer school. </a:t>
            </a:r>
          </a:p>
          <a:p>
            <a:pPr marL="268288" indent="-268288"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You and Kevin rides bikes.</a:t>
            </a:r>
          </a:p>
          <a:p>
            <a:pPr marL="268288" indent="-268288"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My father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usually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work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 the garden. </a:t>
            </a:r>
          </a:p>
          <a:p>
            <a:pPr marL="268288" indent="-268288"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es </a:t>
            </a:r>
            <a:r>
              <a:rPr lang="cs-CZ" sz="24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you</a:t>
            </a:r>
            <a:r>
              <a:rPr lang="cs-CZ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often watch films?</a:t>
            </a:r>
            <a:endParaRPr lang="en-US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708920"/>
            <a:ext cx="8424936" cy="648072"/>
          </a:xfrm>
        </p:spPr>
        <p:txBody>
          <a:bodyPr>
            <a:noAutofit/>
          </a:bodyPr>
          <a:lstStyle/>
          <a:p>
            <a:pPr marL="68580" indent="0" algn="ctr">
              <a:buNone/>
            </a:pPr>
            <a:r>
              <a:rPr lang="cs-CZ" sz="1800" dirty="0">
                <a:latin typeface="Calibri" pitchFamily="34" charset="0"/>
                <a:cs typeface="Calibri" pitchFamily="34" charset="0"/>
              </a:rPr>
              <a:t>Autorem materiálu a všech jeho částí, není-li uvedeno jinak, je 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Mgr. Věra Vepřeková</a:t>
            </a:r>
          </a:p>
          <a:p>
            <a:pPr marL="68580" indent="0" algn="ctr">
              <a:buNone/>
            </a:pPr>
            <a:r>
              <a:rPr lang="cs-CZ" sz="18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  </a:t>
            </a:r>
            <a:endParaRPr lang="cs-CZ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TC101859862[[fn=Městská zábava]]</Template>
  <TotalTime>1658</TotalTime>
  <Words>317</Words>
  <Application>Microsoft Office PowerPoint</Application>
  <PresentationFormat>Předvádění na obrazovce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Urban Pop</vt:lpstr>
      <vt:lpstr>Výukový materiál zpracován v rámci projektu EU peníze školám</vt:lpstr>
      <vt:lpstr>Prezentace aplikace PowerPoint</vt:lpstr>
      <vt:lpstr>Present simple - usage</vt:lpstr>
      <vt:lpstr>Present simple</vt:lpstr>
      <vt:lpstr>Present simple</vt:lpstr>
      <vt:lpstr>Present simple</vt:lpstr>
      <vt:lpstr>Present simple - spelling</vt:lpstr>
      <vt:lpstr> present simple - Exercise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stránka</dc:title>
  <dc:creator>Mgr. Věra Vepřeková</dc:creator>
  <cp:lastModifiedBy>Valued Acer Customer</cp:lastModifiedBy>
  <cp:revision>109</cp:revision>
  <dcterms:created xsi:type="dcterms:W3CDTF">2012-07-27T13:32:16Z</dcterms:created>
  <dcterms:modified xsi:type="dcterms:W3CDTF">2013-05-06T20:48:12Z</dcterms:modified>
</cp:coreProperties>
</file>