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58" r:id="rId4"/>
    <p:sldId id="262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cs-CZ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5114778" cy="4320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+mj-lt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29001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err="1">
                          <a:latin typeface="Calibri"/>
                          <a:ea typeface="Times New Roman"/>
                          <a:cs typeface="Times New Roman"/>
                        </a:rPr>
                        <a:t>Vepřeková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VIII.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3. 10. 2012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772559"/>
              </p:ext>
            </p:extLst>
          </p:nvPr>
        </p:nvGraphicFramePr>
        <p:xfrm>
          <a:off x="899592" y="4509120"/>
          <a:ext cx="5896610" cy="365760"/>
        </p:xfrm>
        <a:graphic>
          <a:graphicData uri="http://schemas.openxmlformats.org/drawingml/2006/table">
            <a:tbl>
              <a:tblPr/>
              <a:tblGrid>
                <a:gridCol w="936104"/>
                <a:gridCol w="1008112"/>
                <a:gridCol w="3600400"/>
                <a:gridCol w="35199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VY_32_INOVACE_222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4313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43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80119"/>
              </p:ext>
            </p:extLst>
          </p:nvPr>
        </p:nvGraphicFramePr>
        <p:xfrm>
          <a:off x="611560" y="2564904"/>
          <a:ext cx="80648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výchova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Present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Continuous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Anglický jazyk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se závěrečným opakováním probraného slovesného času.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nouns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auxilliary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verb TO BE,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signal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words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stative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verbs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8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Present continuous - usage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When we‘re talking about something that is happening right here right now or anywhere else in present. </a:t>
            </a:r>
            <a:endParaRPr lang="cs-CZ" sz="9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9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tx1"/>
                </a:solidFill>
              </a:rPr>
              <a:t>Signal </a:t>
            </a:r>
            <a:r>
              <a:rPr lang="en-US" sz="9600" b="1" dirty="0">
                <a:solidFill>
                  <a:schemeClr val="tx1"/>
                </a:solidFill>
              </a:rPr>
              <a:t>words (SW)</a:t>
            </a:r>
            <a:endParaRPr lang="cs-CZ" sz="9600" b="1" dirty="0">
              <a:solidFill>
                <a:schemeClr val="tx1"/>
              </a:solidFill>
            </a:endParaRPr>
          </a:p>
          <a:p>
            <a:pPr>
              <a:buNone/>
              <a:tabLst>
                <a:tab pos="4303713" algn="l"/>
              </a:tabLst>
            </a:pPr>
            <a:r>
              <a:rPr lang="en-US" sz="9600" dirty="0">
                <a:solidFill>
                  <a:schemeClr val="tx1"/>
                </a:solidFill>
              </a:rPr>
              <a:t>just 	(right) now</a:t>
            </a:r>
          </a:p>
          <a:p>
            <a:pPr>
              <a:buNone/>
              <a:tabLst>
                <a:tab pos="4303713" algn="l"/>
              </a:tabLst>
            </a:pPr>
            <a:r>
              <a:rPr lang="cs-CZ" sz="9600" dirty="0">
                <a:solidFill>
                  <a:schemeClr val="tx1"/>
                </a:solidFill>
              </a:rPr>
              <a:t>a</a:t>
            </a:r>
            <a:r>
              <a:rPr lang="en-US" sz="9600" dirty="0">
                <a:solidFill>
                  <a:schemeClr val="tx1"/>
                </a:solidFill>
              </a:rPr>
              <a:t>t the moment</a:t>
            </a:r>
            <a:r>
              <a:rPr lang="cs-CZ" sz="9600" dirty="0">
                <a:solidFill>
                  <a:schemeClr val="tx1"/>
                </a:solidFill>
              </a:rPr>
              <a:t>	</a:t>
            </a:r>
            <a:r>
              <a:rPr lang="en-US" sz="9600" dirty="0">
                <a:solidFill>
                  <a:schemeClr val="tx1"/>
                </a:solidFill>
              </a:rPr>
              <a:t>today</a:t>
            </a:r>
            <a:endParaRPr lang="cs-CZ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9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9600" dirty="0" smtClean="0">
                <a:solidFill>
                  <a:schemeClr val="tx1"/>
                </a:solidFill>
              </a:rPr>
              <a:t>SW </a:t>
            </a:r>
            <a:r>
              <a:rPr lang="cs-CZ" sz="9600" dirty="0" err="1" smtClean="0">
                <a:solidFill>
                  <a:schemeClr val="tx1"/>
                </a:solidFill>
              </a:rPr>
              <a:t>is</a:t>
            </a:r>
            <a:r>
              <a:rPr lang="cs-CZ" sz="9600" dirty="0" smtClean="0">
                <a:solidFill>
                  <a:schemeClr val="tx1"/>
                </a:solidFill>
              </a:rPr>
              <a:t> </a:t>
            </a:r>
            <a:r>
              <a:rPr lang="cs-CZ" sz="9600" dirty="0" err="1" smtClean="0">
                <a:solidFill>
                  <a:schemeClr val="tx1"/>
                </a:solidFill>
              </a:rPr>
              <a:t>placed</a:t>
            </a:r>
            <a:r>
              <a:rPr lang="cs-CZ" sz="9600" dirty="0" smtClean="0">
                <a:solidFill>
                  <a:schemeClr val="tx1"/>
                </a:solidFill>
              </a:rPr>
              <a:t> in </a:t>
            </a:r>
            <a:r>
              <a:rPr lang="cs-CZ" sz="9600" dirty="0" err="1" smtClean="0">
                <a:solidFill>
                  <a:schemeClr val="tx1"/>
                </a:solidFill>
              </a:rPr>
              <a:t>the</a:t>
            </a:r>
            <a:r>
              <a:rPr lang="cs-CZ" sz="9600" dirty="0" smtClean="0">
                <a:solidFill>
                  <a:schemeClr val="tx1"/>
                </a:solidFill>
              </a:rPr>
              <a:t> end </a:t>
            </a:r>
            <a:r>
              <a:rPr lang="cs-CZ" sz="9600" dirty="0" err="1" smtClean="0">
                <a:solidFill>
                  <a:schemeClr val="tx1"/>
                </a:solidFill>
              </a:rPr>
              <a:t>of</a:t>
            </a:r>
            <a:r>
              <a:rPr lang="cs-CZ" sz="9600" dirty="0" smtClean="0">
                <a:solidFill>
                  <a:schemeClr val="tx1"/>
                </a:solidFill>
              </a:rPr>
              <a:t> </a:t>
            </a:r>
            <a:r>
              <a:rPr lang="cs-CZ" sz="9600" dirty="0" err="1" smtClean="0">
                <a:solidFill>
                  <a:schemeClr val="tx1"/>
                </a:solidFill>
              </a:rPr>
              <a:t>the</a:t>
            </a:r>
            <a:r>
              <a:rPr lang="cs-CZ" sz="9600" dirty="0" smtClean="0">
                <a:solidFill>
                  <a:schemeClr val="tx1"/>
                </a:solidFill>
              </a:rPr>
              <a:t> </a:t>
            </a:r>
            <a:r>
              <a:rPr lang="cs-CZ" sz="9600" dirty="0" err="1" smtClean="0">
                <a:solidFill>
                  <a:schemeClr val="tx1"/>
                </a:solidFill>
              </a:rPr>
              <a:t>sentences</a:t>
            </a:r>
            <a:r>
              <a:rPr lang="cs-CZ" sz="9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Ex: </a:t>
            </a:r>
            <a:r>
              <a:rPr lang="cs-CZ" sz="9600" b="1" dirty="0" err="1" smtClean="0">
                <a:solidFill>
                  <a:schemeClr val="bg1"/>
                </a:solidFill>
              </a:rPr>
              <a:t>What</a:t>
            </a:r>
            <a:r>
              <a:rPr lang="cs-CZ" sz="9600" b="1" dirty="0" smtClean="0">
                <a:solidFill>
                  <a:schemeClr val="bg1"/>
                </a:solidFill>
              </a:rPr>
              <a:t> are </a:t>
            </a:r>
            <a:r>
              <a:rPr lang="cs-CZ" sz="9600" b="1" dirty="0" err="1" smtClean="0">
                <a:solidFill>
                  <a:schemeClr val="bg1"/>
                </a:solidFill>
              </a:rPr>
              <a:t>you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doing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now</a:t>
            </a:r>
            <a:r>
              <a:rPr lang="cs-CZ" sz="9600" b="1" dirty="0" smtClean="0">
                <a:solidFill>
                  <a:schemeClr val="bg1"/>
                </a:solidFill>
              </a:rPr>
              <a:t>? </a:t>
            </a:r>
            <a:r>
              <a:rPr lang="cs-CZ" sz="9600" b="1" dirty="0" err="1" smtClean="0">
                <a:solidFill>
                  <a:schemeClr val="bg1"/>
                </a:solidFill>
              </a:rPr>
              <a:t>We</a:t>
            </a:r>
            <a:r>
              <a:rPr lang="cs-CZ" sz="9600" b="1" dirty="0" smtClean="0">
                <a:solidFill>
                  <a:schemeClr val="bg1"/>
                </a:solidFill>
              </a:rPr>
              <a:t> are </a:t>
            </a:r>
            <a:r>
              <a:rPr lang="cs-CZ" sz="9600" b="1" dirty="0" err="1" smtClean="0">
                <a:solidFill>
                  <a:schemeClr val="bg1"/>
                </a:solidFill>
              </a:rPr>
              <a:t>tidying</a:t>
            </a:r>
            <a:r>
              <a:rPr lang="cs-CZ" sz="9600" b="1" dirty="0" smtClean="0">
                <a:solidFill>
                  <a:schemeClr val="bg1"/>
                </a:solidFill>
              </a:rPr>
              <a:t> up </a:t>
            </a:r>
            <a:r>
              <a:rPr lang="cs-CZ" sz="9600" b="1" dirty="0" err="1" smtClean="0">
                <a:solidFill>
                  <a:schemeClr val="bg1"/>
                </a:solidFill>
              </a:rPr>
              <a:t>our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children´s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room</a:t>
            </a:r>
            <a:r>
              <a:rPr lang="cs-CZ" sz="96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Ex: </a:t>
            </a:r>
            <a:r>
              <a:rPr lang="cs-CZ" sz="9600" b="1" dirty="0" err="1" smtClean="0">
                <a:solidFill>
                  <a:schemeClr val="bg1"/>
                </a:solidFill>
              </a:rPr>
              <a:t>Tim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is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sleeping</a:t>
            </a:r>
            <a:r>
              <a:rPr lang="cs-CZ" sz="9600" b="1" dirty="0" smtClean="0">
                <a:solidFill>
                  <a:schemeClr val="bg1"/>
                </a:solidFill>
              </a:rPr>
              <a:t> on </a:t>
            </a:r>
            <a:r>
              <a:rPr lang="cs-CZ" sz="9600" b="1" dirty="0" err="1" smtClean="0">
                <a:solidFill>
                  <a:schemeClr val="bg1"/>
                </a:solidFill>
              </a:rPr>
              <a:t>the</a:t>
            </a:r>
            <a:r>
              <a:rPr lang="cs-CZ" sz="9600" b="1" dirty="0" smtClean="0">
                <a:solidFill>
                  <a:schemeClr val="bg1"/>
                </a:solidFill>
              </a:rPr>
              <a:t> sofa and Tome </a:t>
            </a:r>
            <a:r>
              <a:rPr lang="cs-CZ" sz="9600" b="1" dirty="0" err="1" smtClean="0">
                <a:solidFill>
                  <a:schemeClr val="bg1"/>
                </a:solidFill>
              </a:rPr>
              <a:t>is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playing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pc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games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at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the</a:t>
            </a:r>
            <a:r>
              <a:rPr lang="cs-CZ" sz="9600" b="1" dirty="0" smtClean="0">
                <a:solidFill>
                  <a:schemeClr val="bg1"/>
                </a:solidFill>
              </a:rPr>
              <a:t> moment.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Ex: I </a:t>
            </a:r>
            <a:r>
              <a:rPr lang="cs-CZ" sz="9600" b="1" dirty="0" err="1" smtClean="0">
                <a:solidFill>
                  <a:schemeClr val="bg1"/>
                </a:solidFill>
              </a:rPr>
              <a:t>am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leaving</a:t>
            </a:r>
            <a:r>
              <a:rPr lang="cs-CZ" sz="9600" b="1" dirty="0" smtClean="0">
                <a:solidFill>
                  <a:schemeClr val="bg1"/>
                </a:solidFill>
              </a:rPr>
              <a:t> my grand </a:t>
            </a:r>
            <a:r>
              <a:rPr lang="cs-CZ" sz="9600" b="1" dirty="0" err="1" smtClean="0">
                <a:solidFill>
                  <a:schemeClr val="bg1"/>
                </a:solidFill>
              </a:rPr>
              <a:t>parents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today</a:t>
            </a:r>
            <a:r>
              <a:rPr lang="cs-CZ" sz="96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Ex: He </a:t>
            </a:r>
            <a:r>
              <a:rPr lang="cs-CZ" sz="9600" b="1" dirty="0" err="1" smtClean="0">
                <a:solidFill>
                  <a:schemeClr val="bg1"/>
                </a:solidFill>
              </a:rPr>
              <a:t>is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having</a:t>
            </a:r>
            <a:r>
              <a:rPr lang="cs-CZ" sz="9600" b="1" dirty="0" smtClean="0">
                <a:solidFill>
                  <a:schemeClr val="bg1"/>
                </a:solidFill>
              </a:rPr>
              <a:t> a </a:t>
            </a:r>
            <a:r>
              <a:rPr lang="cs-CZ" sz="9600" b="1" dirty="0" err="1" smtClean="0">
                <a:solidFill>
                  <a:schemeClr val="bg1"/>
                </a:solidFill>
              </a:rPr>
              <a:t>dinner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with</a:t>
            </a:r>
            <a:r>
              <a:rPr lang="cs-CZ" sz="9600" b="1" dirty="0" smtClean="0">
                <a:solidFill>
                  <a:schemeClr val="bg1"/>
                </a:solidFill>
              </a:rPr>
              <a:t> his </a:t>
            </a:r>
            <a:r>
              <a:rPr lang="cs-CZ" sz="9600" b="1" dirty="0" err="1" smtClean="0">
                <a:solidFill>
                  <a:schemeClr val="bg1"/>
                </a:solidFill>
              </a:rPr>
              <a:t>family</a:t>
            </a:r>
            <a:r>
              <a:rPr lang="cs-CZ" sz="9600" b="1" dirty="0" smtClean="0">
                <a:solidFill>
                  <a:schemeClr val="bg1"/>
                </a:solidFill>
              </a:rPr>
              <a:t> in </a:t>
            </a:r>
            <a:r>
              <a:rPr lang="cs-CZ" sz="9600" b="1" dirty="0" err="1" smtClean="0">
                <a:solidFill>
                  <a:schemeClr val="bg1"/>
                </a:solidFill>
              </a:rPr>
              <a:t>the</a:t>
            </a:r>
            <a:r>
              <a:rPr lang="cs-CZ" sz="9600" b="1" dirty="0" smtClean="0">
                <a:solidFill>
                  <a:schemeClr val="bg1"/>
                </a:solidFill>
              </a:rPr>
              <a:t> </a:t>
            </a:r>
            <a:r>
              <a:rPr lang="cs-CZ" sz="9600" b="1" dirty="0" err="1" smtClean="0">
                <a:solidFill>
                  <a:schemeClr val="bg1"/>
                </a:solidFill>
              </a:rPr>
              <a:t>kitchen</a:t>
            </a:r>
            <a:r>
              <a:rPr lang="cs-CZ" sz="9600" b="1" dirty="0" smtClean="0">
                <a:solidFill>
                  <a:schemeClr val="bg1"/>
                </a:solidFill>
              </a:rPr>
              <a:t> just.</a:t>
            </a:r>
          </a:p>
          <a:p>
            <a:pPr marL="0" indent="0">
              <a:buNone/>
            </a:pPr>
            <a:endParaRPr lang="cs-CZ" sz="7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7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7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7400" b="1" dirty="0" smtClean="0">
              <a:solidFill>
                <a:schemeClr val="bg1"/>
              </a:solidFill>
            </a:endParaRPr>
          </a:p>
          <a:p>
            <a:pPr>
              <a:buNone/>
              <a:tabLst>
                <a:tab pos="4303713" algn="l"/>
              </a:tabLs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360" y="2539137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Present </a:t>
            </a:r>
            <a:r>
              <a:rPr lang="en-US" sz="4000" b="1" dirty="0">
                <a:solidFill>
                  <a:schemeClr val="tx1"/>
                </a:solidFill>
              </a:rPr>
              <a:t>continuous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cs-CZ" sz="4000" b="1" dirty="0" smtClean="0">
                <a:solidFill>
                  <a:schemeClr val="tx1"/>
                </a:solidFill>
              </a:rPr>
              <a:t>stative </a:t>
            </a:r>
            <a:r>
              <a:rPr lang="cs-CZ" sz="4000" b="1" dirty="0" err="1" smtClean="0">
                <a:solidFill>
                  <a:schemeClr val="tx1"/>
                </a:solidFill>
              </a:rPr>
              <a:t>verbs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247056"/>
            <a:ext cx="82809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303713" algn="l"/>
              </a:tabLst>
            </a:pPr>
            <a:r>
              <a:rPr lang="en-US" sz="2400" dirty="0" smtClean="0"/>
              <a:t>Consonant </a:t>
            </a:r>
            <a:r>
              <a:rPr lang="en-US" sz="2400" dirty="0"/>
              <a:t>duplication (verbs with one syllable ending with a consonant)</a:t>
            </a:r>
          </a:p>
          <a:p>
            <a:pPr>
              <a:buNone/>
              <a:tabLst>
                <a:tab pos="4303713" algn="l"/>
              </a:tabLst>
            </a:pPr>
            <a:r>
              <a:rPr lang="en-US" sz="2400" dirty="0"/>
              <a:t>stop -&gt; stopping, run -&gt; running, swim -&gt; swimming</a:t>
            </a:r>
            <a:r>
              <a:rPr lang="en-US" sz="2400" dirty="0" smtClean="0"/>
              <a:t>,…</a:t>
            </a:r>
            <a:endParaRPr lang="cs-CZ" sz="2400" dirty="0" smtClean="0"/>
          </a:p>
          <a:p>
            <a:pPr>
              <a:buNone/>
              <a:tabLst>
                <a:tab pos="4303713" algn="l"/>
              </a:tabLst>
            </a:pPr>
            <a:endParaRPr lang="cs-CZ" sz="20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18864" y="332656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Present continuous - </a:t>
            </a:r>
            <a:r>
              <a:rPr lang="cs-CZ" b="1" dirty="0" err="1" smtClean="0">
                <a:solidFill>
                  <a:schemeClr val="tx1"/>
                </a:solidFill>
              </a:rPr>
              <a:t>spelling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350100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Stative </a:t>
            </a:r>
            <a:r>
              <a:rPr lang="cs-CZ" sz="2400" dirty="0" err="1" smtClean="0"/>
              <a:t>verbs</a:t>
            </a:r>
            <a:r>
              <a:rPr lang="cs-CZ" sz="2400" dirty="0" smtClean="0"/>
              <a:t> are not use in </a:t>
            </a:r>
            <a:r>
              <a:rPr lang="cs-CZ" sz="2400" dirty="0" err="1" smtClean="0"/>
              <a:t>continuous</a:t>
            </a:r>
            <a:r>
              <a:rPr lang="cs-CZ" sz="2400" dirty="0" smtClean="0"/>
              <a:t>  (-</a:t>
            </a:r>
            <a:r>
              <a:rPr lang="cs-CZ" sz="2400" dirty="0" err="1" smtClean="0"/>
              <a:t>ing</a:t>
            </a:r>
            <a:r>
              <a:rPr lang="cs-CZ" sz="2400" dirty="0" smtClean="0"/>
              <a:t>) – </a:t>
            </a:r>
            <a:r>
              <a:rPr lang="cs-CZ" sz="2400" dirty="0" err="1" smtClean="0"/>
              <a:t>situation</a:t>
            </a:r>
            <a:r>
              <a:rPr lang="cs-CZ" sz="2400" dirty="0" smtClean="0"/>
              <a:t>,… </a:t>
            </a:r>
            <a:r>
              <a:rPr lang="cs-CZ" sz="2400" dirty="0" err="1" smtClean="0"/>
              <a:t>happend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longer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endParaRPr lang="cs-CZ" sz="2400" dirty="0"/>
          </a:p>
          <a:p>
            <a:endParaRPr lang="cs-CZ" sz="2400" b="1" dirty="0" smtClean="0">
              <a:solidFill>
                <a:schemeClr val="bg1"/>
              </a:solidFill>
            </a:endParaRPr>
          </a:p>
          <a:p>
            <a:r>
              <a:rPr lang="cs-CZ" sz="2400" b="1" dirty="0" smtClean="0">
                <a:solidFill>
                  <a:schemeClr val="bg1"/>
                </a:solidFill>
              </a:rPr>
              <a:t>to </a:t>
            </a:r>
            <a:r>
              <a:rPr lang="cs-CZ" sz="2400" b="1" dirty="0" err="1" smtClean="0">
                <a:solidFill>
                  <a:schemeClr val="bg1"/>
                </a:solidFill>
              </a:rPr>
              <a:t>be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believe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understand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know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remember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forget</a:t>
            </a:r>
            <a:r>
              <a:rPr lang="cs-CZ" sz="2400" b="1" dirty="0" smtClean="0">
                <a:solidFill>
                  <a:schemeClr val="bg1"/>
                </a:solidFill>
              </a:rPr>
              <a:t>, mind, </a:t>
            </a:r>
            <a:r>
              <a:rPr lang="cs-CZ" sz="2400" b="1" dirty="0" err="1" smtClean="0">
                <a:solidFill>
                  <a:schemeClr val="bg1"/>
                </a:solidFill>
              </a:rPr>
              <a:t>dislike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like</a:t>
            </a:r>
            <a:r>
              <a:rPr lang="cs-CZ" sz="2400" b="1" dirty="0" smtClean="0">
                <a:solidFill>
                  <a:schemeClr val="bg1"/>
                </a:solidFill>
              </a:rPr>
              <a:t>, love, </a:t>
            </a:r>
            <a:r>
              <a:rPr lang="cs-CZ" sz="2400" b="1" dirty="0" err="1" smtClean="0">
                <a:solidFill>
                  <a:schemeClr val="bg1"/>
                </a:solidFill>
              </a:rPr>
              <a:t>hate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feel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exist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want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wish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prefer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think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hear</a:t>
            </a:r>
            <a:r>
              <a:rPr lang="cs-CZ" sz="2400" b="1" dirty="0" smtClean="0">
                <a:solidFill>
                  <a:schemeClr val="bg1"/>
                </a:solidFill>
              </a:rPr>
              <a:t>, </a:t>
            </a:r>
            <a:r>
              <a:rPr lang="cs-CZ" sz="2400" b="1" dirty="0" err="1" smtClean="0">
                <a:solidFill>
                  <a:schemeClr val="bg1"/>
                </a:solidFill>
              </a:rPr>
              <a:t>see</a:t>
            </a:r>
            <a:r>
              <a:rPr lang="cs-CZ" sz="2400" b="1" dirty="0" smtClean="0">
                <a:solidFill>
                  <a:schemeClr val="bg1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0291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 continuous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363272" cy="4205064"/>
          </a:xfrm>
        </p:spPr>
        <p:txBody>
          <a:bodyPr>
            <a:normAutofit/>
          </a:bodyPr>
          <a:lstStyle/>
          <a:p>
            <a:pPr marL="354013" indent="-354013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+</a:t>
            </a: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en-US" sz="2400" b="1" u="sng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Subject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 </a:t>
            </a:r>
            <a:r>
              <a:rPr lang="en-US" sz="2400" b="1" u="wavyHeavy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to be</a:t>
            </a:r>
            <a:r>
              <a:rPr lang="en-US" sz="2400" b="1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+ </a:t>
            </a:r>
            <a:r>
              <a:rPr lang="en-US" sz="2400" b="1" u="wavyHeavy" dirty="0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verb-</a:t>
            </a:r>
            <a:r>
              <a:rPr lang="en-US" sz="2400" b="1" u="wavyHeavy" dirty="0" err="1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ing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  …………</a:t>
            </a:r>
            <a:endParaRPr lang="cs-CZ" sz="2400" dirty="0" smtClean="0">
              <a:solidFill>
                <a:schemeClr val="tx1"/>
              </a:solidFill>
              <a:uFill>
                <a:solidFill>
                  <a:schemeClr val="tx2"/>
                </a:solidFill>
              </a:uFill>
            </a:endParaRPr>
          </a:p>
          <a:p>
            <a:pPr marL="354013" indent="-354013">
              <a:buNone/>
            </a:pP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	</a:t>
            </a:r>
            <a:r>
              <a:rPr lang="cs-CZ" sz="2400" b="1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I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am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sitting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at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school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right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now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.</a:t>
            </a:r>
            <a:endParaRPr lang="en-US" sz="2400" dirty="0" smtClean="0">
              <a:solidFill>
                <a:schemeClr val="tx1"/>
              </a:solidFill>
              <a:uFill>
                <a:solidFill>
                  <a:schemeClr val="tx2"/>
                </a:solidFill>
              </a:uFill>
            </a:endParaRPr>
          </a:p>
          <a:p>
            <a:pPr>
              <a:buFontTx/>
              <a:buChar char="-"/>
            </a:pPr>
            <a:r>
              <a:rPr lang="en-US" sz="2400" b="1" u="sng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Subject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 </a:t>
            </a:r>
            <a:r>
              <a:rPr lang="en-US" sz="2400" b="1" u="wavyHeavy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to be</a:t>
            </a:r>
            <a:r>
              <a:rPr lang="en-US" sz="2400" b="1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+  not  +  </a:t>
            </a:r>
            <a:r>
              <a:rPr lang="en-US" sz="2400" b="1" u="wavyHeavy" dirty="0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verb-</a:t>
            </a:r>
            <a:r>
              <a:rPr lang="en-US" sz="2400" b="1" u="wavyHeavy" dirty="0" err="1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ing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 …………</a:t>
            </a:r>
            <a:endParaRPr lang="cs-CZ" sz="2400" dirty="0" smtClean="0">
              <a:solidFill>
                <a:schemeClr val="tx1"/>
              </a:solidFill>
              <a:uFill>
                <a:solidFill>
                  <a:schemeClr val="tx2"/>
                </a:solidFill>
              </a:u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   </a:t>
            </a:r>
            <a:r>
              <a:rPr lang="cs-CZ" sz="2400" b="1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My </a:t>
            </a:r>
            <a:r>
              <a:rPr lang="cs-CZ" sz="2400" b="1" dirty="0" err="1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mother</a:t>
            </a:r>
            <a:r>
              <a:rPr lang="cs-CZ" sz="2400" b="1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is</a:t>
            </a:r>
            <a:r>
              <a:rPr lang="cs-CZ" sz="2400" b="1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 not </a:t>
            </a:r>
            <a:r>
              <a:rPr lang="cs-CZ" sz="2400" b="1" dirty="0" err="1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reading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a </a:t>
            </a:r>
            <a:r>
              <a:rPr lang="cs-CZ" sz="2400" dirty="0" err="1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book</a:t>
            </a:r>
            <a:r>
              <a:rPr lang="cs-CZ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just.</a:t>
            </a:r>
            <a:endParaRPr lang="en-US" sz="2400" dirty="0" smtClean="0">
              <a:solidFill>
                <a:schemeClr val="tx1"/>
              </a:solidFill>
              <a:uFill>
                <a:solidFill>
                  <a:schemeClr val="tx2"/>
                </a:solidFill>
              </a:uFill>
            </a:endParaRPr>
          </a:p>
          <a:p>
            <a:pPr marL="358775" indent="-358775">
              <a:buNone/>
            </a:pP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?	</a:t>
            </a:r>
            <a:r>
              <a:rPr lang="en-US" sz="2400" b="1" dirty="0" smtClean="0">
                <a:solidFill>
                  <a:srgbClr val="00B0F0"/>
                </a:solidFill>
                <a:uFill>
                  <a:solidFill>
                    <a:schemeClr val="tx2"/>
                  </a:solidFill>
                </a:uFill>
              </a:rPr>
              <a:t>to be  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+  </a:t>
            </a:r>
            <a:r>
              <a:rPr lang="en-US" sz="2400" b="1" u="sng" dirty="0" smtClean="0">
                <a:solidFill>
                  <a:srgbClr val="00B050"/>
                </a:solidFill>
                <a:uFill>
                  <a:solidFill>
                    <a:schemeClr val="tx2"/>
                  </a:solidFill>
                </a:uFill>
              </a:rPr>
              <a:t>Subject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</a:t>
            </a:r>
            <a:r>
              <a:rPr lang="en-US" sz="2400" b="1" u="wavyHeavy" dirty="0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verb-</a:t>
            </a:r>
            <a:r>
              <a:rPr lang="en-US" sz="2400" b="1" u="wavyHeavy" dirty="0" err="1" smtClean="0">
                <a:solidFill>
                  <a:srgbClr val="FF0000"/>
                </a:solidFill>
                <a:uFill>
                  <a:solidFill>
                    <a:schemeClr val="tx2"/>
                  </a:solidFill>
                </a:uFill>
              </a:rPr>
              <a:t>ing</a:t>
            </a:r>
            <a:r>
              <a:rPr lang="en-US" sz="2400" dirty="0" smtClean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</a:rPr>
              <a:t>  +  …………?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cs-CZ" dirty="0"/>
              <a:t>	</a:t>
            </a:r>
            <a:r>
              <a:rPr lang="cs-CZ" sz="2400" b="1" dirty="0" smtClean="0">
                <a:solidFill>
                  <a:srgbClr val="00B0F0"/>
                </a:solidFill>
              </a:rPr>
              <a:t>Are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rgbClr val="00B050"/>
                </a:solidFill>
              </a:rPr>
              <a:t>your</a:t>
            </a:r>
            <a:r>
              <a:rPr lang="cs-CZ" sz="2400" b="1" dirty="0" smtClean="0">
                <a:solidFill>
                  <a:srgbClr val="00B050"/>
                </a:solidFill>
              </a:rPr>
              <a:t> </a:t>
            </a:r>
            <a:r>
              <a:rPr lang="cs-CZ" sz="2400" b="1" dirty="0" err="1" smtClean="0">
                <a:solidFill>
                  <a:srgbClr val="00B050"/>
                </a:solidFill>
              </a:rPr>
              <a:t>children</a:t>
            </a:r>
            <a:r>
              <a:rPr lang="cs-CZ" sz="2400" b="1" dirty="0" smtClean="0">
                <a:solidFill>
                  <a:srgbClr val="00B05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painting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pictures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at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the</a:t>
            </a:r>
            <a:r>
              <a:rPr lang="cs-CZ" sz="2400" dirty="0" smtClean="0">
                <a:solidFill>
                  <a:schemeClr val="tx1"/>
                </a:solidFill>
              </a:rPr>
              <a:t> moment?</a:t>
            </a:r>
          </a:p>
          <a:p>
            <a:pPr marL="354013" indent="-354013">
              <a:buNone/>
            </a:pPr>
            <a:endParaRPr lang="cs-CZ" dirty="0" smtClean="0"/>
          </a:p>
          <a:p>
            <a:pPr marL="354013" indent="-354013">
              <a:buNone/>
            </a:pPr>
            <a:endParaRPr lang="cs-CZ" dirty="0" smtClean="0"/>
          </a:p>
          <a:p>
            <a:pPr marL="354013" indent="-354013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26328"/>
          </a:xfrm>
        </p:spPr>
        <p:txBody>
          <a:bodyPr>
            <a:noAutofit/>
          </a:bodyPr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Exercise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 smtClean="0"/>
              <a:t>Fill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auxilliary</a:t>
            </a:r>
            <a:r>
              <a:rPr lang="cs-CZ" sz="2400" i="1" dirty="0" smtClean="0"/>
              <a:t> verb „to </a:t>
            </a:r>
            <a:r>
              <a:rPr lang="cs-CZ" sz="2400" i="1" dirty="0" err="1" smtClean="0"/>
              <a:t>be</a:t>
            </a:r>
            <a:r>
              <a:rPr lang="cs-CZ" sz="2400" i="1" dirty="0" smtClean="0"/>
              <a:t>“ and </a:t>
            </a:r>
            <a:r>
              <a:rPr lang="cs-CZ" sz="2400" i="1" dirty="0" err="1" smtClean="0"/>
              <a:t>verbs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complete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sentences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joke</a:t>
            </a:r>
            <a:r>
              <a:rPr lang="cs-CZ" sz="2400" dirty="0" smtClean="0"/>
              <a:t>, make, </a:t>
            </a:r>
            <a:r>
              <a:rPr lang="cs-CZ" sz="2400" dirty="0" err="1" smtClean="0"/>
              <a:t>dance</a:t>
            </a:r>
            <a:r>
              <a:rPr lang="cs-CZ" sz="2400" dirty="0" smtClean="0"/>
              <a:t>, talk, </a:t>
            </a:r>
            <a:r>
              <a:rPr lang="cs-CZ" sz="2400" dirty="0" err="1" smtClean="0"/>
              <a:t>jump</a:t>
            </a:r>
            <a:r>
              <a:rPr lang="cs-CZ" sz="2400" dirty="0" smtClean="0"/>
              <a:t>, </a:t>
            </a:r>
            <a:r>
              <a:rPr lang="cs-CZ" sz="2400" dirty="0" err="1" smtClean="0"/>
              <a:t>ride</a:t>
            </a:r>
            <a:r>
              <a:rPr lang="cs-CZ" sz="2400" dirty="0" smtClean="0"/>
              <a:t>, </a:t>
            </a:r>
            <a:r>
              <a:rPr lang="cs-CZ" sz="2400" dirty="0" err="1" smtClean="0"/>
              <a:t>swim</a:t>
            </a:r>
            <a:r>
              <a:rPr lang="cs-CZ" sz="2400" dirty="0" smtClean="0"/>
              <a:t>, </a:t>
            </a:r>
            <a:r>
              <a:rPr lang="cs-CZ" sz="2400" dirty="0" err="1" smtClean="0"/>
              <a:t>collect</a:t>
            </a:r>
            <a:r>
              <a:rPr lang="cs-CZ" sz="2400" dirty="0" smtClean="0"/>
              <a:t>, </a:t>
            </a:r>
            <a:r>
              <a:rPr lang="cs-CZ" sz="2400" dirty="0" err="1" smtClean="0"/>
              <a:t>sell</a:t>
            </a:r>
            <a:r>
              <a:rPr lang="cs-CZ" sz="2400" dirty="0" smtClean="0"/>
              <a:t>, </a:t>
            </a:r>
            <a:r>
              <a:rPr lang="cs-CZ" sz="2400" dirty="0" err="1" smtClean="0"/>
              <a:t>cry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They</a:t>
            </a:r>
            <a:r>
              <a:rPr lang="cs-CZ" sz="2400" dirty="0" smtClean="0"/>
              <a:t>  __________________ so much </a:t>
            </a:r>
            <a:r>
              <a:rPr lang="cs-CZ" sz="2400" dirty="0" err="1" smtClean="0"/>
              <a:t>noise</a:t>
            </a:r>
            <a:r>
              <a:rPr lang="cs-CZ" sz="2400" dirty="0" smtClean="0"/>
              <a:t>!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not </a:t>
            </a:r>
            <a:r>
              <a:rPr lang="cs-CZ" sz="2400" dirty="0" err="1" smtClean="0"/>
              <a:t>normal</a:t>
            </a:r>
            <a:r>
              <a:rPr lang="cs-CZ" sz="2400" dirty="0" smtClean="0"/>
              <a:t>!</a:t>
            </a:r>
          </a:p>
          <a:p>
            <a:pPr marL="0" indent="0">
              <a:buNone/>
            </a:pPr>
            <a:r>
              <a:rPr lang="cs-CZ" sz="2400" dirty="0" smtClean="0"/>
              <a:t>Ema  ___________________</a:t>
            </a:r>
            <a:r>
              <a:rPr lang="cs-CZ" sz="2400" dirty="0" err="1" smtClean="0"/>
              <a:t>with</a:t>
            </a:r>
            <a:r>
              <a:rPr lang="cs-CZ" sz="2400" dirty="0" smtClean="0"/>
              <a:t> her </a:t>
            </a:r>
            <a:r>
              <a:rPr lang="cs-CZ" sz="2400" dirty="0" err="1" smtClean="0"/>
              <a:t>boyfriend</a:t>
            </a:r>
            <a:r>
              <a:rPr lang="cs-CZ" sz="2400" dirty="0" smtClean="0"/>
              <a:t>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telephone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Sara  ________________________, her </a:t>
            </a:r>
            <a:r>
              <a:rPr lang="cs-CZ" sz="2400" dirty="0" err="1" smtClean="0"/>
              <a:t>boyfriend</a:t>
            </a:r>
            <a:r>
              <a:rPr lang="cs-CZ" sz="2400" dirty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moving</a:t>
            </a:r>
            <a:r>
              <a:rPr lang="cs-CZ" sz="2400" dirty="0" smtClean="0"/>
              <a:t> to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towen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beautiful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r>
              <a:rPr lang="cs-CZ" sz="2400" dirty="0" smtClean="0"/>
              <a:t> and </a:t>
            </a:r>
            <a:r>
              <a:rPr lang="cs-CZ" sz="2400" dirty="0" err="1" smtClean="0"/>
              <a:t>children</a:t>
            </a:r>
            <a:r>
              <a:rPr lang="cs-CZ" sz="2400" dirty="0" smtClean="0"/>
              <a:t> ___________________</a:t>
            </a:r>
            <a:r>
              <a:rPr lang="cs-CZ" sz="2400" dirty="0" err="1" smtClean="0"/>
              <a:t>theire</a:t>
            </a:r>
            <a:r>
              <a:rPr lang="cs-CZ" sz="2400" dirty="0" smtClean="0"/>
              <a:t> </a:t>
            </a:r>
            <a:r>
              <a:rPr lang="cs-CZ" sz="2400" dirty="0" err="1" smtClean="0"/>
              <a:t>bikes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park.</a:t>
            </a:r>
          </a:p>
          <a:p>
            <a:pPr marL="0" indent="0">
              <a:buNone/>
            </a:pPr>
            <a:r>
              <a:rPr lang="cs-CZ" sz="2400" dirty="0" smtClean="0"/>
              <a:t>I </a:t>
            </a:r>
            <a:r>
              <a:rPr lang="cs-CZ" sz="2400" dirty="0" err="1" smtClean="0"/>
              <a:t>am</a:t>
            </a:r>
            <a:r>
              <a:rPr lang="cs-CZ" sz="2400" dirty="0" smtClean="0"/>
              <a:t> </a:t>
            </a:r>
            <a:r>
              <a:rPr lang="cs-CZ" sz="2400" dirty="0" err="1" smtClean="0"/>
              <a:t>serious</a:t>
            </a:r>
            <a:r>
              <a:rPr lang="cs-CZ" sz="2400" dirty="0" smtClean="0"/>
              <a:t>, </a:t>
            </a:r>
            <a:r>
              <a:rPr lang="cs-CZ" sz="2400" dirty="0" err="1" smtClean="0"/>
              <a:t>I______not</a:t>
            </a:r>
            <a:r>
              <a:rPr lang="cs-CZ" sz="2400" dirty="0" smtClean="0"/>
              <a:t> ___________________!</a:t>
            </a:r>
          </a:p>
          <a:p>
            <a:pPr marL="0" indent="0">
              <a:buNone/>
            </a:pPr>
            <a:r>
              <a:rPr lang="cs-CZ" sz="2400" dirty="0" err="1" smtClean="0"/>
              <a:t>They</a:t>
            </a:r>
            <a:r>
              <a:rPr lang="cs-CZ" sz="2400" dirty="0"/>
              <a:t> </a:t>
            </a:r>
            <a:r>
              <a:rPr lang="cs-CZ" sz="2400" dirty="0" smtClean="0"/>
              <a:t>_______________________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tickets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tonight´s</a:t>
            </a:r>
            <a:r>
              <a:rPr lang="cs-CZ" sz="2400" dirty="0" smtClean="0"/>
              <a:t> concert.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359532" y="3104964"/>
            <a:ext cx="8424936" cy="6480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cs-CZ" sz="1800" dirty="0">
                <a:latin typeface="Calibri" pitchFamily="34" charset="0"/>
                <a:cs typeface="Calibri" pitchFamily="34" charset="0"/>
              </a:rPr>
              <a:t>Autorem materiálu a všech jeho částí, není-li uvedeno jinak, je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Mgr. Věra Vepřeková</a:t>
            </a:r>
          </a:p>
          <a:p>
            <a:pPr marL="68580" indent="0" algn="ctr">
              <a:buNone/>
            </a:pPr>
            <a:r>
              <a:rPr lang="cs-CZ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  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52175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TC101859866[[fn=Makro]]</Template>
  <TotalTime>1521</TotalTime>
  <Words>321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Macro</vt:lpstr>
      <vt:lpstr>Výukový materiál zpracován v rámci projektu EU peníze školám</vt:lpstr>
      <vt:lpstr>Prezentace aplikace PowerPoint</vt:lpstr>
      <vt:lpstr>Present continuous - usage</vt:lpstr>
      <vt:lpstr>  Present continuous – stative verbs </vt:lpstr>
      <vt:lpstr>Present continuous</vt:lpstr>
      <vt:lpstr>Exercise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stránka</dc:title>
  <dc:creator>Mgr. Věra Vepřeková</dc:creator>
  <cp:lastModifiedBy>Valued Acer Customer</cp:lastModifiedBy>
  <cp:revision>81</cp:revision>
  <dcterms:created xsi:type="dcterms:W3CDTF">2012-07-27T13:32:16Z</dcterms:created>
  <dcterms:modified xsi:type="dcterms:W3CDTF">2013-05-06T20:47:43Z</dcterms:modified>
</cp:coreProperties>
</file>