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63" r:id="rId3"/>
    <p:sldId id="258" r:id="rId4"/>
    <p:sldId id="261" r:id="rId5"/>
    <p:sldId id="257" r:id="rId6"/>
    <p:sldId id="264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vp.cz/Kabinet/0.0.0.Kliparty/%C4%8Cinnosti/Z%C3%A1liby" TargetMode="External"/><Relationship Id="rId2" Type="http://schemas.openxmlformats.org/officeDocument/2006/relationships/hyperlink" Target="http://wiki.rvp.cz/Kabinet/0.0.0.Kliparty/%C4%8Cinnosti/Voln%C3%BD_%C4%8Da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5114778" cy="432048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Registrační číslo projektu: CZ.1.07/1.4.00/21.2852</a:t>
            </a: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470534"/>
              </p:ext>
            </p:extLst>
          </p:nvPr>
        </p:nvGraphicFramePr>
        <p:xfrm>
          <a:off x="899592" y="5229200"/>
          <a:ext cx="51125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Věra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Vepřeková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IX.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15. 10. 2012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16724"/>
              </p:ext>
            </p:extLst>
          </p:nvPr>
        </p:nvGraphicFramePr>
        <p:xfrm>
          <a:off x="899592" y="4797152"/>
          <a:ext cx="7488832" cy="365760"/>
        </p:xfrm>
        <a:graphic>
          <a:graphicData uri="http://schemas.openxmlformats.org/drawingml/2006/table">
            <a:tbl>
              <a:tblPr/>
              <a:tblGrid>
                <a:gridCol w="1188874"/>
                <a:gridCol w="1403414"/>
                <a:gridCol w="4104456"/>
                <a:gridCol w="79208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</a:t>
                      </a:r>
                      <a:r>
                        <a:rPr lang="cs-CZ" sz="1600" b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cs-CZ" sz="1600" b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VY_32_INOVACE_223</a:t>
                      </a:r>
                      <a:endParaRPr lang="cs-CZ" sz="1600" b="1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4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23" y="476672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44559"/>
              </p:ext>
            </p:extLst>
          </p:nvPr>
        </p:nvGraphicFramePr>
        <p:xfrm>
          <a:off x="611560" y="2852936"/>
          <a:ext cx="806489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 a jazyková výchova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Past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simple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Anglický jazyk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 vhodný pro výkladovou hodinu se závěrečným opakovacím cvičením.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irregular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verbs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was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/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were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signal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words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ending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ED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presentace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2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Past simple - usage</a:t>
            </a:r>
            <a:endParaRPr lang="en-US" sz="4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6999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Completed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action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started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finished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past.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Ex: I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saw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movie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Dracula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last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months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Ex: I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traveled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Japan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three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years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ago.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sz="2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ist a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series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completed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actions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past.</a:t>
            </a:r>
            <a:endParaRPr lang="en-US" sz="2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Ex: I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finished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my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homework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walked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seaside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found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lovely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place to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relax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sz="2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 can also be used to talk about a period of time.</a:t>
            </a:r>
            <a:endParaRPr lang="cs-CZ" sz="2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Ex: I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lived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Brazil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five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months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Ex: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They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didn´t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stay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party </a:t>
            </a:r>
            <a:r>
              <a:rPr lang="cs-CZ" sz="2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whole</a:t>
            </a:r>
            <a:r>
              <a:rPr lang="cs-CZ" sz="2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night.</a:t>
            </a: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  <a:tabLst>
                <a:tab pos="4572000" algn="l"/>
              </a:tabLst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Past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Simple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–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signal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words</a:t>
            </a:r>
            <a:endParaRPr lang="cs-CZ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SW 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– </a:t>
            </a:r>
            <a:r>
              <a:rPr lang="cs-CZ" sz="2400" dirty="0" err="1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signal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words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are </a:t>
            </a:r>
            <a:r>
              <a:rPr lang="cs-CZ" sz="2400" dirty="0" err="1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placed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400" dirty="0" err="1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end </a:t>
            </a:r>
            <a:r>
              <a:rPr lang="cs-CZ" sz="2400" dirty="0" err="1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of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sentence.</a:t>
            </a:r>
            <a:endParaRPr lang="cs-CZ" sz="2400" dirty="0">
              <a:solidFill>
                <a:schemeClr val="bg1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479925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last 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year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week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…)		</a:t>
            </a:r>
            <a:r>
              <a:rPr lang="cs-CZ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esterday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lvl="0">
              <a:buNone/>
              <a:tabLst>
                <a:tab pos="457200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ago 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three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days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ago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	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  <a:endParaRPr lang="cs-CZ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None/>
              <a:tabLst>
                <a:tab pos="4572000" algn="l"/>
              </a:tabLst>
            </a:pPr>
            <a:endParaRPr lang="cs-CZ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None/>
              <a:tabLst>
                <a:tab pos="457200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Ex: My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parents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went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party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last night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None/>
              <a:tabLst>
                <a:tab pos="4572000" algn="l"/>
              </a:tabLst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Our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grand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mother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baked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great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cake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last </a:t>
            </a:r>
            <a:r>
              <a:rPr lang="cs-CZ" sz="2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weekend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None/>
              <a:tabLst>
                <a:tab pos="457200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Ex: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Our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team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won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football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match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yesterday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None/>
              <a:tabLst>
                <a:tab pos="4572000" algn="l"/>
              </a:tabLst>
            </a:pPr>
            <a:r>
              <a:rPr lang="cs-CZ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visited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my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best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friend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five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yesterday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buNone/>
              <a:tabLst>
                <a:tab pos="457200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Ex: My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small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brother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swam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with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his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uncle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three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days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ago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buNone/>
              <a:tabLst>
                <a:tab pos="457200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Ex: I </a:t>
            </a:r>
            <a:r>
              <a:rPr lang="cs-CZ" sz="2400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playd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chess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cs-CZ" sz="2400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won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few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months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ago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Past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simple</a:t>
            </a:r>
            <a:endParaRPr lang="en-US" sz="4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	 </a:t>
            </a:r>
            <a:r>
              <a:rPr lang="en-US" sz="2400" dirty="0" smtClean="0">
                <a:solidFill>
                  <a:srgbClr val="FFC000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Subject</a:t>
            </a:r>
            <a:r>
              <a:rPr lang="en-US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 +  </a:t>
            </a:r>
            <a:r>
              <a:rPr lang="en-US" sz="2400" dirty="0" smtClean="0">
                <a:solidFill>
                  <a:srgbClr val="92D050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verb</a:t>
            </a:r>
            <a:r>
              <a:rPr lang="cs-CZ" sz="2400" dirty="0" smtClean="0">
                <a:solidFill>
                  <a:srgbClr val="92D050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–</a:t>
            </a:r>
            <a:r>
              <a:rPr lang="cs-CZ" sz="2400" dirty="0" err="1" smtClean="0">
                <a:solidFill>
                  <a:srgbClr val="92D050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ed</a:t>
            </a:r>
            <a:r>
              <a:rPr lang="cs-CZ" sz="2400" dirty="0" smtClean="0">
                <a:solidFill>
                  <a:srgbClr val="92D050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/</a:t>
            </a:r>
            <a:r>
              <a:rPr lang="cs-CZ" sz="2400" dirty="0" err="1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irregular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verb</a:t>
            </a:r>
            <a:r>
              <a:rPr lang="en-US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 +  …………</a:t>
            </a:r>
            <a:endParaRPr lang="cs-CZ" sz="2400" dirty="0" smtClean="0">
              <a:solidFill>
                <a:schemeClr val="bg1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	 </a:t>
            </a:r>
            <a:r>
              <a:rPr lang="en-US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played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computer last night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cs-CZ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My </a:t>
            </a:r>
            <a:r>
              <a:rPr lang="cs-CZ" sz="2400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sister</a:t>
            </a:r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ate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whole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chocolate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-   </a:t>
            </a:r>
            <a:r>
              <a:rPr lang="en-US" sz="2400" dirty="0" smtClean="0">
                <a:solidFill>
                  <a:srgbClr val="FFC000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Subject</a:t>
            </a:r>
            <a:r>
              <a:rPr lang="en-US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 +  </a:t>
            </a:r>
            <a:r>
              <a:rPr lang="en-US" sz="2400" cap="small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did</a:t>
            </a:r>
            <a:r>
              <a:rPr lang="en-US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 +  not  +  </a:t>
            </a:r>
            <a:r>
              <a:rPr lang="en-US" sz="2400" dirty="0" smtClean="0">
                <a:solidFill>
                  <a:srgbClr val="92D050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verb</a:t>
            </a:r>
            <a:r>
              <a:rPr lang="en-US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+  …………</a:t>
            </a:r>
            <a:endParaRPr lang="cs-CZ" sz="2400" dirty="0" smtClean="0">
              <a:solidFill>
                <a:schemeClr val="bg1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H</a:t>
            </a:r>
            <a:r>
              <a:rPr lang="en-US" sz="240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did not </a:t>
            </a:r>
            <a:r>
              <a:rPr lang="en-US" sz="2400" dirty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come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home yesterday. 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bg1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en-US" sz="2400" dirty="0" smtClean="0">
              <a:solidFill>
                <a:schemeClr val="bg1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358775" indent="-358775">
              <a:buNone/>
            </a:pPr>
            <a:r>
              <a:rPr lang="en-US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?	</a:t>
            </a:r>
            <a:r>
              <a:rPr lang="en-US" sz="2400" cap="small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did </a:t>
            </a:r>
            <a:r>
              <a:rPr lang="en-US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+  </a:t>
            </a:r>
            <a:r>
              <a:rPr lang="en-US" sz="2400" dirty="0" smtClean="0">
                <a:solidFill>
                  <a:srgbClr val="FFC000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Subject</a:t>
            </a:r>
            <a:r>
              <a:rPr lang="en-US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 + </a:t>
            </a:r>
            <a:r>
              <a:rPr lang="en-US" sz="2400" dirty="0" smtClean="0">
                <a:solidFill>
                  <a:srgbClr val="92D050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verb</a:t>
            </a:r>
            <a:r>
              <a:rPr lang="cs-CZ" sz="2400" dirty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+  …………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?</a:t>
            </a:r>
            <a:endParaRPr lang="en-US" sz="2400" dirty="0" smtClean="0">
              <a:solidFill>
                <a:schemeClr val="bg1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354013" indent="-354013">
              <a:buNone/>
            </a:pPr>
            <a:r>
              <a:rPr lang="cs-CZ" sz="2400" b="1" dirty="0">
                <a:solidFill>
                  <a:schemeClr val="bg1"/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Did </a:t>
            </a:r>
            <a:r>
              <a:rPr lang="en-US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your parents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visit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you 2 days ago? </a:t>
            </a:r>
            <a:endParaRPr lang="cs-CZ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54013" indent="-354013">
              <a:buNone/>
            </a:pPr>
            <a:endParaRPr lang="cs-CZ" sz="2800" dirty="0" smtClean="0"/>
          </a:p>
          <a:p>
            <a:pPr marL="354013" indent="-354013">
              <a:buNone/>
            </a:pPr>
            <a:r>
              <a:rPr lang="cs-CZ" sz="2800" dirty="0" smtClean="0"/>
              <a:t>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any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verbs in past are ending with (-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ed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but 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there are also other,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irregular verbs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we have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learn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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354013" indent="-35401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Exercise</a:t>
            </a:r>
            <a:r>
              <a:rPr lang="cs-CZ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– make a </a:t>
            </a:r>
            <a:r>
              <a:rPr lang="cs-CZ" sz="4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sentences</a:t>
            </a:r>
            <a:r>
              <a:rPr lang="cs-CZ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cs-CZ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2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negative, positive and </a:t>
            </a:r>
            <a:r>
              <a:rPr lang="cs-CZ" sz="27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interrogative</a:t>
            </a:r>
            <a:r>
              <a:rPr lang="cs-CZ" sz="2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7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forms</a:t>
            </a:r>
            <a:endParaRPr lang="cs-CZ" sz="2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F:\cooke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20" y="1686934"/>
            <a:ext cx="1893871" cy="260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feed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742" y="1646447"/>
            <a:ext cx="1942330" cy="267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sl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805" y="4521439"/>
            <a:ext cx="2514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re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805" y="4521439"/>
            <a:ext cx="2755368" cy="200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sl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4521438"/>
            <a:ext cx="2755369" cy="200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took a phot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46446"/>
            <a:ext cx="1944216" cy="267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78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92696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cs-CZ" sz="2400" dirty="0" smtClean="0">
              <a:solidFill>
                <a:schemeClr val="bg1"/>
              </a:solidFill>
              <a:uFill>
                <a:solidFill>
                  <a:srgbClr val="92D050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sz="2400" dirty="0">
              <a:solidFill>
                <a:schemeClr val="bg1"/>
              </a:solidFill>
              <a:uFill>
                <a:solidFill>
                  <a:srgbClr val="92D050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sz="2400" dirty="0" smtClean="0">
              <a:solidFill>
                <a:schemeClr val="bg1"/>
              </a:solidFill>
              <a:uFill>
                <a:solidFill>
                  <a:srgbClr val="92D050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sz="2400" dirty="0">
              <a:solidFill>
                <a:schemeClr val="bg1"/>
              </a:solidFill>
              <a:uFill>
                <a:solidFill>
                  <a:srgbClr val="92D050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sz="2400" dirty="0" smtClean="0">
              <a:solidFill>
                <a:schemeClr val="bg1"/>
              </a:solidFill>
              <a:uFill>
                <a:solidFill>
                  <a:srgbClr val="92D050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sz="2400" dirty="0">
              <a:solidFill>
                <a:schemeClr val="bg1"/>
              </a:solidFill>
              <a:uFill>
                <a:solidFill>
                  <a:srgbClr val="92D050"/>
                </a:solidFill>
              </a:uFill>
              <a:latin typeface="Calibri" pitchFamily="34" charset="0"/>
              <a:cs typeface="Calibri" pitchFamily="34" charset="0"/>
            </a:endParaRP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ZDROJE OBRÁZKŮ: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http</a:t>
            </a:r>
            <a:r>
              <a:rPr lang="cs-CZ" dirty="0">
                <a:solidFill>
                  <a:schemeClr val="bg1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://wiki.rvp.cz/Kabinet/0.0.0.Kliparty/%C4%8Cinnosti/Voln%C3%BD_%</a:t>
            </a:r>
            <a:r>
              <a:rPr lang="cs-CZ" dirty="0" smtClean="0">
                <a:solidFill>
                  <a:schemeClr val="bg1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C4%8Das</a:t>
            </a:r>
            <a:endParaRPr lang="cs-CZ" dirty="0" smtClean="0">
              <a:solidFill>
                <a:schemeClr val="bg1"/>
              </a:solidFill>
              <a:uFill>
                <a:solidFill>
                  <a:srgbClr val="92D050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  <a:hlinkClick r:id="rId3"/>
              </a:rPr>
              <a:t>http</a:t>
            </a:r>
            <a:r>
              <a:rPr lang="cs-CZ" dirty="0">
                <a:solidFill>
                  <a:schemeClr val="bg1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  <a:hlinkClick r:id="rId3"/>
              </a:rPr>
              <a:t>://wiki.rvp.cz/Kabinet/0.0.0.Kliparty/%</a:t>
            </a:r>
            <a:r>
              <a:rPr lang="cs-CZ" dirty="0" smtClean="0">
                <a:solidFill>
                  <a:schemeClr val="bg1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  <a:hlinkClick r:id="rId3"/>
              </a:rPr>
              <a:t>C4%8Cinnosti/Z%C3%A1liby</a:t>
            </a:r>
            <a:endParaRPr lang="cs-CZ" dirty="0" smtClean="0">
              <a:solidFill>
                <a:schemeClr val="bg1"/>
              </a:solidFill>
              <a:uFill>
                <a:solidFill>
                  <a:srgbClr val="92D050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  <a:uFill>
                <a:solidFill>
                  <a:srgbClr val="92D050"/>
                </a:solidFill>
              </a:uFill>
              <a:latin typeface="Calibri" pitchFamily="34" charset="0"/>
              <a:cs typeface="Calibri" pitchFamily="34" charset="0"/>
            </a:endParaRP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[ONLINE] [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CIT.2012-10-15]</a:t>
            </a:r>
          </a:p>
        </p:txBody>
      </p:sp>
      <p:sp>
        <p:nvSpPr>
          <p:cNvPr id="3" name="Zástupný symbol pro obsah 2"/>
          <p:cNvSpPr>
            <a:spLocks noGrp="1"/>
          </p:cNvSpPr>
          <p:nvPr/>
        </p:nvSpPr>
        <p:spPr>
          <a:xfrm>
            <a:off x="359532" y="2214449"/>
            <a:ext cx="8424936" cy="6480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cs-CZ" sz="1800" dirty="0">
                <a:latin typeface="Calibri" pitchFamily="34" charset="0"/>
                <a:cs typeface="Calibri" pitchFamily="34" charset="0"/>
              </a:rPr>
              <a:t>Autorem materiálu a všech jeho částí, není-li uvedeno jinak, je 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Mgr. Věra Vepřeková</a:t>
            </a:r>
          </a:p>
          <a:p>
            <a:pPr marL="68580" indent="0" algn="ctr">
              <a:buNone/>
            </a:pPr>
            <a:r>
              <a:rPr lang="cs-CZ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  </a:t>
            </a:r>
            <a:endParaRPr lang="cs-CZ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1645</TotalTime>
  <Words>258</Words>
  <Application>Microsoft Office PowerPoint</Application>
  <PresentationFormat>Předvádění na obrazovce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Lití písma</vt:lpstr>
      <vt:lpstr>Výukový materiál zpracován v rámci projektu EU peníze školám</vt:lpstr>
      <vt:lpstr>Prezentace aplikace PowerPoint</vt:lpstr>
      <vt:lpstr>Past simple - usage</vt:lpstr>
      <vt:lpstr>Past Simple – signal words</vt:lpstr>
      <vt:lpstr>Past simple</vt:lpstr>
      <vt:lpstr>Exercise – make a sentences negative, positive and interrogative forms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stránka</dc:title>
  <dc:creator>Mgr. Věra Vepřeková</dc:creator>
  <cp:lastModifiedBy>Valued Acer Customer</cp:lastModifiedBy>
  <cp:revision>44</cp:revision>
  <dcterms:created xsi:type="dcterms:W3CDTF">2012-07-27T13:32:16Z</dcterms:created>
  <dcterms:modified xsi:type="dcterms:W3CDTF">2013-05-06T20:40:09Z</dcterms:modified>
</cp:coreProperties>
</file>