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57" r:id="rId4"/>
    <p:sldId id="258" r:id="rId5"/>
    <p:sldId id="270" r:id="rId6"/>
    <p:sldId id="269" r:id="rId7"/>
    <p:sldId id="271" r:id="rId8"/>
    <p:sldId id="272" r:id="rId9"/>
    <p:sldId id="273" r:id="rId10"/>
    <p:sldId id="275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CB538AB-FEA2-4B15-AB69-07895137F8C0}">
          <p14:sldIdLst>
            <p14:sldId id="267"/>
            <p14:sldId id="268"/>
            <p14:sldId id="257"/>
            <p14:sldId id="258"/>
            <p14:sldId id="270"/>
            <p14:sldId id="269"/>
            <p14:sldId id="271"/>
            <p14:sldId id="272"/>
            <p14:sldId id="273"/>
            <p14:sldId id="275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32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10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4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11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19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57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0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92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6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14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0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a-vyziva.net/zdrave-recepty-online.php" TargetMode="External"/><Relationship Id="rId2" Type="http://schemas.openxmlformats.org/officeDocument/2006/relationships/hyperlink" Target="http://www.zbynekmlcoch.cz/informace/texty/jidlo-strava/vyzivova-pyramida-obrazek-obilniny-zelenina-ovoce-mleko-maso-vejce-sladkosti-su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cepty.vareni.cz/lehky-ovocny-sal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bynekmlcoch.cz/informace/texty/jidlo-strava/vyzivova-pyramida-obrazek-obilniny-zelenina-ovoce-mleko-maso-vejce-sladkosti-su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atburningfurnacereview.weightlossdigest.org/calculate-bm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einfo.cz/clanky/zdravi-a-pece/zdrava-vyziva/jak-vypocitat-bmi-inde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0" indent="-274320" fontAlgn="auto">
              <a:spcAft>
                <a:spcPts val="0"/>
              </a:spcAft>
              <a:buClr>
                <a:srgbClr val="D2610C"/>
              </a:buClr>
              <a:buSzPct val="85000"/>
              <a:buFont typeface="Brush Script MT" pitchFamily="66" charset="0"/>
              <a:buChar char="O"/>
            </a:pPr>
            <a:r>
              <a:rPr lang="cs-CZ" sz="2200" kern="1200" dirty="0">
                <a:solidFill>
                  <a:prstClr val="black"/>
                </a:solidFill>
                <a:latin typeface="Franklin Gothic Book"/>
              </a:rPr>
              <a:t>Název </a:t>
            </a:r>
            <a:r>
              <a:rPr lang="cs-CZ" sz="2200" kern="1200" dirty="0" smtClean="0">
                <a:solidFill>
                  <a:prstClr val="black"/>
                </a:solidFill>
                <a:latin typeface="Franklin Gothic Book"/>
              </a:rPr>
              <a:t>Výživová pyramida</a:t>
            </a:r>
            <a:endParaRPr lang="cs-CZ" sz="2200" kern="1200" dirty="0">
              <a:solidFill>
                <a:prstClr val="black"/>
              </a:solidFill>
              <a:latin typeface="Franklin Gothic Book"/>
            </a:endParaRPr>
          </a:p>
          <a:p>
            <a:pPr marL="0" lvl="0" indent="0" fontAlgn="auto">
              <a:spcAft>
                <a:spcPts val="0"/>
              </a:spcAft>
              <a:buClr>
                <a:srgbClr val="D2610C"/>
              </a:buClr>
              <a:buSzPct val="85000"/>
              <a:buNone/>
            </a:pPr>
            <a:r>
              <a:rPr lang="cs-CZ" sz="2200" kern="1200" dirty="0">
                <a:solidFill>
                  <a:prstClr val="black"/>
                </a:solidFill>
                <a:latin typeface="Franklin Gothic Book"/>
              </a:rPr>
              <a:t> </a:t>
            </a:r>
          </a:p>
          <a:p>
            <a:pPr marL="274320" lvl="0" indent="-274320" fontAlgn="auto">
              <a:spcAft>
                <a:spcPts val="0"/>
              </a:spcAft>
              <a:buClr>
                <a:srgbClr val="D2610C"/>
              </a:buClr>
              <a:buSzPct val="85000"/>
              <a:buFont typeface="Brush Script MT" pitchFamily="66" charset="0"/>
              <a:buChar char="O"/>
            </a:pPr>
            <a:r>
              <a:rPr lang="cs-CZ" sz="2200" kern="1200" dirty="0">
                <a:solidFill>
                  <a:prstClr val="black"/>
                </a:solidFill>
                <a:latin typeface="Franklin Gothic Book"/>
              </a:rPr>
              <a:t>Šablona CZ.1.07/1.4.00/21.2698</a:t>
            </a:r>
          </a:p>
          <a:p>
            <a:pPr marL="0" lvl="0" indent="0" fontAlgn="auto">
              <a:spcAft>
                <a:spcPts val="0"/>
              </a:spcAft>
              <a:buClr>
                <a:srgbClr val="D2610C"/>
              </a:buClr>
              <a:buSzPct val="85000"/>
              <a:buNone/>
            </a:pPr>
            <a:r>
              <a:rPr lang="cs-CZ" sz="2200" kern="1200" dirty="0">
                <a:solidFill>
                  <a:prstClr val="black"/>
                </a:solidFill>
                <a:latin typeface="Franklin Gothic Book"/>
              </a:rPr>
              <a:t>  </a:t>
            </a:r>
          </a:p>
          <a:p>
            <a:pPr marL="274320" lvl="0" indent="-274320" fontAlgn="auto">
              <a:spcAft>
                <a:spcPts val="0"/>
              </a:spcAft>
              <a:buClr>
                <a:srgbClr val="D2610C"/>
              </a:buClr>
              <a:buSzPct val="85000"/>
              <a:buFont typeface="Brush Script MT" pitchFamily="66" charset="0"/>
              <a:buChar char="O"/>
            </a:pPr>
            <a:r>
              <a:rPr lang="cs-CZ" sz="2200" kern="1200" dirty="0" err="1">
                <a:solidFill>
                  <a:prstClr val="black"/>
                </a:solidFill>
                <a:latin typeface="Franklin Gothic Book"/>
              </a:rPr>
              <a:t>Poř.číslo</a:t>
            </a:r>
            <a:r>
              <a:rPr lang="cs-CZ" sz="2200" kern="1200" dirty="0">
                <a:solidFill>
                  <a:prstClr val="black"/>
                </a:solidFill>
                <a:latin typeface="Franklin Gothic Book"/>
              </a:rPr>
              <a:t> </a:t>
            </a:r>
          </a:p>
          <a:p>
            <a:pPr marL="274320" lvl="0" indent="-274320" fontAlgn="auto">
              <a:spcAft>
                <a:spcPts val="0"/>
              </a:spcAft>
              <a:buClr>
                <a:srgbClr val="D2610C"/>
              </a:buClr>
              <a:buSzPct val="85000"/>
              <a:buFont typeface="Brush Script MT" pitchFamily="66" charset="0"/>
              <a:buChar char="O"/>
            </a:pPr>
            <a:endParaRPr lang="cs-CZ" sz="2200" kern="1200" dirty="0">
              <a:solidFill>
                <a:prstClr val="black"/>
              </a:solidFill>
              <a:latin typeface="Franklin Gothic Book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D2610C"/>
              </a:buClr>
              <a:buSzPct val="85000"/>
              <a:buFont typeface="Brush Script MT" pitchFamily="66" charset="0"/>
              <a:buChar char="O"/>
            </a:pPr>
            <a:r>
              <a:rPr lang="cs-CZ" sz="2200" kern="1200" dirty="0">
                <a:solidFill>
                  <a:prstClr val="black"/>
                </a:solidFill>
                <a:latin typeface="Franklin Gothic Book"/>
              </a:rPr>
              <a:t>Autor šablony Mgr. Zuzana Vyhnálková </a:t>
            </a:r>
            <a:r>
              <a:rPr lang="cs-CZ" sz="2200" kern="1200" dirty="0" err="1">
                <a:solidFill>
                  <a:prstClr val="black"/>
                </a:solidFill>
                <a:latin typeface="Franklin Gothic Book"/>
              </a:rPr>
              <a:t>DiS</a:t>
            </a:r>
            <a:endParaRPr lang="cs-CZ" sz="2200" kern="1200" dirty="0">
              <a:solidFill>
                <a:prstClr val="black"/>
              </a:solidFill>
              <a:latin typeface="Franklin Gothic Book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D2610C"/>
              </a:buClr>
              <a:buSzPct val="85000"/>
              <a:buFont typeface="Brush Script MT" pitchFamily="66" charset="0"/>
              <a:buChar char="O"/>
            </a:pPr>
            <a:endParaRPr lang="cs-CZ" sz="2200" kern="1200" dirty="0">
              <a:solidFill>
                <a:prstClr val="black"/>
              </a:solidFill>
              <a:latin typeface="Franklin Gothic Book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D2610C"/>
              </a:buClr>
              <a:buSzPct val="85000"/>
              <a:buFont typeface="Brush Script MT" pitchFamily="66" charset="0"/>
              <a:buChar char="O"/>
            </a:pPr>
            <a:r>
              <a:rPr lang="cs-CZ" sz="2200" kern="1200" dirty="0">
                <a:solidFill>
                  <a:prstClr val="black"/>
                </a:solidFill>
                <a:latin typeface="Franklin Gothic Book"/>
              </a:rPr>
              <a:t>Datum  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4022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1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si pamatuješ?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rmAutofit/>
          </a:bodyPr>
          <a:lstStyle/>
          <a:p>
            <a:r>
              <a:rPr lang="cs-CZ" dirty="0" smtClean="0"/>
              <a:t>Co je to </a:t>
            </a:r>
            <a:r>
              <a:rPr lang="cs-CZ" dirty="0" smtClean="0"/>
              <a:t>BMI?</a:t>
            </a:r>
            <a:endParaRPr lang="cs-CZ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/>
              <a:t>je to měřítko pro posouzení tělesné hmotnosti</a:t>
            </a:r>
          </a:p>
          <a:p>
            <a:pPr marL="457200" lvl="1" indent="0" algn="just">
              <a:buNone/>
            </a:pPr>
            <a:endParaRPr lang="cs-CZ" dirty="0"/>
          </a:p>
          <a:p>
            <a:pPr marL="514350" indent="-457200" algn="just"/>
            <a:r>
              <a:rPr lang="cs-CZ" dirty="0" smtClean="0"/>
              <a:t>Jaké znáš hodnoty BMI?</a:t>
            </a:r>
          </a:p>
          <a:p>
            <a:pPr lvl="1">
              <a:buFont typeface="Wingdings" pitchFamily="2" charset="2"/>
              <a:buChar char="Ø"/>
            </a:pPr>
            <a:r>
              <a:rPr lang="cs-CZ" sz="3000" dirty="0"/>
              <a:t>pod 18,5 = podvýživa</a:t>
            </a:r>
          </a:p>
          <a:p>
            <a:pPr lvl="1">
              <a:buFont typeface="Wingdings" pitchFamily="2" charset="2"/>
              <a:buChar char="Ø"/>
            </a:pPr>
            <a:r>
              <a:rPr lang="cs-CZ" sz="3000" dirty="0"/>
              <a:t>18,5 až 25 = normální váha</a:t>
            </a:r>
          </a:p>
          <a:p>
            <a:pPr lvl="1">
              <a:buFont typeface="Wingdings" pitchFamily="2" charset="2"/>
              <a:buChar char="Ø"/>
            </a:pPr>
            <a:r>
              <a:rPr lang="cs-CZ" sz="3000" dirty="0"/>
              <a:t>nad 25 = nadváha</a:t>
            </a:r>
          </a:p>
          <a:p>
            <a:pPr lvl="1">
              <a:buFont typeface="Wingdings" pitchFamily="2" charset="2"/>
              <a:buChar char="Ø"/>
            </a:pPr>
            <a:r>
              <a:rPr lang="cs-CZ" sz="3000" dirty="0"/>
              <a:t>nad 30 = obezita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 descr="C:\Users\vyhnzu\AppData\Local\Microsoft\Windows\Temporary Internet Files\Content.IE5\L9KXTZN7\MC9003701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1739189" cy="18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3740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Pracovní list I/I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Mléko</a:t>
            </a:r>
            <a:r>
              <a:rPr lang="cs-CZ" dirty="0"/>
              <a:t>	</a:t>
            </a:r>
            <a:r>
              <a:rPr lang="cs-CZ" dirty="0" smtClean="0"/>
              <a:t>				</a:t>
            </a:r>
            <a:endParaRPr lang="cs-CZ" dirty="0"/>
          </a:p>
          <a:p>
            <a:r>
              <a:rPr lang="cs-CZ" dirty="0"/>
              <a:t>Ryby	</a:t>
            </a:r>
            <a:r>
              <a:rPr lang="cs-CZ" dirty="0" smtClean="0"/>
              <a:t>	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Celozrnné </a:t>
            </a:r>
            <a:r>
              <a:rPr lang="cs-CZ" dirty="0"/>
              <a:t>pečivo	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Ovoce</a:t>
            </a:r>
            <a:r>
              <a:rPr lang="cs-CZ" dirty="0"/>
              <a:t>	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zdroj vitamínů</a:t>
            </a:r>
          </a:p>
          <a:p>
            <a:endParaRPr lang="cs-CZ" dirty="0" smtClean="0"/>
          </a:p>
          <a:p>
            <a:r>
              <a:rPr lang="cs-CZ" dirty="0" smtClean="0"/>
              <a:t>zdroj vlákniny a vitamínu B</a:t>
            </a:r>
          </a:p>
          <a:p>
            <a:endParaRPr lang="cs-CZ" dirty="0" smtClean="0"/>
          </a:p>
          <a:p>
            <a:r>
              <a:rPr lang="cs-CZ" dirty="0" smtClean="0"/>
              <a:t>potřebná dávka vápníku</a:t>
            </a:r>
          </a:p>
          <a:p>
            <a:endParaRPr lang="cs-CZ" dirty="0" smtClean="0"/>
          </a:p>
          <a:p>
            <a:r>
              <a:rPr lang="cs-CZ" dirty="0" smtClean="0"/>
              <a:t>důležitý obsah jódu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 smtClean="0"/>
              <a:t>1) Spoj</a:t>
            </a:r>
            <a:r>
              <a:rPr lang="cs-CZ" dirty="0"/>
              <a:t>, co k sobě patří: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Tlačítko akce: Návrat 3">
            <a:hlinkClick r:id="" action="ppaction://hlinkshowjump?jump=lastslideviewed" highlightClick="1">
              <a:snd r:embed="rId2" name="camera.wav"/>
            </a:hlinkClick>
          </p:cNvPr>
          <p:cNvSpPr/>
          <p:nvPr/>
        </p:nvSpPr>
        <p:spPr>
          <a:xfrm>
            <a:off x="6732240" y="5589240"/>
            <a:ext cx="864096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Jaké potraviny bychom měli jíst nejvíce: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b="1" dirty="0"/>
              <a:t>Jakým potravinám bychom se měli vyhýbat (nekonzumovat je):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b="1" dirty="0"/>
              <a:t>Kolik litrů tekutin by měl člověk vypít denně při běžné fyzické zátěži: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6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Kolik jídel denně má člověk mít?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b="1" dirty="0"/>
              <a:t>Napiš jednoduchý recept na zdravé jídlo, např. zeleninový či ovocný salát: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4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Pracovní list I/I výsledky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2347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8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3600" b="1" dirty="0"/>
              <a:t>Jaké potraviny bychom měli jíst nejvíce:</a:t>
            </a:r>
            <a:endParaRPr lang="cs-CZ" sz="3600" dirty="0"/>
          </a:p>
          <a:p>
            <a:pPr marL="0" indent="0" algn="just">
              <a:buNone/>
            </a:pPr>
            <a:r>
              <a:rPr lang="cs-CZ" sz="3600" dirty="0"/>
              <a:t>Ovoce, zelenina, luštěniny, </a:t>
            </a:r>
            <a:r>
              <a:rPr lang="cs-CZ" sz="3600" dirty="0" smtClean="0"/>
              <a:t>celozrnné </a:t>
            </a:r>
            <a:r>
              <a:rPr lang="cs-CZ" sz="3600" dirty="0"/>
              <a:t>pečivo, bílé maso, mléčné výrobky</a:t>
            </a:r>
          </a:p>
          <a:p>
            <a:pPr marL="0" indent="0">
              <a:buNone/>
            </a:pPr>
            <a:r>
              <a:rPr lang="cs-CZ" sz="3600" dirty="0"/>
              <a:t> </a:t>
            </a:r>
          </a:p>
          <a:p>
            <a:pPr marL="0" indent="0">
              <a:buNone/>
            </a:pPr>
            <a:r>
              <a:rPr lang="cs-CZ" sz="3600" dirty="0"/>
              <a:t> </a:t>
            </a:r>
          </a:p>
          <a:p>
            <a:pPr lvl="0"/>
            <a:r>
              <a:rPr lang="cs-CZ" sz="3600" b="1" dirty="0"/>
              <a:t>Jakým potravinám bychom se měli vyhýbat (nekonzumovat je):</a:t>
            </a:r>
            <a:endParaRPr lang="cs-CZ" sz="3600" dirty="0"/>
          </a:p>
          <a:p>
            <a:pPr marL="0" indent="0" algn="just">
              <a:buNone/>
            </a:pPr>
            <a:r>
              <a:rPr lang="cs-CZ" sz="3600" dirty="0"/>
              <a:t>Přepálené tuky, nadměrné množství cukrů, tmavé maso, alkohol, velké množství soli</a:t>
            </a:r>
          </a:p>
          <a:p>
            <a:pPr marL="0" indent="0">
              <a:buNone/>
            </a:pPr>
            <a:r>
              <a:rPr lang="cs-CZ" sz="3600" dirty="0"/>
              <a:t> </a:t>
            </a:r>
          </a:p>
          <a:p>
            <a:pPr marL="0" indent="0">
              <a:buNone/>
            </a:pPr>
            <a:r>
              <a:rPr lang="cs-CZ" sz="3600" dirty="0"/>
              <a:t> </a:t>
            </a:r>
          </a:p>
          <a:p>
            <a:pPr lvl="0"/>
            <a:r>
              <a:rPr lang="cs-CZ" sz="3600" b="1" dirty="0"/>
              <a:t>Kolik litrů tekutin by měl člověk vypít denně při běžné fyzické zátěži:</a:t>
            </a:r>
            <a:endParaRPr lang="cs-CZ" sz="3600" dirty="0"/>
          </a:p>
          <a:p>
            <a:pPr marL="0" indent="0">
              <a:buNone/>
            </a:pPr>
            <a:r>
              <a:rPr lang="cs-CZ" sz="3600" dirty="0"/>
              <a:t>2-3 litry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3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/>
              <a:t>Kolik </a:t>
            </a:r>
            <a:r>
              <a:rPr lang="cs-CZ" b="1" dirty="0"/>
              <a:t>jídel denně má člověk mít?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5-6   </a:t>
            </a:r>
            <a:r>
              <a:rPr lang="cs-CZ" dirty="0" smtClean="0"/>
              <a:t>-  </a:t>
            </a:r>
            <a:r>
              <a:rPr lang="cs-CZ" dirty="0"/>
              <a:t>snídaně, svačina, oběd, svačina, večeře, případně druhá večeře</a:t>
            </a:r>
          </a:p>
          <a:p>
            <a:pPr lvl="0"/>
            <a:r>
              <a:rPr lang="cs-CZ" b="1" dirty="0"/>
              <a:t>Napiš jednoduchý recept na zdravé jídlo, např. zeleninový či ovocný salát: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Banány a kiwi oloupeme a nakrájíme na kousky. Jahody očistíme a rozkrájíme, jahody můžeme použít i kompotované. Ovoce dáme do misky a promícháme s jogurtem.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8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Zdroje: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JANOŠKOVÁ, Dagmar a kol. </a:t>
            </a:r>
            <a:r>
              <a:rPr lang="cs-CZ" i="1" dirty="0"/>
              <a:t>Občanská výchova pro 6. ročník základní školy a víceletá gymnázia. </a:t>
            </a:r>
            <a:r>
              <a:rPr lang="cs-CZ" dirty="0"/>
              <a:t>2. vyd. Plzeň : Fraus, 2009. ISBN 978-80-7238-886-8</a:t>
            </a:r>
          </a:p>
          <a:p>
            <a:r>
              <a:rPr lang="cs-CZ" dirty="0"/>
              <a:t>Cit. obrázek dostupný na: </a:t>
            </a:r>
            <a:r>
              <a:rPr lang="cs-CZ" u="sng" dirty="0">
                <a:hlinkClick r:id="rId2"/>
              </a:rPr>
              <a:t>http://www.zbynekmlcoch.cz/informace/texty/jidlo-strava/vyzivova-pyramida-obrazek-obilniny-zelenina-ovoce-mleko-maso-vejce-sladkosti-sul</a:t>
            </a:r>
            <a:endParaRPr lang="cs-CZ" dirty="0"/>
          </a:p>
          <a:p>
            <a:r>
              <a:rPr lang="cs-CZ" dirty="0"/>
              <a:t>Cit. dostupné na: </a:t>
            </a:r>
            <a:r>
              <a:rPr lang="cs-CZ" u="sng" dirty="0">
                <a:hlinkClick r:id="rId3"/>
              </a:rPr>
              <a:t>http://www.zdrava-vyziva.net/zdrave-recepty-online.php</a:t>
            </a:r>
            <a:endParaRPr lang="cs-CZ" dirty="0"/>
          </a:p>
          <a:p>
            <a:r>
              <a:rPr lang="cs-CZ" dirty="0"/>
              <a:t>KINDLOVÁ, Ivona. Zdravá výživa. </a:t>
            </a:r>
            <a:r>
              <a:rPr lang="cs-CZ" i="1" dirty="0"/>
              <a:t>Metodický portál : Digitální učební materiály</a:t>
            </a:r>
            <a:r>
              <a:rPr lang="cs-CZ" dirty="0"/>
              <a:t> [online]. 30. 03. 2011, [cit. 2011-12-01]. Dostupný z WWW: &lt;http://dum.rvp.cz/</a:t>
            </a:r>
            <a:r>
              <a:rPr lang="cs-CZ" dirty="0" err="1"/>
              <a:t>materialy</a:t>
            </a:r>
            <a:r>
              <a:rPr lang="cs-CZ" dirty="0"/>
              <a:t>/zdrava-vyziva.html&gt;. ISSN 1802-4785.</a:t>
            </a:r>
          </a:p>
          <a:p>
            <a:r>
              <a:rPr lang="cs-CZ" dirty="0" smtClean="0">
                <a:hlinkClick r:id="rId4"/>
              </a:rPr>
              <a:t>http://recepty.vareni.cz/lehky-ovocny-salat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/>
              <a:t>Autorem textů a obrázků, není –</a:t>
            </a:r>
            <a:r>
              <a:rPr lang="cs-CZ" dirty="0" err="1"/>
              <a:t>li</a:t>
            </a:r>
            <a:r>
              <a:rPr lang="cs-CZ" dirty="0"/>
              <a:t> uvedeno jinak, je Mgr. </a:t>
            </a:r>
            <a:r>
              <a:rPr lang="cs-CZ"/>
              <a:t>Zuzana Vyhnálková.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8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Procvičení </a:t>
            </a:r>
            <a:r>
              <a:rPr lang="cs-CZ" dirty="0" smtClean="0"/>
              <a:t>zásad zdravé výživy pomocí </a:t>
            </a:r>
            <a:r>
              <a:rPr lang="cs-CZ" dirty="0" smtClean="0"/>
              <a:t>pracovního </a:t>
            </a:r>
            <a:r>
              <a:rPr lang="cs-CZ" dirty="0" smtClean="0"/>
              <a:t>listu </a:t>
            </a:r>
            <a:endParaRPr lang="cs-CZ" dirty="0" smtClean="0"/>
          </a:p>
          <a:p>
            <a:r>
              <a:rPr lang="cs-CZ" dirty="0" smtClean="0"/>
              <a:t>Seznámení s </a:t>
            </a:r>
            <a:r>
              <a:rPr lang="cs-CZ" dirty="0" smtClean="0"/>
              <a:t>moderními trendy ve zdravé výživě </a:t>
            </a:r>
            <a:endParaRPr lang="cs-CZ" dirty="0" smtClean="0"/>
          </a:p>
          <a:p>
            <a:r>
              <a:rPr lang="cs-CZ" dirty="0" smtClean="0"/>
              <a:t>Žáci dokáží sestavit svůj jednoduchý </a:t>
            </a:r>
            <a:r>
              <a:rPr lang="cs-CZ" dirty="0" smtClean="0"/>
              <a:t>jednodenní jídelníček </a:t>
            </a:r>
            <a:r>
              <a:rPr lang="cs-CZ" dirty="0" smtClean="0"/>
              <a:t>a orientují se v něm </a:t>
            </a:r>
          </a:p>
          <a:p>
            <a:r>
              <a:rPr lang="cs-CZ" dirty="0" smtClean="0"/>
              <a:t>Žáci dokáží popsat </a:t>
            </a:r>
            <a:r>
              <a:rPr lang="cs-CZ" dirty="0" smtClean="0"/>
              <a:t>a zdůvodnit výživovou pyramidu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Tlačítko akce: Dokument 5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4211960" y="2209693"/>
            <a:ext cx="720080" cy="52120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Dokument 6">
            <a:hlinkClick r:id="rId4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3095836" y="5328636"/>
            <a:ext cx="648072" cy="52120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Zdravá</a:t>
            </a:r>
            <a:r>
              <a:rPr lang="cs-CZ" dirty="0"/>
              <a:t> </a:t>
            </a:r>
            <a:r>
              <a:rPr lang="cs-CZ" b="1" dirty="0"/>
              <a:t>výživa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908720"/>
            <a:ext cx="8208912" cy="5400600"/>
          </a:xfrm>
        </p:spPr>
        <p:txBody>
          <a:bodyPr>
            <a:noAutofit/>
          </a:bodyPr>
          <a:lstStyle/>
          <a:p>
            <a:pPr algn="just"/>
            <a:r>
              <a:rPr lang="cs-CZ" sz="2800" dirty="0" smtClean="0"/>
              <a:t>Když budeme jíst </a:t>
            </a:r>
            <a:r>
              <a:rPr lang="cs-CZ" sz="2800" dirty="0"/>
              <a:t>zdravě, </a:t>
            </a:r>
            <a:r>
              <a:rPr lang="cs-CZ" sz="2800" b="1" dirty="0" smtClean="0"/>
              <a:t>vyhneme se </a:t>
            </a:r>
            <a:r>
              <a:rPr lang="cs-CZ" sz="2800" b="1" dirty="0"/>
              <a:t>některým chorobám </a:t>
            </a:r>
            <a:r>
              <a:rPr lang="cs-CZ" sz="2800" dirty="0"/>
              <a:t>(mrtvice, cukrovka, rakovina</a:t>
            </a:r>
            <a:r>
              <a:rPr lang="cs-CZ" sz="2800" dirty="0" smtClean="0"/>
              <a:t>...) nebo jejich výskyt snížíme. </a:t>
            </a:r>
          </a:p>
          <a:p>
            <a:pPr algn="just"/>
            <a:r>
              <a:rPr lang="cs-CZ" sz="2800" dirty="0" smtClean="0"/>
              <a:t>Při propojení s </a:t>
            </a:r>
            <a:r>
              <a:rPr lang="cs-CZ" sz="2800" dirty="0"/>
              <a:t>tělesnou aktivitou </a:t>
            </a:r>
            <a:r>
              <a:rPr lang="cs-CZ" sz="2800" dirty="0" smtClean="0"/>
              <a:t>docílíme zdravého člověka s </a:t>
            </a:r>
            <a:r>
              <a:rPr lang="cs-CZ" sz="2800" dirty="0"/>
              <a:t>kondičkou a bez stresu.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Výživová </a:t>
            </a:r>
            <a:r>
              <a:rPr lang="cs-CZ" sz="2800" b="1" dirty="0">
                <a:solidFill>
                  <a:srgbClr val="FF0000"/>
                </a:solidFill>
              </a:rPr>
              <a:t>pyramida:</a:t>
            </a:r>
            <a:r>
              <a:rPr lang="cs-CZ" sz="2800" dirty="0"/>
              <a:t>  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dirty="0" smtClean="0"/>
              <a:t>je grafická podoba stravovacích doporučení</a:t>
            </a:r>
            <a:endParaRPr lang="cs-CZ" dirty="0"/>
          </a:p>
          <a:p>
            <a:pPr lvl="1" algn="just">
              <a:buFont typeface="Wingdings" pitchFamily="2" charset="2"/>
              <a:buChar char="Ø"/>
            </a:pPr>
            <a:r>
              <a:rPr lang="cs-CZ" dirty="0" smtClean="0"/>
              <a:t>je </a:t>
            </a:r>
            <a:r>
              <a:rPr lang="cs-CZ" dirty="0"/>
              <a:t>dobře </a:t>
            </a:r>
            <a:r>
              <a:rPr lang="cs-CZ" dirty="0" smtClean="0"/>
              <a:t>pochopitelná </a:t>
            </a:r>
            <a:r>
              <a:rPr lang="cs-CZ" dirty="0"/>
              <a:t>pro každého </a:t>
            </a:r>
            <a:r>
              <a:rPr lang="cs-CZ" dirty="0" smtClean="0"/>
              <a:t>člověka</a:t>
            </a:r>
            <a:endParaRPr lang="cs-CZ" dirty="0"/>
          </a:p>
          <a:p>
            <a:pPr lvl="1" algn="just">
              <a:buFont typeface="Wingdings" pitchFamily="2" charset="2"/>
              <a:buChar char="Ø"/>
            </a:pPr>
            <a:r>
              <a:rPr lang="cs-CZ" dirty="0" smtClean="0"/>
              <a:t>je srozumitelně rozdělená do </a:t>
            </a:r>
            <a:r>
              <a:rPr lang="cs-CZ" dirty="0"/>
              <a:t>několika </a:t>
            </a:r>
            <a:r>
              <a:rPr lang="cs-CZ" dirty="0" smtClean="0"/>
              <a:t>skupin 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dirty="0" smtClean="0"/>
              <a:t>každá </a:t>
            </a:r>
            <a:r>
              <a:rPr lang="cs-CZ" dirty="0"/>
              <a:t>skupina má doporučený počet </a:t>
            </a:r>
            <a:r>
              <a:rPr lang="cs-CZ" dirty="0" smtClean="0"/>
              <a:t>porcí 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omáhá vypracovat jídelníček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491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Výživová pyramida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268760"/>
            <a:ext cx="4587745" cy="5055658"/>
          </a:xfrm>
          <a:prstGeom prst="rect">
            <a:avLst/>
          </a:prstGeom>
        </p:spPr>
      </p:pic>
      <p:sp>
        <p:nvSpPr>
          <p:cNvPr id="3" name="Tlačítko akce: Návrat 2">
            <a:hlinkClick r:id="" action="ppaction://hlinkshowjump?jump=lastslideviewed" highlightClick="1">
              <a:snd r:embed="rId3" name="camera.wav"/>
            </a:hlinkClick>
          </p:cNvPr>
          <p:cNvSpPr/>
          <p:nvPr/>
        </p:nvSpPr>
        <p:spPr>
          <a:xfrm>
            <a:off x="7891148" y="6151362"/>
            <a:ext cx="79208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88032" y="5955086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>
                <a:hlinkClick r:id="rId4"/>
              </a:rPr>
              <a:t>výživová pyramida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572000" y="4515764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OBILNINY, CELOZRNNÉ VÝROBKY, PEČIVO,  TĚSTOVINY, VODA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4632981" y="3931421"/>
            <a:ext cx="4630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 smtClean="0"/>
              <a:t>RÝŽE</a:t>
            </a:r>
            <a:r>
              <a:rPr lang="cs-CZ" sz="2800" dirty="0"/>
              <a:t>, LUŠTĚNINY, OŘECHY</a:t>
            </a:r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4695249" y="2946472"/>
            <a:ext cx="3785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 smtClean="0"/>
              <a:t>OVOCE, ZELENINA</a:t>
            </a:r>
            <a:endParaRPr lang="cs-CZ" sz="2800" dirty="0"/>
          </a:p>
          <a:p>
            <a:pPr algn="just"/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4695249" y="3423526"/>
            <a:ext cx="426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2800" dirty="0" smtClean="0"/>
              <a:t>MLÉKO </a:t>
            </a:r>
            <a:r>
              <a:rPr lang="cs-CZ" sz="2800" dirty="0"/>
              <a:t>A MLÉČNÉ VÝROBKY</a:t>
            </a:r>
            <a:endParaRPr lang="cs-CZ" sz="2800" dirty="0"/>
          </a:p>
        </p:txBody>
      </p:sp>
      <p:sp>
        <p:nvSpPr>
          <p:cNvPr id="10" name="Obdélník 9"/>
          <p:cNvSpPr/>
          <p:nvPr/>
        </p:nvSpPr>
        <p:spPr>
          <a:xfrm>
            <a:off x="4695249" y="2060848"/>
            <a:ext cx="37036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2800" dirty="0"/>
              <a:t>MASO, DRŮBEŽ, RYBY, </a:t>
            </a:r>
            <a:endParaRPr lang="cs-CZ" sz="2800" dirty="0" smtClean="0"/>
          </a:p>
          <a:p>
            <a:pPr algn="just"/>
            <a:r>
              <a:rPr lang="cs-CZ" sz="2800" dirty="0" smtClean="0"/>
              <a:t>MASNÉ </a:t>
            </a:r>
            <a:r>
              <a:rPr lang="cs-CZ" sz="2800" dirty="0"/>
              <a:t>VÝROBKY, </a:t>
            </a:r>
            <a:r>
              <a:rPr lang="cs-CZ" sz="2800" dirty="0" smtClean="0"/>
              <a:t>VEJCE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4774595" y="1128590"/>
            <a:ext cx="4109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/>
              <a:t>SLADKOSTI, CUKR, SŮL</a:t>
            </a:r>
          </a:p>
          <a:p>
            <a:pPr algn="just"/>
            <a:r>
              <a:rPr lang="cs-CZ" sz="2800" dirty="0" smtClean="0"/>
              <a:t>ŽIVOČIŠNÉ </a:t>
            </a:r>
            <a:r>
              <a:rPr lang="cs-CZ" sz="2800" dirty="0"/>
              <a:t>TUKY, ALKOHOL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328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si pamatuješ?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Co je to </a:t>
            </a:r>
            <a:r>
              <a:rPr lang="cs-CZ" dirty="0" smtClean="0"/>
              <a:t>výživová pyramida?</a:t>
            </a:r>
            <a:endParaRPr lang="cs-CZ" dirty="0" smtClean="0"/>
          </a:p>
          <a:p>
            <a:pPr lvl="1" algn="just">
              <a:buFont typeface="Wingdings" pitchFamily="2" charset="2"/>
              <a:buChar char="Ø"/>
            </a:pPr>
            <a:r>
              <a:rPr lang="cs-CZ" dirty="0"/>
              <a:t>je grafická podoba stravovacích </a:t>
            </a:r>
            <a:r>
              <a:rPr lang="cs-CZ" dirty="0" smtClean="0"/>
              <a:t>doporučení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dirty="0"/>
              <a:t>pomáhá vypracovat </a:t>
            </a:r>
            <a:r>
              <a:rPr lang="cs-CZ" dirty="0" smtClean="0"/>
              <a:t>jídelníček</a:t>
            </a:r>
          </a:p>
          <a:p>
            <a:pPr marL="457200" lvl="1" indent="0" algn="just">
              <a:buNone/>
            </a:pPr>
            <a:endParaRPr lang="cs-CZ" dirty="0"/>
          </a:p>
          <a:p>
            <a:pPr marL="514350" indent="-457200" algn="just"/>
            <a:r>
              <a:rPr lang="cs-CZ" dirty="0" smtClean="0"/>
              <a:t>Čeho máme jíst nejméně?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dirty="0"/>
              <a:t>SLADKOSTI, CUKR, SŮL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dirty="0"/>
              <a:t>ŽIVOČIŠNÉ TUKY, </a:t>
            </a:r>
            <a:r>
              <a:rPr lang="cs-CZ" dirty="0" smtClean="0"/>
              <a:t>ALKOHOL</a:t>
            </a:r>
          </a:p>
          <a:p>
            <a:pPr algn="just"/>
            <a:r>
              <a:rPr lang="cs-CZ" dirty="0" smtClean="0"/>
              <a:t>Čeho máme jíst nejvíce?</a:t>
            </a:r>
          </a:p>
          <a:p>
            <a:pPr lvl="1" algn="just">
              <a:buFont typeface="Wingdings" pitchFamily="2" charset="2"/>
              <a:buChar char="Ø"/>
            </a:pPr>
            <a:r>
              <a:rPr lang="cs-CZ" dirty="0"/>
              <a:t>OBILNINY, CELOZRNNÉ VÝROBKY, PEČIVO,  TĚSTOVINY</a:t>
            </a:r>
          </a:p>
          <a:p>
            <a:endParaRPr lang="cs-CZ" dirty="0"/>
          </a:p>
        </p:txBody>
      </p:sp>
      <p:pic>
        <p:nvPicPr>
          <p:cNvPr id="1027" name="Picture 3" descr="C:\Users\vyhnzu\AppData\Local\Microsoft\Windows\Temporary Internet Files\Content.IE5\L9KXTZN7\MC9003701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1739189" cy="18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3740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Voda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důležitou součástí výživy. </a:t>
            </a:r>
            <a:endParaRPr lang="cs-CZ" dirty="0" smtClean="0"/>
          </a:p>
          <a:p>
            <a:r>
              <a:rPr lang="cs-CZ" dirty="0" smtClean="0"/>
              <a:t>Průběžně </a:t>
            </a:r>
            <a:r>
              <a:rPr lang="cs-CZ" dirty="0"/>
              <a:t>ji ztrácíme a průběžně ji proto musíme doplňovat. </a:t>
            </a:r>
            <a:endParaRPr lang="cs-CZ" dirty="0" smtClean="0"/>
          </a:p>
          <a:p>
            <a:r>
              <a:rPr lang="cs-CZ" dirty="0" smtClean="0"/>
              <a:t>Bez </a:t>
            </a:r>
            <a:r>
              <a:rPr lang="cs-CZ" dirty="0"/>
              <a:t>vody vydržíme </a:t>
            </a:r>
            <a:r>
              <a:rPr lang="cs-CZ" dirty="0" smtClean="0"/>
              <a:t>méně </a:t>
            </a:r>
            <a:r>
              <a:rPr lang="cs-CZ" dirty="0"/>
              <a:t>než bez potravy.</a:t>
            </a:r>
          </a:p>
          <a:p>
            <a:r>
              <a:rPr lang="cs-CZ" dirty="0" smtClean="0"/>
              <a:t>Pro dospělého zdravého jedince je denní průměrný příjem tekutin 2-3 litry.</a:t>
            </a:r>
            <a:endParaRPr lang="cs-CZ" dirty="0"/>
          </a:p>
        </p:txBody>
      </p:sp>
      <p:pic>
        <p:nvPicPr>
          <p:cNvPr id="1026" name="Picture 2" descr="C:\Users\vyhnzu\AppData\Local\Microsoft\Windows\Temporary Internet Files\Content.IE5\S1Y0JERS\MC900441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42" y="407945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BMI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052736"/>
                <a:ext cx="4038600" cy="50734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z </a:t>
                </a:r>
                <a:r>
                  <a:rPr lang="cs-CZ" dirty="0"/>
                  <a:t>anglického Body </a:t>
                </a:r>
                <a:r>
                  <a:rPr lang="cs-CZ" dirty="0" err="1"/>
                  <a:t>mass</a:t>
                </a:r>
                <a:r>
                  <a:rPr lang="cs-CZ" dirty="0"/>
                  <a:t> index </a:t>
                </a:r>
                <a:endParaRPr lang="cs-CZ" dirty="0" smtClean="0"/>
              </a:p>
              <a:p>
                <a:r>
                  <a:rPr lang="cs-CZ" dirty="0"/>
                  <a:t>j</a:t>
                </a:r>
                <a:r>
                  <a:rPr lang="cs-CZ" dirty="0" smtClean="0"/>
                  <a:t>e to měřítko pro posouzení tělesné hmotnosti</a:t>
                </a:r>
              </a:p>
              <a:p>
                <a:r>
                  <a:rPr lang="cs-CZ" dirty="0" smtClean="0"/>
                  <a:t>vypočteme podle </a:t>
                </a:r>
                <a:r>
                  <a:rPr lang="cs-CZ" dirty="0"/>
                  <a:t>vzorce: </a:t>
                </a:r>
                <a:r>
                  <a:rPr lang="cs-CZ" dirty="0" smtClean="0"/>
                  <a:t>hmotnost </a:t>
                </a:r>
                <a:r>
                  <a:rPr lang="cs-CZ" dirty="0"/>
                  <a:t>v kg dělená výškou v metrech na </a:t>
                </a:r>
                <a:r>
                  <a:rPr lang="cs-CZ" dirty="0" smtClean="0"/>
                  <a:t>druhou</a:t>
                </a:r>
              </a:p>
              <a:p>
                <a:endParaRPr lang="cs-CZ" dirty="0" smtClean="0"/>
              </a:p>
              <a:p>
                <a:r>
                  <a:rPr lang="cs-CZ" dirty="0" smtClean="0"/>
                  <a:t>BMI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h𝑚𝑜𝑡𝑛𝑜𝑠𝑡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𝑣</m:t>
                        </m:r>
                        <m:r>
                          <a:rPr lang="cs-CZ" b="0" i="1" smtClean="0">
                            <a:latin typeface="Cambria Math"/>
                          </a:rPr>
                          <m:t>ýš</m:t>
                        </m:r>
                        <m:r>
                          <a:rPr lang="cs-CZ" b="0" i="1" smtClean="0">
                            <a:latin typeface="Cambria Math"/>
                          </a:rPr>
                          <m:t>𝑘𝑎</m:t>
                        </m:r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pPr>
                          <m:e/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 smtClean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52736"/>
                <a:ext cx="4038600" cy="5073429"/>
              </a:xfrm>
              <a:blipFill rotWithShape="1">
                <a:blip r:embed="rId2"/>
                <a:stretch>
                  <a:fillRect l="-2564" t="-19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68052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	BMI</a:t>
            </a:r>
            <a:r>
              <a:rPr lang="cs-CZ" dirty="0" smtClean="0"/>
              <a:t> hodnoty:</a:t>
            </a:r>
          </a:p>
          <a:p>
            <a:r>
              <a:rPr lang="cs-CZ" dirty="0" smtClean="0"/>
              <a:t>pod </a:t>
            </a:r>
            <a:r>
              <a:rPr lang="cs-CZ" dirty="0"/>
              <a:t>18,5 = </a:t>
            </a:r>
            <a:r>
              <a:rPr lang="cs-CZ" dirty="0" smtClean="0"/>
              <a:t>podvýživa</a:t>
            </a:r>
          </a:p>
          <a:p>
            <a:r>
              <a:rPr lang="cs-CZ" dirty="0"/>
              <a:t>18,5 až 25 = normální </a:t>
            </a:r>
            <a:r>
              <a:rPr lang="cs-CZ" dirty="0" smtClean="0"/>
              <a:t>váha</a:t>
            </a:r>
            <a:endParaRPr lang="cs-CZ" dirty="0"/>
          </a:p>
          <a:p>
            <a:r>
              <a:rPr lang="cs-CZ" dirty="0"/>
              <a:t>nad 25 = nadváha</a:t>
            </a:r>
          </a:p>
          <a:p>
            <a:r>
              <a:rPr lang="cs-CZ" dirty="0"/>
              <a:t>nad 30 = obezita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C:\Users\vyhnzu\AppData\Local\Microsoft\Windows\Temporary Internet Files\Content.IE5\RNQ7RH6K\MC900037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01" y="3573016"/>
            <a:ext cx="3831855" cy="31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072723" cy="617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308304" y="6010189"/>
            <a:ext cx="773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hlinkClick r:id="rId3"/>
              </a:rPr>
              <a:t>bmi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6" y="1405176"/>
            <a:ext cx="8193500" cy="40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28600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http://www.naseinfo.cz/clanky/zdravi-a-pece/zdrava-vyziva/jak-vypocitat-bmi-index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4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503</Words>
  <Application>Microsoft Office PowerPoint</Application>
  <PresentationFormat>Předvádění na obrazovce (4:3)</PresentationFormat>
  <Paragraphs>121</Paragraphs>
  <Slides>17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Metodika</vt:lpstr>
      <vt:lpstr>Zdravá výživa </vt:lpstr>
      <vt:lpstr>Výživová pyramida</vt:lpstr>
      <vt:lpstr>Co si pamatuješ? </vt:lpstr>
      <vt:lpstr>Voda </vt:lpstr>
      <vt:lpstr>BMI</vt:lpstr>
      <vt:lpstr>Prezentace aplikace PowerPoint</vt:lpstr>
      <vt:lpstr>Prezentace aplikace PowerPoint</vt:lpstr>
      <vt:lpstr>Co si pamatuješ? </vt:lpstr>
      <vt:lpstr>Pracovní list I/I </vt:lpstr>
      <vt:lpstr>Prezentace aplikace PowerPoint</vt:lpstr>
      <vt:lpstr>Prezentace aplikace PowerPoint</vt:lpstr>
      <vt:lpstr>Pracovní list I/I výsledky </vt:lpstr>
      <vt:lpstr>Prezentace aplikace PowerPoint</vt:lpstr>
      <vt:lpstr>Prezentace aplikace PowerPoint</vt:lpstr>
      <vt:lpstr>Zdroje: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zdravá výživa</dc:title>
  <dc:creator>vyhnzu</dc:creator>
  <cp:lastModifiedBy>vyhnzu</cp:lastModifiedBy>
  <cp:revision>32</cp:revision>
  <dcterms:modified xsi:type="dcterms:W3CDTF">2013-02-08T19:30:34Z</dcterms:modified>
</cp:coreProperties>
</file>