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62" r:id="rId2"/>
  </p:sldMasterIdLst>
  <p:sldIdLst>
    <p:sldId id="267" r:id="rId3"/>
    <p:sldId id="271" r:id="rId4"/>
    <p:sldId id="272" r:id="rId5"/>
    <p:sldId id="273" r:id="rId6"/>
    <p:sldId id="275" r:id="rId7"/>
    <p:sldId id="280" r:id="rId8"/>
    <p:sldId id="276" r:id="rId9"/>
    <p:sldId id="277" r:id="rId10"/>
    <p:sldId id="278" r:id="rId11"/>
    <p:sldId id="279" r:id="rId12"/>
    <p:sldId id="285" r:id="rId13"/>
    <p:sldId id="281" r:id="rId14"/>
    <p:sldId id="282" r:id="rId15"/>
    <p:sldId id="283" r:id="rId16"/>
    <p:sldId id="284" r:id="rId17"/>
    <p:sldId id="258" r:id="rId18"/>
  </p:sldIdLst>
  <p:sldSz cx="10160000" cy="7620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1A4"/>
    <a:srgbClr val="FA9706"/>
    <a:srgbClr val="F4D30C"/>
    <a:srgbClr val="F98007"/>
    <a:srgbClr val="FBE8A3"/>
    <a:srgbClr val="F1960F"/>
    <a:srgbClr val="F5C30B"/>
    <a:srgbClr val="EFB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8" autoAdjust="0"/>
  </p:normalViewPr>
  <p:slideViewPr>
    <p:cSldViewPr>
      <p:cViewPr varScale="1">
        <p:scale>
          <a:sx n="76" d="100"/>
          <a:sy n="76" d="100"/>
        </p:scale>
        <p:origin x="-600" y="-84"/>
      </p:cViewPr>
      <p:guideLst>
        <p:guide orient="horz" pos="24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AA397-2863-4457-BE56-B9772D427E7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5E10-50C4-49F9-9C4A-ED817508446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30692-D75B-4A40-A8E7-6545435A1A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64669" y="1910294"/>
            <a:ext cx="4487333" cy="236537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64669" y="4445005"/>
            <a:ext cx="4487333" cy="23671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B9605980-4743-4482-800D-E21190CC512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03773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AA397-2863-4457-BE56-B9772D427E7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70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62CDA-EECE-4C96-9AD6-F5C642BCB39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51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0501-52F6-4F78-9501-66BCC600234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77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8BFAF-95FA-410F-8CBD-CD35A34EB93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B527D-2A9C-4B9A-B228-201C1F7718E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92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1642-420D-47EB-B657-0B1FA1EB5D2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89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8801-9B2B-4BE2-A8F7-E01F0CDA90E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8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62CDA-EECE-4C96-9AD6-F5C642BCB3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6D317-BB47-4BA9-8636-270DCE5F9A5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76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9FBD1-411E-41C4-A4DD-9DB1A4F0AE4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26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5E10-50C4-49F9-9C4A-ED817508446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374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30692-D75B-4A40-A8E7-6545435A1A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29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64669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E4ABBA09-2192-451F-B7BA-BDABC30B0E68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53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64669" y="1910294"/>
            <a:ext cx="4487333" cy="236537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64669" y="4445005"/>
            <a:ext cx="4487333" cy="23671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B9605980-4743-4482-800D-E21190CC512B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0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0501-52F6-4F78-9501-66BCC60023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8BFAF-95FA-410F-8CBD-CD35A34EB9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B527D-2A9C-4B9A-B228-201C1F7718E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1642-420D-47EB-B657-0B1FA1EB5D2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8801-9B2B-4BE2-A8F7-E01F0CDA90E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6D317-BB47-4BA9-8636-270DCE5F9A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9FBD1-411E-41C4-A4DD-9DB1A4F0AE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FA9706"/>
            </a:gs>
            <a:gs pos="0">
              <a:srgbClr val="FBE8A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9144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8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38963"/>
            <a:ext cx="32162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38963"/>
            <a:ext cx="23701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F9715E-A49B-496E-B9C0-51AC9C3E5AF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9144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8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38963"/>
            <a:ext cx="32162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38963"/>
            <a:ext cx="23701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F9715E-A49B-496E-B9C0-51AC9C3E5AF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0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assschool.cz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524000" y="3957960"/>
            <a:ext cx="7112000" cy="716136"/>
          </a:xfrm>
        </p:spPr>
        <p:txBody>
          <a:bodyPr/>
          <a:lstStyle/>
          <a:p>
            <a:r>
              <a:rPr lang="cs-CZ" sz="1600" b="1" dirty="0" smtClean="0"/>
              <a:t>AUTOR: </a:t>
            </a:r>
            <a:r>
              <a:rPr lang="cs-CZ" dirty="0" smtClean="0">
                <a:solidFill>
                  <a:srgbClr val="000000"/>
                </a:solidFill>
              </a:rPr>
              <a:t>Ing. Ladislava Semerádová</a:t>
            </a:r>
            <a:endParaRPr lang="cs-CZ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19560" y="4602088"/>
            <a:ext cx="792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000000"/>
                </a:solidFill>
                <a:latin typeface="Arial"/>
              </a:rPr>
              <a:t>ANOTACE:</a:t>
            </a:r>
            <a:r>
              <a:rPr lang="cs-CZ" sz="120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Arial"/>
              </a:rPr>
              <a:t> Výukový materiál je určen pro studenty 1.ročníku SŠ. Může být použit při výkladu  významu látkového </a:t>
            </a:r>
            <a:r>
              <a:rPr lang="cs-CZ" sz="1200" dirty="0" smtClean="0">
                <a:solidFill>
                  <a:srgbClr val="000000"/>
                </a:solidFill>
                <a:latin typeface="Arial"/>
              </a:rPr>
              <a:t>množství, relativní </a:t>
            </a:r>
            <a:r>
              <a:rPr lang="cs-CZ" sz="1200" dirty="0" smtClean="0">
                <a:solidFill>
                  <a:srgbClr val="000000"/>
                </a:solidFill>
                <a:latin typeface="Arial"/>
              </a:rPr>
              <a:t>molekulové hmotnosti, molární hmotnosti.</a:t>
            </a:r>
            <a:endParaRPr lang="cs-CZ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19560" y="5322168"/>
            <a:ext cx="792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000000"/>
                </a:solidFill>
                <a:latin typeface="Arial"/>
              </a:rPr>
              <a:t>KLÍČOVÁ SLOVA:</a:t>
            </a:r>
            <a:r>
              <a:rPr lang="cs-CZ" sz="120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Arial"/>
              </a:rPr>
              <a:t>mol, látkové množství, relativní atomová hmotnost, molekulová relativní hmotnost , molární  hmotnost</a:t>
            </a:r>
            <a:endParaRPr lang="cs-CZ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762000" y="2153816"/>
            <a:ext cx="8636000" cy="1633537"/>
          </a:xfrm>
        </p:spPr>
        <p:txBody>
          <a:bodyPr/>
          <a:lstStyle/>
          <a:p>
            <a:r>
              <a:rPr lang="cs-CZ" dirty="0" smtClean="0"/>
              <a:t>Látkové množství</a:t>
            </a:r>
            <a:endParaRPr lang="cs-CZ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03536" y="3379692"/>
            <a:ext cx="79208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000000"/>
                </a:solidFill>
              </a:rPr>
              <a:t>VY-32-INOVACE-</a:t>
            </a:r>
            <a:r>
              <a:rPr lang="cs-CZ" sz="3600" b="1" dirty="0" smtClean="0">
                <a:solidFill>
                  <a:srgbClr val="FF0000"/>
                </a:solidFill>
              </a:rPr>
              <a:t>CHE-17</a:t>
            </a:r>
            <a:endParaRPr lang="cs-CZ" sz="36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8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rgbClr val="C00000"/>
                </a:solidFill>
              </a:rPr>
              <a:t>Vztah mezi relativní atomovou hmotnosti a molární hmotnosti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002060"/>
                </a:solidFill>
              </a:rPr>
              <a:t>Číselně si hodnoty </a:t>
            </a:r>
            <a:r>
              <a:rPr lang="cs-CZ" altLang="cs-CZ" dirty="0">
                <a:solidFill>
                  <a:srgbClr val="002060"/>
                </a:solidFill>
              </a:rPr>
              <a:t>A</a:t>
            </a:r>
            <a:r>
              <a:rPr lang="cs-CZ" altLang="cs-CZ" baseline="-25000" dirty="0">
                <a:solidFill>
                  <a:srgbClr val="002060"/>
                </a:solidFill>
              </a:rPr>
              <a:t>r</a:t>
            </a:r>
            <a:r>
              <a:rPr lang="cs-CZ" altLang="cs-CZ" dirty="0">
                <a:solidFill>
                  <a:srgbClr val="002060"/>
                </a:solidFill>
              </a:rPr>
              <a:t> a M</a:t>
            </a:r>
            <a:r>
              <a:rPr lang="cs-CZ" altLang="cs-CZ" dirty="0" smtClean="0">
                <a:solidFill>
                  <a:srgbClr val="002060"/>
                </a:solidFill>
              </a:rPr>
              <a:t> odpovídají</a:t>
            </a:r>
            <a:r>
              <a:rPr lang="cs-CZ" altLang="cs-CZ" dirty="0" smtClean="0"/>
              <a:t>, neboť byly odvozeny také od hmotnosti 1 molu uhlíku   pro 12 g. „Hmotnost 1 molu uhlíku „ neboli molární hmotnost je 12 g/mol</a:t>
            </a:r>
          </a:p>
          <a:p>
            <a:pPr marL="0" indent="0" algn="ctr" eaLnBrk="1" hangingPunct="1">
              <a:buNone/>
            </a:pPr>
            <a:r>
              <a:rPr lang="cs-CZ" altLang="cs-CZ" dirty="0" smtClean="0"/>
              <a:t>A</a:t>
            </a:r>
            <a:r>
              <a:rPr lang="cs-CZ" altLang="cs-CZ" baseline="-25000" dirty="0" smtClean="0"/>
              <a:t>r </a:t>
            </a:r>
            <a:r>
              <a:rPr lang="cs-CZ" altLang="cs-CZ" dirty="0" smtClean="0"/>
              <a:t>(C) = 12</a:t>
            </a:r>
          </a:p>
          <a:p>
            <a:pPr marL="0" indent="0" algn="ctr" eaLnBrk="1" hangingPunct="1">
              <a:buNone/>
            </a:pPr>
            <a:r>
              <a:rPr lang="cs-CZ" altLang="cs-CZ" dirty="0" smtClean="0"/>
              <a:t>          M (C) = 12 g/mol</a:t>
            </a:r>
          </a:p>
        </p:txBody>
      </p:sp>
    </p:spTree>
    <p:extLst>
      <p:ext uri="{BB962C8B-B14F-4D97-AF65-F5344CB8AC3E}">
        <p14:creationId xmlns:p14="http://schemas.microsoft.com/office/powerpoint/2010/main" val="111895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C00000"/>
                </a:solidFill>
              </a:rPr>
              <a:t>Látkové množství n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/>
              <a:t>z molární hmotnosti lze vyjádřit látkové množství n</a:t>
            </a:r>
          </a:p>
          <a:p>
            <a:pPr marL="0" indent="0" algn="ctr" eaLnBrk="1" hangingPunct="1">
              <a:buNone/>
            </a:pPr>
            <a:r>
              <a:rPr lang="cs-CZ" altLang="cs-CZ" dirty="0">
                <a:solidFill>
                  <a:srgbClr val="002060"/>
                </a:solidFill>
              </a:rPr>
              <a:t>n = </a:t>
            </a:r>
            <a:r>
              <a:rPr lang="cs-CZ" altLang="cs-CZ" u="sng" dirty="0">
                <a:solidFill>
                  <a:srgbClr val="002060"/>
                </a:solidFill>
              </a:rPr>
              <a:t>m</a:t>
            </a:r>
          </a:p>
          <a:p>
            <a:pPr marL="0" indent="0" algn="ctr" eaLnBrk="1" hangingPunct="1">
              <a:buNone/>
            </a:pPr>
            <a:r>
              <a:rPr lang="cs-CZ" altLang="cs-CZ" dirty="0">
                <a:solidFill>
                  <a:srgbClr val="002060"/>
                </a:solidFill>
              </a:rPr>
              <a:t>      M</a:t>
            </a:r>
          </a:p>
          <a:p>
            <a:pPr marL="0" indent="0">
              <a:buNone/>
            </a:pPr>
            <a:r>
              <a:rPr lang="cs-CZ" dirty="0" smtClean="0"/>
              <a:t>z tohoto vztahu lze také vypočítat m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2060"/>
                </a:solidFill>
              </a:rPr>
              <a:t>m = </a:t>
            </a:r>
            <a:r>
              <a:rPr lang="cs-CZ" dirty="0" err="1" smtClean="0">
                <a:solidFill>
                  <a:srgbClr val="002060"/>
                </a:solidFill>
              </a:rPr>
              <a:t>n.M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6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5624" y="137592"/>
            <a:ext cx="7194376" cy="115212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l" eaLnBrk="1" hangingPunct="1"/>
            <a:r>
              <a:rPr lang="cs-CZ" altLang="cs-CZ" sz="2800" dirty="0">
                <a:solidFill>
                  <a:srgbClr val="C00000"/>
                </a:solidFill>
              </a:rPr>
              <a:t>Kolik atomů obsahuje 1 mol helia a kolik 1 mol dusíku ?</a:t>
            </a:r>
            <a:br>
              <a:rPr lang="cs-CZ" altLang="cs-CZ" sz="2800" dirty="0">
                <a:solidFill>
                  <a:srgbClr val="C00000"/>
                </a:solidFill>
              </a:rPr>
            </a:br>
            <a:endParaRPr lang="cs-CZ" altLang="cs-CZ" sz="2800" dirty="0">
              <a:solidFill>
                <a:srgbClr val="C0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sz="2800" dirty="0" smtClean="0">
                <a:solidFill>
                  <a:srgbClr val="002060"/>
                </a:solidFill>
              </a:rPr>
              <a:t>Helium</a:t>
            </a:r>
            <a:r>
              <a:rPr lang="cs-CZ" altLang="cs-CZ" sz="2800" dirty="0" smtClean="0"/>
              <a:t> je vzácný plyn jeho atomy se neslučují </a:t>
            </a:r>
          </a:p>
          <a:p>
            <a:pPr marL="0" indent="0" eaLnBrk="1" hangingPunct="1">
              <a:buNone/>
            </a:pPr>
            <a:r>
              <a:rPr lang="cs-CZ" altLang="cs-CZ" sz="2800" dirty="0" smtClean="0"/>
              <a:t>základní částicí je tedy </a:t>
            </a:r>
            <a:r>
              <a:rPr lang="cs-CZ" altLang="cs-CZ" sz="2800" i="1" dirty="0" smtClean="0"/>
              <a:t>atom He</a:t>
            </a:r>
          </a:p>
          <a:p>
            <a:pPr eaLnBrk="1" hangingPunct="1"/>
            <a:r>
              <a:rPr lang="cs-CZ" altLang="cs-CZ" sz="2800" dirty="0" smtClean="0">
                <a:solidFill>
                  <a:srgbClr val="FF0000"/>
                </a:solidFill>
              </a:rPr>
              <a:t>1 mol He</a:t>
            </a:r>
            <a:r>
              <a:rPr lang="cs-CZ" altLang="cs-CZ" sz="2800" dirty="0" smtClean="0"/>
              <a:t> obsahuje </a:t>
            </a:r>
            <a:r>
              <a:rPr lang="cs-CZ" altLang="cs-CZ" sz="2800" b="1" dirty="0" smtClean="0"/>
              <a:t>6,022.10</a:t>
            </a:r>
            <a:r>
              <a:rPr lang="cs-CZ" altLang="cs-CZ" sz="2800" b="1" baseline="30000" dirty="0" smtClean="0"/>
              <a:t>23</a:t>
            </a:r>
            <a:r>
              <a:rPr lang="cs-CZ" altLang="cs-CZ" sz="2800" b="1" dirty="0" smtClean="0"/>
              <a:t> atomů He</a:t>
            </a:r>
          </a:p>
          <a:p>
            <a:pPr eaLnBrk="1" hangingPunct="1"/>
            <a:endParaRPr lang="cs-CZ" altLang="cs-CZ" sz="2800" b="1" dirty="0" smtClean="0"/>
          </a:p>
          <a:p>
            <a:pPr marL="0" indent="0" eaLnBrk="1" hangingPunct="1">
              <a:buNone/>
            </a:pPr>
            <a:r>
              <a:rPr lang="cs-CZ" altLang="cs-CZ" sz="2800" dirty="0" smtClean="0">
                <a:solidFill>
                  <a:srgbClr val="002060"/>
                </a:solidFill>
              </a:rPr>
              <a:t>Dusík</a:t>
            </a:r>
            <a:r>
              <a:rPr lang="cs-CZ" altLang="cs-CZ" sz="2800" dirty="0" smtClean="0"/>
              <a:t> - jeho základní částicí je </a:t>
            </a:r>
            <a:r>
              <a:rPr lang="cs-CZ" altLang="cs-CZ" sz="2800" i="1" dirty="0" smtClean="0"/>
              <a:t>molekula N</a:t>
            </a:r>
            <a:r>
              <a:rPr lang="cs-CZ" altLang="cs-CZ" sz="2800" i="1" baseline="-25000" dirty="0" smtClean="0"/>
              <a:t>2</a:t>
            </a:r>
          </a:p>
          <a:p>
            <a:pPr eaLnBrk="1" hangingPunct="1"/>
            <a:r>
              <a:rPr lang="cs-CZ" altLang="cs-CZ" sz="2800" dirty="0" smtClean="0"/>
              <a:t>V 1 molu dusíku tedy máme </a:t>
            </a:r>
            <a:r>
              <a:rPr lang="cs-CZ" altLang="cs-CZ" sz="2800" b="1" dirty="0" smtClean="0"/>
              <a:t>6,022.10</a:t>
            </a:r>
            <a:r>
              <a:rPr lang="cs-CZ" altLang="cs-CZ" sz="2800" b="1" baseline="30000" dirty="0" smtClean="0"/>
              <a:t>23</a:t>
            </a:r>
            <a:r>
              <a:rPr lang="cs-CZ" altLang="cs-CZ" sz="2800" b="1" dirty="0" smtClean="0"/>
              <a:t> molekul N</a:t>
            </a:r>
            <a:r>
              <a:rPr lang="cs-CZ" altLang="cs-CZ" sz="2800" b="1" baseline="-25000" dirty="0" smtClean="0"/>
              <a:t>2</a:t>
            </a:r>
            <a:r>
              <a:rPr lang="cs-CZ" altLang="cs-CZ" sz="2800" dirty="0" smtClean="0"/>
              <a:t> </a:t>
            </a:r>
          </a:p>
          <a:p>
            <a:pPr eaLnBrk="1" hangingPunct="1"/>
            <a:r>
              <a:rPr lang="cs-CZ" altLang="cs-CZ" sz="2800" dirty="0" smtClean="0"/>
              <a:t>N</a:t>
            </a:r>
            <a:r>
              <a:rPr lang="cs-CZ" altLang="cs-CZ" sz="2800" baseline="-25000" dirty="0" smtClean="0"/>
              <a:t>2</a:t>
            </a:r>
            <a:r>
              <a:rPr lang="cs-CZ" altLang="cs-CZ" sz="2800" dirty="0" smtClean="0"/>
              <a:t> – molekula obsahuje dva atomy</a:t>
            </a:r>
          </a:p>
          <a:p>
            <a:r>
              <a:rPr lang="cs-CZ" altLang="cs-CZ" sz="2800" dirty="0"/>
              <a:t>což je </a:t>
            </a:r>
            <a:r>
              <a:rPr lang="cs-CZ" altLang="cs-CZ" sz="2800" b="1" dirty="0">
                <a:solidFill>
                  <a:srgbClr val="FF0000"/>
                </a:solidFill>
              </a:rPr>
              <a:t>2</a:t>
            </a:r>
            <a:r>
              <a:rPr lang="cs-CZ" altLang="cs-CZ" sz="2800" b="1" dirty="0"/>
              <a:t>.6,022.10</a:t>
            </a:r>
            <a:r>
              <a:rPr lang="cs-CZ" altLang="cs-CZ" sz="2800" b="1" baseline="30000" dirty="0"/>
              <a:t>23</a:t>
            </a:r>
            <a:r>
              <a:rPr lang="cs-CZ" altLang="cs-CZ" sz="2800" b="1" dirty="0"/>
              <a:t> atomů </a:t>
            </a:r>
            <a:r>
              <a:rPr lang="cs-CZ" altLang="cs-CZ" sz="2800" b="1" dirty="0" smtClean="0"/>
              <a:t>N = 12,044.10</a:t>
            </a:r>
            <a:r>
              <a:rPr lang="cs-CZ" altLang="cs-CZ" sz="2800" b="1" baseline="30000" dirty="0" smtClean="0"/>
              <a:t>23 </a:t>
            </a:r>
            <a:r>
              <a:rPr lang="cs-CZ" altLang="cs-CZ" sz="2800" b="1" dirty="0" smtClean="0"/>
              <a:t>atomů N</a:t>
            </a:r>
            <a:endParaRPr lang="cs-CZ" altLang="cs-CZ" sz="2800" b="1" dirty="0"/>
          </a:p>
          <a:p>
            <a:pPr eaLnBrk="1" hangingPunct="1"/>
            <a:endParaRPr lang="cs-CZ" altLang="cs-CZ" dirty="0" smtClean="0"/>
          </a:p>
        </p:txBody>
      </p:sp>
      <p:sp>
        <p:nvSpPr>
          <p:cNvPr id="4" name="Tlačítko akce: Nápověda 3">
            <a:hlinkClick r:id="" action="ppaction://noaction" highlightClick="1"/>
          </p:cNvPr>
          <p:cNvSpPr/>
          <p:nvPr/>
        </p:nvSpPr>
        <p:spPr>
          <a:xfrm>
            <a:off x="471488" y="129248"/>
            <a:ext cx="1158240" cy="1158240"/>
          </a:xfrm>
          <a:prstGeom prst="actionButtonHelp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spcCol="0"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62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rgbClr val="C00000"/>
                </a:solidFill>
              </a:rPr>
              <a:t>Význam látkového množství a molární hmotnosti v chemii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Při reakci chemických látek je pro nás </a:t>
            </a:r>
            <a:r>
              <a:rPr lang="cs-CZ" altLang="cs-CZ" dirty="0" smtClean="0">
                <a:solidFill>
                  <a:srgbClr val="002060"/>
                </a:solidFill>
              </a:rPr>
              <a:t>důležitý počet reagujících látek</a:t>
            </a:r>
          </a:p>
          <a:p>
            <a:r>
              <a:rPr lang="cs-CZ" altLang="cs-CZ" dirty="0" smtClean="0"/>
              <a:t> tím, že mají </a:t>
            </a:r>
            <a:r>
              <a:rPr lang="cs-CZ" altLang="cs-CZ" dirty="0" smtClean="0">
                <a:solidFill>
                  <a:srgbClr val="002060"/>
                </a:solidFill>
              </a:rPr>
              <a:t>stejné látkové množství </a:t>
            </a:r>
            <a:r>
              <a:rPr lang="cs-CZ" altLang="cs-CZ" dirty="0" smtClean="0"/>
              <a:t>víme, že mají i </a:t>
            </a:r>
            <a:r>
              <a:rPr lang="cs-CZ" altLang="cs-CZ" u="sng" dirty="0" smtClean="0"/>
              <a:t>stejný počet částic reagujících látek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23870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900" i="1" dirty="0">
                <a:solidFill>
                  <a:srgbClr val="002060"/>
                </a:solidFill>
              </a:rPr>
              <a:t>Určete kolik musíme navážit železa a kolik síry, abychom měli stejný počet atomů, které spolu budou </a:t>
            </a:r>
            <a:r>
              <a:rPr lang="cs-CZ" altLang="cs-CZ" sz="2900" dirty="0">
                <a:solidFill>
                  <a:srgbClr val="002060"/>
                </a:solidFill>
              </a:rPr>
              <a:t>reagovat</a:t>
            </a:r>
            <a:r>
              <a:rPr lang="cs-CZ" altLang="cs-CZ" sz="2900" dirty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900" dirty="0" smtClean="0"/>
              <a:t>                 </a:t>
            </a:r>
            <a:r>
              <a:rPr lang="cs-CZ" altLang="cs-CZ" sz="2900" dirty="0" err="1" smtClean="0"/>
              <a:t>Fe</a:t>
            </a:r>
            <a:r>
              <a:rPr lang="cs-CZ" altLang="cs-CZ" sz="2900" dirty="0" smtClean="0"/>
              <a:t>(s</a:t>
            </a:r>
            <a:r>
              <a:rPr lang="cs-CZ" altLang="cs-CZ" sz="2900" dirty="0"/>
              <a:t>) + S(s)           </a:t>
            </a:r>
            <a:r>
              <a:rPr lang="cs-CZ" altLang="cs-CZ" sz="2900" dirty="0" err="1"/>
              <a:t>FeS</a:t>
            </a:r>
            <a:r>
              <a:rPr lang="cs-CZ" altLang="cs-CZ" sz="2900" dirty="0"/>
              <a:t> (s)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900" dirty="0" smtClean="0"/>
              <a:t>aby obě reagující látky měli stejný počet atomů musí </a:t>
            </a:r>
            <a:r>
              <a:rPr lang="cs-CZ" altLang="cs-CZ" sz="2900" dirty="0"/>
              <a:t>platit </a:t>
            </a:r>
            <a:r>
              <a:rPr lang="cs-CZ" altLang="cs-CZ" sz="2900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900" dirty="0"/>
              <a:t> </a:t>
            </a:r>
            <a:r>
              <a:rPr lang="cs-CZ" altLang="cs-CZ" sz="2900" dirty="0" smtClean="0"/>
              <a:t>                      n(</a:t>
            </a:r>
            <a:r>
              <a:rPr lang="cs-CZ" altLang="cs-CZ" sz="2900" dirty="0" err="1" smtClean="0"/>
              <a:t>Fe</a:t>
            </a:r>
            <a:r>
              <a:rPr lang="cs-CZ" altLang="cs-CZ" sz="2900" dirty="0" smtClean="0"/>
              <a:t> </a:t>
            </a:r>
            <a:r>
              <a:rPr lang="cs-CZ" altLang="cs-CZ" sz="2900" dirty="0"/>
              <a:t>)= n (S)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900" dirty="0"/>
              <a:t>                  1 mol </a:t>
            </a:r>
            <a:r>
              <a:rPr lang="cs-CZ" altLang="cs-CZ" sz="2900" dirty="0" err="1"/>
              <a:t>Fe</a:t>
            </a:r>
            <a:r>
              <a:rPr lang="cs-CZ" altLang="cs-CZ" sz="2900" dirty="0"/>
              <a:t> = 1 mol 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Hmotnost 1 molu železa </a:t>
            </a:r>
            <a:r>
              <a:rPr lang="cs-CZ" altLang="cs-CZ" sz="2400" dirty="0" smtClean="0"/>
              <a:t>= Ar – nalezneme v tabulkách  - 56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Hmotnost 1 molu síry = Ar – nalezneme v tabulkách 32</a:t>
            </a:r>
            <a:endParaRPr lang="cs-CZ" altLang="cs-CZ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96" y="353616"/>
            <a:ext cx="118268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4575944" y="3305944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2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sz="2900" b="1" dirty="0" smtClean="0"/>
              <a:t>Výsledek:</a:t>
            </a:r>
            <a:endParaRPr lang="cs-CZ" altLang="cs-CZ" sz="2900" b="1" dirty="0"/>
          </a:p>
          <a:p>
            <a:pPr marL="0" indent="0" eaLnBrk="1" hangingPunct="1">
              <a:buNone/>
            </a:pPr>
            <a:r>
              <a:rPr lang="cs-CZ" altLang="cs-CZ" sz="2900" dirty="0"/>
              <a:t>Navážíme-li </a:t>
            </a:r>
            <a:r>
              <a:rPr lang="cs-CZ" altLang="cs-CZ" sz="2900" b="1" dirty="0"/>
              <a:t>56 g </a:t>
            </a:r>
            <a:r>
              <a:rPr lang="cs-CZ" altLang="cs-CZ" sz="2900" dirty="0"/>
              <a:t>železa a </a:t>
            </a:r>
            <a:r>
              <a:rPr lang="cs-CZ" altLang="cs-CZ" sz="2900" b="1" dirty="0"/>
              <a:t>32 g</a:t>
            </a:r>
            <a:r>
              <a:rPr lang="cs-CZ" altLang="cs-CZ" sz="2900" dirty="0"/>
              <a:t> síry dostaneme dvě hromádky, které budou mít rozdílnou hmotnost, ale stejný počet částic, neboť látkové množství obou je 1 mol</a:t>
            </a:r>
          </a:p>
          <a:p>
            <a:pPr eaLnBrk="1" hangingPunct="1"/>
            <a:r>
              <a:rPr lang="cs-CZ" altLang="cs-CZ" sz="2900" dirty="0" err="1">
                <a:solidFill>
                  <a:srgbClr val="002060"/>
                </a:solidFill>
              </a:rPr>
              <a:t>Fe</a:t>
            </a:r>
            <a:r>
              <a:rPr lang="cs-CZ" altLang="cs-CZ" sz="2900" dirty="0">
                <a:solidFill>
                  <a:srgbClr val="002060"/>
                </a:solidFill>
              </a:rPr>
              <a:t>(s)   +     S(s)           </a:t>
            </a:r>
            <a:r>
              <a:rPr lang="cs-CZ" altLang="cs-CZ" sz="2900" dirty="0" err="1">
                <a:solidFill>
                  <a:srgbClr val="002060"/>
                </a:solidFill>
              </a:rPr>
              <a:t>FeS</a:t>
            </a:r>
            <a:r>
              <a:rPr lang="cs-CZ" altLang="cs-CZ" sz="2900" dirty="0">
                <a:solidFill>
                  <a:srgbClr val="002060"/>
                </a:solidFill>
              </a:rPr>
              <a:t> (s)</a:t>
            </a:r>
          </a:p>
          <a:p>
            <a:pPr eaLnBrk="1" hangingPunct="1"/>
            <a:r>
              <a:rPr lang="cs-CZ" altLang="cs-CZ" sz="2900" dirty="0"/>
              <a:t>56 g           32 g</a:t>
            </a:r>
          </a:p>
          <a:p>
            <a:pPr eaLnBrk="1" hangingPunct="1"/>
            <a:r>
              <a:rPr lang="cs-CZ" altLang="cs-CZ" sz="2900" dirty="0" smtClean="0"/>
              <a:t>1 </a:t>
            </a:r>
            <a:r>
              <a:rPr lang="cs-CZ" altLang="cs-CZ" sz="2900" dirty="0"/>
              <a:t>mol         1 mol</a:t>
            </a:r>
          </a:p>
          <a:p>
            <a:pPr eaLnBrk="1" hangingPunct="1"/>
            <a:r>
              <a:rPr lang="cs-CZ" altLang="cs-CZ" sz="2000" dirty="0"/>
              <a:t>6,022.10</a:t>
            </a:r>
            <a:r>
              <a:rPr lang="cs-CZ" altLang="cs-CZ" sz="2000" baseline="30000" dirty="0"/>
              <a:t>23</a:t>
            </a:r>
            <a:r>
              <a:rPr lang="cs-CZ" altLang="cs-CZ" sz="2000" dirty="0"/>
              <a:t>          6,022.10</a:t>
            </a:r>
            <a:r>
              <a:rPr lang="cs-CZ" altLang="cs-CZ" sz="2000" baseline="30000" dirty="0"/>
              <a:t>23</a:t>
            </a:r>
          </a:p>
          <a:p>
            <a:pPr eaLnBrk="1" hangingPunct="1"/>
            <a:r>
              <a:rPr lang="cs-CZ" altLang="cs-CZ" sz="2000" dirty="0"/>
              <a:t>atomů </a:t>
            </a:r>
            <a:r>
              <a:rPr lang="cs-CZ" altLang="cs-CZ" sz="2000" dirty="0" err="1"/>
              <a:t>Fe</a:t>
            </a:r>
            <a:r>
              <a:rPr lang="cs-CZ" altLang="cs-CZ" sz="2000" dirty="0"/>
              <a:t>              atomů S</a:t>
            </a:r>
          </a:p>
          <a:p>
            <a:pPr eaLnBrk="1" hangingPunct="1"/>
            <a:endParaRPr lang="cs-CZ" altLang="cs-CZ" sz="2000" dirty="0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3799419" y="4610806"/>
            <a:ext cx="7196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7" tIns="50797" rIns="101597" bIns="50797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0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410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83856" y="5466184"/>
            <a:ext cx="2576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500" dirty="0">
                <a:solidFill>
                  <a:srgbClr val="FF0000"/>
                </a:solidFill>
                <a:latin typeface="Arial - 20"/>
                <a:hlinkClick r:id="rId2"/>
              </a:rPr>
              <a:t>www.</a:t>
            </a:r>
            <a:r>
              <a:rPr lang="cs-CZ" sz="1500" dirty="0" err="1">
                <a:solidFill>
                  <a:srgbClr val="FF0000"/>
                </a:solidFill>
                <a:latin typeface="Arial - 20"/>
                <a:hlinkClick r:id="rId2"/>
              </a:rPr>
              <a:t>glassschool.cz</a:t>
            </a:r>
            <a:endParaRPr lang="cs-CZ" sz="1500" dirty="0">
              <a:solidFill>
                <a:srgbClr val="FF0000"/>
              </a:solidFill>
              <a:latin typeface="Arial - 2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52463" y="1287919"/>
            <a:ext cx="8686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200" dirty="0"/>
              <a:t>DUŠEK, Bohuslav a Vratislav FLEMR. </a:t>
            </a:r>
            <a:r>
              <a:rPr lang="cs-CZ" sz="1200" i="1" dirty="0"/>
              <a:t>Obecná a anorganická chemie pro gymnázia</a:t>
            </a:r>
            <a:r>
              <a:rPr lang="cs-CZ" sz="1200" dirty="0"/>
              <a:t>. SPN, 2007. ISBN 80-7235-369-1.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Látkové množství</a:t>
            </a:r>
            <a:endParaRPr lang="cs-CZ" altLang="cs-CZ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0915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dirty="0" smtClean="0">
                <a:solidFill>
                  <a:schemeClr val="accent6"/>
                </a:solidFill>
              </a:rPr>
              <a:t>Odvození jednotky látkového množství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dirty="0" smtClean="0">
                <a:solidFill>
                  <a:srgbClr val="C00000"/>
                </a:solidFill>
              </a:rPr>
              <a:t>1 mol </a:t>
            </a:r>
          </a:p>
          <a:p>
            <a:pPr eaLnBrk="1" hangingPunct="1"/>
            <a:r>
              <a:rPr lang="cs-CZ" altLang="cs-CZ" dirty="0" smtClean="0"/>
              <a:t>jednotka </a:t>
            </a:r>
            <a:r>
              <a:rPr lang="cs-CZ" altLang="cs-CZ" i="1" dirty="0" smtClean="0"/>
              <a:t>látkového množství n</a:t>
            </a:r>
          </a:p>
          <a:p>
            <a:pPr eaLnBrk="1" hangingPunct="1"/>
            <a:r>
              <a:rPr lang="cs-CZ" altLang="cs-CZ" dirty="0"/>
              <a:t>z</a:t>
            </a:r>
            <a:r>
              <a:rPr lang="cs-CZ" altLang="cs-CZ" dirty="0" smtClean="0"/>
              <a:t>ákladní jednotka SI - vznikla dohodou</a:t>
            </a:r>
          </a:p>
          <a:p>
            <a:pPr eaLnBrk="1" hangingPunct="1"/>
            <a:r>
              <a:rPr lang="cs-CZ" altLang="cs-CZ" dirty="0"/>
              <a:t>z</a:t>
            </a:r>
            <a:r>
              <a:rPr lang="cs-CZ" altLang="cs-CZ" dirty="0" smtClean="0"/>
              <a:t>ákladem pro odvození je 12 g uhlíku</a:t>
            </a:r>
          </a:p>
          <a:p>
            <a:pPr eaLnBrk="1" hangingPunct="1"/>
            <a:r>
              <a:rPr lang="cs-CZ" altLang="cs-CZ" dirty="0" smtClean="0"/>
              <a:t>v těchto 12 g bylo experimentálně zjištěno, že je přítomno 6, 022 .10</a:t>
            </a:r>
            <a:r>
              <a:rPr lang="cs-CZ" altLang="cs-CZ" baseline="30000" dirty="0" smtClean="0"/>
              <a:t>23 </a:t>
            </a:r>
            <a:r>
              <a:rPr lang="cs-CZ" altLang="cs-CZ" dirty="0" smtClean="0"/>
              <a:t>atomů uhlíku</a:t>
            </a:r>
          </a:p>
          <a:p>
            <a:pPr eaLnBrk="1" hangingPunct="1"/>
            <a:r>
              <a:rPr lang="cs-CZ" altLang="cs-CZ" dirty="0" smtClean="0"/>
              <a:t>tento počet </a:t>
            </a:r>
            <a:r>
              <a:rPr lang="cs-CZ" altLang="cs-CZ" b="1" dirty="0" smtClean="0"/>
              <a:t>602 200 000 000 000 000 000 000</a:t>
            </a:r>
            <a:r>
              <a:rPr lang="cs-CZ" altLang="cs-CZ" dirty="0" smtClean="0"/>
              <a:t>  byl označen pojmem 1 mol</a:t>
            </a:r>
          </a:p>
        </p:txBody>
      </p:sp>
    </p:spTree>
    <p:extLst>
      <p:ext uri="{BB962C8B-B14F-4D97-AF65-F5344CB8AC3E}">
        <p14:creationId xmlns:p14="http://schemas.microsoft.com/office/powerpoint/2010/main" val="241462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1 mol je tedy dán počtem základních částic, které jsou ve 12 g uhlíku </a:t>
            </a:r>
            <a:r>
              <a:rPr lang="cs-CZ" altLang="cs-CZ" baseline="30000" dirty="0" smtClean="0"/>
              <a:t>12</a:t>
            </a:r>
            <a:r>
              <a:rPr lang="cs-CZ" altLang="cs-CZ" dirty="0" smtClean="0"/>
              <a:t>C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Podobně </a:t>
            </a:r>
          </a:p>
          <a:p>
            <a:pPr eaLnBrk="1" hangingPunct="1"/>
            <a:r>
              <a:rPr lang="cs-CZ" altLang="cs-CZ" dirty="0" smtClean="0"/>
              <a:t>1 tucet = </a:t>
            </a:r>
            <a:r>
              <a:rPr lang="cs-CZ" altLang="cs-CZ" dirty="0" smtClean="0">
                <a:solidFill>
                  <a:srgbClr val="002060"/>
                </a:solidFill>
              </a:rPr>
              <a:t>12</a:t>
            </a:r>
            <a:r>
              <a:rPr lang="cs-CZ" altLang="cs-CZ" dirty="0" smtClean="0"/>
              <a:t>  čehokoliv  </a:t>
            </a:r>
            <a:r>
              <a:rPr lang="cs-CZ" altLang="cs-CZ" dirty="0" err="1" smtClean="0"/>
              <a:t>např.vajec</a:t>
            </a:r>
            <a:r>
              <a:rPr lang="cs-CZ" altLang="cs-CZ" dirty="0" smtClean="0"/>
              <a:t>, batohů…..</a:t>
            </a:r>
          </a:p>
          <a:p>
            <a:pPr eaLnBrk="1" hangingPunct="1"/>
            <a:r>
              <a:rPr lang="cs-CZ" altLang="cs-CZ" dirty="0" smtClean="0"/>
              <a:t>1 kopa = </a:t>
            </a:r>
            <a:r>
              <a:rPr lang="cs-CZ" altLang="cs-CZ" dirty="0" smtClean="0">
                <a:solidFill>
                  <a:srgbClr val="002060"/>
                </a:solidFill>
              </a:rPr>
              <a:t>60</a:t>
            </a:r>
            <a:r>
              <a:rPr lang="cs-CZ" altLang="cs-CZ" dirty="0" smtClean="0"/>
              <a:t>  čehokoliv  </a:t>
            </a:r>
            <a:r>
              <a:rPr lang="cs-CZ" altLang="cs-CZ" dirty="0" err="1" smtClean="0"/>
              <a:t>např.kol</a:t>
            </a:r>
            <a:r>
              <a:rPr lang="cs-CZ" altLang="cs-CZ" dirty="0" smtClean="0"/>
              <a:t>, aut……</a:t>
            </a:r>
          </a:p>
          <a:p>
            <a:pPr eaLnBrk="1" hangingPunct="1"/>
            <a:r>
              <a:rPr lang="cs-CZ" altLang="cs-CZ" dirty="0" smtClean="0"/>
              <a:t>1 mol  = </a:t>
            </a:r>
            <a:r>
              <a:rPr lang="cs-CZ" altLang="cs-CZ" dirty="0" smtClean="0">
                <a:solidFill>
                  <a:srgbClr val="002060"/>
                </a:solidFill>
              </a:rPr>
              <a:t>6,022 .10</a:t>
            </a:r>
            <a:r>
              <a:rPr lang="cs-CZ" altLang="cs-CZ" baseline="30000" dirty="0" smtClean="0">
                <a:solidFill>
                  <a:srgbClr val="002060"/>
                </a:solidFill>
              </a:rPr>
              <a:t>23</a:t>
            </a:r>
            <a:r>
              <a:rPr lang="cs-CZ" altLang="cs-CZ" dirty="0" smtClean="0">
                <a:solidFill>
                  <a:srgbClr val="002060"/>
                </a:solidFill>
              </a:rPr>
              <a:t> </a:t>
            </a:r>
            <a:r>
              <a:rPr lang="cs-CZ" altLang="cs-CZ" b="1" dirty="0" smtClean="0"/>
              <a:t>základních částic (</a:t>
            </a:r>
            <a:r>
              <a:rPr lang="cs-CZ" altLang="cs-CZ" b="1" i="1" dirty="0" smtClean="0"/>
              <a:t>atomů, molekul, iontů)</a:t>
            </a:r>
          </a:p>
        </p:txBody>
      </p:sp>
    </p:spTree>
    <p:extLst>
      <p:ext uri="{BB962C8B-B14F-4D97-AF65-F5344CB8AC3E}">
        <p14:creationId xmlns:p14="http://schemas.microsoft.com/office/powerpoint/2010/main" val="13123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rgbClr val="FF0000"/>
                </a:solidFill>
              </a:rPr>
              <a:t>Mol - shrnutí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Jednotka množství základních částic, která odpovídá počtu atomů ve vzorku uhlíku 12 C o hmotnosti 12 g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tento počet byl nazván </a:t>
            </a:r>
            <a:r>
              <a:rPr lang="cs-CZ" altLang="cs-CZ" dirty="0" err="1" smtClean="0">
                <a:solidFill>
                  <a:srgbClr val="002060"/>
                </a:solidFill>
              </a:rPr>
              <a:t>Avogadrovou</a:t>
            </a:r>
            <a:r>
              <a:rPr lang="cs-CZ" altLang="cs-CZ" dirty="0" smtClean="0">
                <a:solidFill>
                  <a:srgbClr val="002060"/>
                </a:solidFill>
              </a:rPr>
              <a:t> konstantou N</a:t>
            </a:r>
            <a:r>
              <a:rPr lang="cs-CZ" altLang="cs-CZ" baseline="-25000" dirty="0" smtClean="0">
                <a:solidFill>
                  <a:srgbClr val="002060"/>
                </a:solidFill>
              </a:rPr>
              <a:t>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 smtClean="0"/>
              <a:t>N</a:t>
            </a:r>
            <a:r>
              <a:rPr lang="cs-CZ" altLang="cs-CZ" b="1" baseline="-25000" dirty="0" smtClean="0"/>
              <a:t>A</a:t>
            </a:r>
            <a:r>
              <a:rPr lang="cs-CZ" altLang="cs-CZ" b="1" dirty="0" smtClean="0"/>
              <a:t> = 6,022.10</a:t>
            </a:r>
            <a:r>
              <a:rPr lang="cs-CZ" altLang="cs-CZ" b="1" baseline="30000" dirty="0" smtClean="0"/>
              <a:t>23  </a:t>
            </a:r>
            <a:r>
              <a:rPr lang="cs-CZ" altLang="cs-CZ" b="1" dirty="0" smtClean="0"/>
              <a:t>mol </a:t>
            </a:r>
            <a:r>
              <a:rPr lang="cs-CZ" altLang="cs-CZ" b="1" baseline="30000" dirty="0" smtClean="0"/>
              <a:t>-1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N</a:t>
            </a:r>
            <a:r>
              <a:rPr lang="cs-CZ" altLang="cs-CZ" baseline="-25000" dirty="0" smtClean="0"/>
              <a:t>A </a:t>
            </a:r>
            <a:r>
              <a:rPr lang="cs-CZ" altLang="cs-CZ" dirty="0" smtClean="0"/>
              <a:t>určuje počet atomů, molekul nebo iontů v jednom molu – záleží na konkrétní látce, co bude základní částicí</a:t>
            </a:r>
          </a:p>
        </p:txBody>
      </p:sp>
    </p:spTree>
    <p:extLst>
      <p:ext uri="{BB962C8B-B14F-4D97-AF65-F5344CB8AC3E}">
        <p14:creationId xmlns:p14="http://schemas.microsoft.com/office/powerpoint/2010/main" val="393548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rgbClr val="C00000"/>
                </a:solidFill>
              </a:rPr>
              <a:t>Základní částice mohou být: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480" y="1793776"/>
            <a:ext cx="9144000" cy="5029200"/>
          </a:xfrm>
        </p:spPr>
        <p:txBody>
          <a:bodyPr/>
          <a:lstStyle/>
          <a:p>
            <a:pPr eaLnBrk="1" hangingPunct="1"/>
            <a:r>
              <a:rPr lang="cs-CZ" altLang="cs-CZ" b="1" u="sng" dirty="0" smtClean="0"/>
              <a:t>Nespárované atomy</a:t>
            </a:r>
            <a:r>
              <a:rPr lang="cs-CZ" altLang="cs-CZ" dirty="0" smtClean="0"/>
              <a:t> – velmi </a:t>
            </a:r>
            <a:r>
              <a:rPr lang="cs-CZ" altLang="cs-CZ" dirty="0" err="1" smtClean="0"/>
              <a:t>vyjmečně</a:t>
            </a:r>
            <a:r>
              <a:rPr lang="cs-CZ" altLang="cs-CZ" dirty="0" smtClean="0"/>
              <a:t> např. vzácné plyny He je tvořen nespárovanými atomy helia</a:t>
            </a:r>
          </a:p>
          <a:p>
            <a:pPr eaLnBrk="1" hangingPunct="1"/>
            <a:r>
              <a:rPr lang="cs-CZ" altLang="cs-CZ" b="1" u="sng" dirty="0" smtClean="0"/>
              <a:t>Molekuly prvků</a:t>
            </a:r>
            <a:r>
              <a:rPr lang="cs-CZ" altLang="cs-CZ" dirty="0" smtClean="0"/>
              <a:t> – např. ostatní plyny jsou tvořeny molekulami O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, N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, Cl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…..</a:t>
            </a:r>
          </a:p>
          <a:p>
            <a:pPr eaLnBrk="1" hangingPunct="1"/>
            <a:r>
              <a:rPr lang="cs-CZ" altLang="cs-CZ" b="1" u="sng" dirty="0" smtClean="0"/>
              <a:t>Molekuly sloučenin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např</a:t>
            </a:r>
            <a:r>
              <a:rPr lang="cs-CZ" altLang="cs-CZ" dirty="0" smtClean="0"/>
              <a:t> voda je tvořena molekulami 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</a:t>
            </a:r>
          </a:p>
          <a:p>
            <a:pPr eaLnBrk="1" hangingPunct="1"/>
            <a:r>
              <a:rPr lang="cs-CZ" altLang="cs-CZ" b="1" u="sng" dirty="0" smtClean="0"/>
              <a:t>Ionty</a:t>
            </a:r>
            <a:r>
              <a:rPr lang="cs-CZ" altLang="cs-CZ" dirty="0" smtClean="0"/>
              <a:t> – např. </a:t>
            </a:r>
            <a:r>
              <a:rPr lang="cs-CZ" altLang="cs-CZ" dirty="0" err="1" smtClean="0"/>
              <a:t>NaCl</a:t>
            </a:r>
            <a:r>
              <a:rPr lang="cs-CZ" altLang="cs-CZ" dirty="0" smtClean="0"/>
              <a:t> je tvořen ionty Na</a:t>
            </a:r>
            <a:r>
              <a:rPr lang="cs-CZ" altLang="cs-CZ" baseline="30000" dirty="0" smtClean="0"/>
              <a:t>+</a:t>
            </a:r>
            <a:r>
              <a:rPr lang="cs-CZ" altLang="cs-CZ" dirty="0" smtClean="0"/>
              <a:t> a Cl</a:t>
            </a:r>
            <a:r>
              <a:rPr lang="cs-CZ" altLang="cs-CZ" baseline="30000" dirty="0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35566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rgbClr val="C00000"/>
                </a:solidFill>
              </a:rPr>
              <a:t>Relativní atomová hmotnost Ar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289720"/>
            <a:ext cx="9144000" cy="55174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základem je Ar uhlíku, kterému byla přidělena hodnota </a:t>
            </a:r>
            <a:r>
              <a:rPr lang="cs-CZ" altLang="cs-CZ" dirty="0" smtClean="0">
                <a:solidFill>
                  <a:srgbClr val="002060"/>
                </a:solidFill>
              </a:rPr>
              <a:t>12</a:t>
            </a:r>
            <a:r>
              <a:rPr lang="cs-CZ" altLang="cs-CZ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 smtClean="0"/>
              <a:t>( souvisí s počtem částic v jádře 6 n+6 p 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hodnoty ostatních prvků určují, kolikrát je daný prvek těžší nebo lehčí než uhlík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b="1" dirty="0" smtClean="0"/>
              <a:t>Příklad Ar (Mg)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hořčík je </a:t>
            </a:r>
            <a:r>
              <a:rPr lang="cs-CZ" altLang="cs-CZ" dirty="0" smtClean="0">
                <a:solidFill>
                  <a:srgbClr val="FF0000"/>
                </a:solidFill>
              </a:rPr>
              <a:t>2 x těžší</a:t>
            </a:r>
            <a:r>
              <a:rPr lang="cs-CZ" altLang="cs-CZ" dirty="0" smtClean="0"/>
              <a:t> než uhlík – bylo zjištěno experimentálně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Ar (Mg) = </a:t>
            </a:r>
            <a:r>
              <a:rPr lang="cs-CZ" altLang="cs-CZ" dirty="0" smtClean="0">
                <a:solidFill>
                  <a:srgbClr val="FF0000"/>
                </a:solidFill>
              </a:rPr>
              <a:t>2</a:t>
            </a:r>
            <a:r>
              <a:rPr lang="cs-CZ" altLang="cs-CZ" dirty="0" smtClean="0"/>
              <a:t>.</a:t>
            </a:r>
            <a:r>
              <a:rPr lang="cs-CZ" altLang="cs-CZ" dirty="0" smtClean="0">
                <a:solidFill>
                  <a:schemeClr val="hlink"/>
                </a:solidFill>
              </a:rPr>
              <a:t>12</a:t>
            </a:r>
            <a:r>
              <a:rPr lang="cs-CZ" altLang="cs-CZ" dirty="0" smtClean="0"/>
              <a:t> = 24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hodnoty A</a:t>
            </a:r>
            <a:r>
              <a:rPr lang="cs-CZ" altLang="cs-CZ" baseline="-25000" dirty="0" smtClean="0"/>
              <a:t>r</a:t>
            </a:r>
            <a:r>
              <a:rPr lang="cs-CZ" altLang="cs-CZ" dirty="0" smtClean="0"/>
              <a:t> jsou uvedeny v periodické soustavě prvků</a:t>
            </a:r>
          </a:p>
        </p:txBody>
      </p:sp>
    </p:spTree>
    <p:extLst>
      <p:ext uri="{BB962C8B-B14F-4D97-AF65-F5344CB8AC3E}">
        <p14:creationId xmlns:p14="http://schemas.microsoft.com/office/powerpoint/2010/main" val="177267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solidFill>
                  <a:srgbClr val="C00000"/>
                </a:solidFill>
              </a:rPr>
              <a:t>M</a:t>
            </a:r>
            <a:r>
              <a:rPr lang="cs-CZ" altLang="cs-CZ" baseline="-25000" dirty="0" err="1" smtClean="0">
                <a:solidFill>
                  <a:srgbClr val="C00000"/>
                </a:solidFill>
              </a:rPr>
              <a:t>r</a:t>
            </a:r>
            <a:r>
              <a:rPr lang="cs-CZ" altLang="cs-CZ" dirty="0" smtClean="0">
                <a:solidFill>
                  <a:srgbClr val="C00000"/>
                </a:solidFill>
              </a:rPr>
              <a:t> – relativní molekulová hmotnost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M</a:t>
            </a:r>
            <a:r>
              <a:rPr lang="cs-CZ" altLang="cs-CZ" baseline="-25000" dirty="0" err="1" smtClean="0"/>
              <a:t>r</a:t>
            </a:r>
            <a:r>
              <a:rPr lang="cs-CZ" altLang="cs-CZ" dirty="0" smtClean="0"/>
              <a:t> = součet A</a:t>
            </a:r>
            <a:r>
              <a:rPr lang="cs-CZ" altLang="cs-CZ" baseline="-25000" dirty="0" smtClean="0"/>
              <a:t>r</a:t>
            </a:r>
            <a:r>
              <a:rPr lang="cs-CZ" altLang="cs-CZ" dirty="0" smtClean="0"/>
              <a:t> jednotlivých prvků násobených stechiometrickými koeficienty</a:t>
            </a:r>
          </a:p>
          <a:p>
            <a:pPr eaLnBrk="1" hangingPunct="1"/>
            <a:r>
              <a:rPr lang="cs-CZ" altLang="cs-CZ" dirty="0" smtClean="0"/>
              <a:t>Hodnoty A</a:t>
            </a:r>
            <a:r>
              <a:rPr lang="cs-CZ" altLang="cs-CZ" baseline="-25000" dirty="0" smtClean="0"/>
              <a:t>r</a:t>
            </a:r>
            <a:r>
              <a:rPr lang="cs-CZ" altLang="cs-CZ" dirty="0" smtClean="0"/>
              <a:t> jsou uvedeny v periodické tabulce</a:t>
            </a:r>
          </a:p>
          <a:p>
            <a:pPr marL="0" indent="0" eaLnBrk="1" hangingPunct="1">
              <a:buNone/>
            </a:pPr>
            <a:r>
              <a:rPr lang="cs-CZ" altLang="cs-CZ" b="1" dirty="0" smtClean="0"/>
              <a:t>Příklad </a:t>
            </a:r>
            <a:r>
              <a:rPr lang="cs-CZ" altLang="cs-CZ" b="1" dirty="0" err="1" smtClean="0"/>
              <a:t>M</a:t>
            </a:r>
            <a:r>
              <a:rPr lang="cs-CZ" altLang="cs-CZ" b="1" baseline="-25000" dirty="0" err="1" smtClean="0"/>
              <a:t>r</a:t>
            </a:r>
            <a:r>
              <a:rPr lang="cs-CZ" altLang="cs-CZ" b="1" dirty="0" smtClean="0"/>
              <a:t>(Al</a:t>
            </a:r>
            <a:r>
              <a:rPr lang="cs-CZ" altLang="cs-CZ" b="1" baseline="-25000" dirty="0" smtClean="0"/>
              <a:t>2</a:t>
            </a:r>
            <a:r>
              <a:rPr lang="cs-CZ" altLang="cs-CZ" b="1" dirty="0" smtClean="0"/>
              <a:t> O</a:t>
            </a:r>
            <a:r>
              <a:rPr lang="cs-CZ" altLang="cs-CZ" b="1" baseline="-25000" dirty="0" smtClean="0"/>
              <a:t>3</a:t>
            </a:r>
            <a:r>
              <a:rPr lang="cs-CZ" altLang="cs-CZ" b="1" dirty="0" smtClean="0"/>
              <a:t>)</a:t>
            </a:r>
          </a:p>
          <a:p>
            <a:pPr eaLnBrk="1" hangingPunct="1"/>
            <a:r>
              <a:rPr lang="cs-CZ" altLang="cs-CZ" sz="2800" dirty="0" err="1" smtClean="0"/>
              <a:t>M</a:t>
            </a:r>
            <a:r>
              <a:rPr lang="cs-CZ" altLang="cs-CZ" sz="2800" baseline="-25000" dirty="0" err="1" smtClean="0"/>
              <a:t>r</a:t>
            </a:r>
            <a:r>
              <a:rPr lang="cs-CZ" altLang="cs-CZ" sz="2800" dirty="0" smtClean="0"/>
              <a:t>(Al</a:t>
            </a:r>
            <a:r>
              <a:rPr lang="cs-CZ" altLang="cs-CZ" sz="2800" baseline="-25000" dirty="0" smtClean="0">
                <a:solidFill>
                  <a:srgbClr val="FF0000"/>
                </a:solidFill>
              </a:rPr>
              <a:t>2</a:t>
            </a:r>
            <a:r>
              <a:rPr lang="cs-CZ" altLang="cs-CZ" sz="2800" dirty="0" smtClean="0"/>
              <a:t> O</a:t>
            </a:r>
            <a:r>
              <a:rPr lang="cs-CZ" altLang="cs-CZ" sz="2800" baseline="-25000" dirty="0" smtClean="0">
                <a:solidFill>
                  <a:srgbClr val="FF0000"/>
                </a:solidFill>
              </a:rPr>
              <a:t>3</a:t>
            </a:r>
            <a:r>
              <a:rPr lang="cs-CZ" altLang="cs-CZ" sz="2800" dirty="0" smtClean="0"/>
              <a:t>) = </a:t>
            </a:r>
            <a:r>
              <a:rPr lang="cs-CZ" altLang="cs-CZ" sz="2800" dirty="0" smtClean="0">
                <a:solidFill>
                  <a:srgbClr val="FF0000"/>
                </a:solidFill>
              </a:rPr>
              <a:t>2</a:t>
            </a:r>
            <a:r>
              <a:rPr lang="cs-CZ" altLang="cs-CZ" sz="2800" dirty="0" smtClean="0"/>
              <a:t>.Ar(Al) + </a:t>
            </a:r>
            <a:r>
              <a:rPr lang="cs-CZ" altLang="cs-CZ" sz="2800" dirty="0" smtClean="0">
                <a:solidFill>
                  <a:srgbClr val="FF0000"/>
                </a:solidFill>
              </a:rPr>
              <a:t>3</a:t>
            </a:r>
            <a:r>
              <a:rPr lang="cs-CZ" altLang="cs-CZ" sz="2800" dirty="0" smtClean="0"/>
              <a:t>.Ar(O) = </a:t>
            </a:r>
            <a:r>
              <a:rPr lang="cs-CZ" altLang="cs-CZ" sz="2800" dirty="0" smtClean="0">
                <a:solidFill>
                  <a:srgbClr val="FF0000"/>
                </a:solidFill>
              </a:rPr>
              <a:t>2</a:t>
            </a:r>
            <a:r>
              <a:rPr lang="cs-CZ" altLang="cs-CZ" sz="2800" dirty="0" smtClean="0"/>
              <a:t>.27 +</a:t>
            </a:r>
            <a:r>
              <a:rPr lang="cs-CZ" altLang="cs-CZ" sz="2800" dirty="0" smtClean="0">
                <a:solidFill>
                  <a:srgbClr val="FF0000"/>
                </a:solidFill>
              </a:rPr>
              <a:t>3</a:t>
            </a:r>
            <a:r>
              <a:rPr lang="cs-CZ" altLang="cs-CZ" sz="2800" dirty="0" smtClean="0"/>
              <a:t>.16 =102</a:t>
            </a:r>
          </a:p>
        </p:txBody>
      </p:sp>
    </p:spTree>
    <p:extLst>
      <p:ext uri="{BB962C8B-B14F-4D97-AF65-F5344CB8AC3E}">
        <p14:creationId xmlns:p14="http://schemas.microsoft.com/office/powerpoint/2010/main" val="14768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 smtClean="0">
                <a:solidFill>
                  <a:srgbClr val="C00000"/>
                </a:solidFill>
              </a:rPr>
              <a:t>Molární hmotnost 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 smtClean="0"/>
              <a:t>„hmotnost jednoho molu“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rgbClr val="C00000"/>
                </a:solidFill>
              </a:rPr>
              <a:t>M =</a:t>
            </a:r>
            <a:r>
              <a:rPr lang="cs-CZ" altLang="cs-CZ" u="sng" dirty="0" smtClean="0">
                <a:solidFill>
                  <a:srgbClr val="C00000"/>
                </a:solidFill>
              </a:rPr>
              <a:t> m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rgbClr val="C00000"/>
                </a:solidFill>
              </a:rPr>
              <a:t>       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 smtClean="0"/>
              <a:t>molární hmotnost chemické látky udává jaká je hmotnost 1 molu základních částic chemické látky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 smtClean="0"/>
              <a:t>Jednotky: </a:t>
            </a:r>
            <a:r>
              <a:rPr lang="cs-CZ" altLang="cs-CZ" u="sng" dirty="0" smtClean="0"/>
              <a:t>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 smtClean="0"/>
              <a:t>                mol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043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759</Words>
  <Application>Microsoft Office PowerPoint</Application>
  <PresentationFormat>Vlastní</PresentationFormat>
  <Paragraphs>88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Wingdings</vt:lpstr>
      <vt:lpstr>Arial - 20</vt:lpstr>
      <vt:lpstr>Výchozí návrh</vt:lpstr>
      <vt:lpstr>1_Výchozí návrh</vt:lpstr>
      <vt:lpstr>Látkové množství</vt:lpstr>
      <vt:lpstr>Látkové množství</vt:lpstr>
      <vt:lpstr>Odvození jednotky látkového množství</vt:lpstr>
      <vt:lpstr>Prezentace aplikace PowerPoint</vt:lpstr>
      <vt:lpstr>Mol - shrnutí</vt:lpstr>
      <vt:lpstr>Základní částice mohou být:</vt:lpstr>
      <vt:lpstr>Relativní atomová hmotnost Ar</vt:lpstr>
      <vt:lpstr>Mr – relativní molekulová hmotnost</vt:lpstr>
      <vt:lpstr>Molární hmotnost M</vt:lpstr>
      <vt:lpstr>Vztah mezi relativní atomovou hmotnosti a molární hmotnosti</vt:lpstr>
      <vt:lpstr>Látkové množství n</vt:lpstr>
      <vt:lpstr>Kolik atomů obsahuje 1 mol helia a kolik 1 mol dusíku ? </vt:lpstr>
      <vt:lpstr>Význam látkového množství a molární hmotnosti v chemii</vt:lpstr>
      <vt:lpstr>Prezentace aplikace PowerPoint</vt:lpstr>
      <vt:lpstr>Prezentace aplikace PowerPoint</vt:lpstr>
      <vt:lpstr>POUŽITÉ ZDROJE:</vt:lpstr>
    </vt:vector>
  </TitlesOfParts>
  <Company>Foto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Fiala</dc:creator>
  <cp:lastModifiedBy>Vlaďka</cp:lastModifiedBy>
  <cp:revision>33</cp:revision>
  <dcterms:created xsi:type="dcterms:W3CDTF">2012-09-04T15:54:48Z</dcterms:created>
  <dcterms:modified xsi:type="dcterms:W3CDTF">2013-11-04T11:06:50Z</dcterms:modified>
</cp:coreProperties>
</file>