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662" r:id="rId2"/>
  </p:sldMasterIdLst>
  <p:sldIdLst>
    <p:sldId id="267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70" r:id="rId12"/>
    <p:sldId id="258" r:id="rId13"/>
  </p:sldIdLst>
  <p:sldSz cx="10160000" cy="7620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1A4"/>
    <a:srgbClr val="FA9706"/>
    <a:srgbClr val="F4D30C"/>
    <a:srgbClr val="F98007"/>
    <a:srgbClr val="FBE8A3"/>
    <a:srgbClr val="F1960F"/>
    <a:srgbClr val="F5C30B"/>
    <a:srgbClr val="EFB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18" autoAdjust="0"/>
  </p:normalViewPr>
  <p:slideViewPr>
    <p:cSldViewPr>
      <p:cViewPr varScale="1">
        <p:scale>
          <a:sx n="63" d="100"/>
          <a:sy n="63" d="100"/>
        </p:scale>
        <p:origin x="-840" y="-96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9149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03773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AA397-2863-4457-BE56-B9772D427E7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70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651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777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492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8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62CDA-EECE-4C96-9AD6-F5C642BCB3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84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76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26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B5E10-50C4-49F9-9C4A-ED817508446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37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30692-D75B-4A40-A8E7-6545435A1A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129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64669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E4ABBA09-2192-451F-B7BA-BDABC30B0E68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53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135820"/>
            <a:ext cx="8382000" cy="143933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8000" y="1910292"/>
            <a:ext cx="4487333" cy="49018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164669" y="1910294"/>
            <a:ext cx="4487333" cy="236537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164669" y="4445005"/>
            <a:ext cx="4487333" cy="236713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508002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471338" y="6942667"/>
            <a:ext cx="3217333" cy="5080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7281333" y="6942667"/>
            <a:ext cx="2370667" cy="508000"/>
          </a:xfrm>
        </p:spPr>
        <p:txBody>
          <a:bodyPr/>
          <a:lstStyle>
            <a:lvl1pPr>
              <a:defRPr/>
            </a:lvl1pPr>
          </a:lstStyle>
          <a:p>
            <a:fld id="{B9605980-4743-4482-800D-E21190CC512B}" type="slidenum">
              <a:rPr lang="cs-CZ" altLang="en-US">
                <a:solidFill>
                  <a:srgbClr val="000000"/>
                </a:solidFill>
              </a:rPr>
              <a:pPr/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0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0501-52F6-4F78-9501-66BCC60023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8BFAF-95FA-410F-8CBD-CD35A34EB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B527D-2A9C-4B9A-B228-201C1F7718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1642-420D-47EB-B657-0B1FA1EB5D2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8801-9B2B-4BE2-A8F7-E01F0CDA90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6D317-BB47-4BA9-8636-270DCE5F9A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9FBD1-411E-41C4-A4DD-9DB1A4F0AE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7000">
              <a:srgbClr val="FA9706"/>
            </a:gs>
            <a:gs pos="0">
              <a:srgbClr val="FBE8A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48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80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38963"/>
            <a:ext cx="2370138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1863" y="6938963"/>
            <a:ext cx="3216275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1863" y="6938963"/>
            <a:ext cx="2370137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F9715E-A49B-496E-B9C0-51AC9C3E5AF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307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assschool.cz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524000" y="3957960"/>
            <a:ext cx="7112000" cy="716136"/>
          </a:xfrm>
        </p:spPr>
        <p:txBody>
          <a:bodyPr/>
          <a:lstStyle/>
          <a:p>
            <a:r>
              <a:rPr lang="cs-CZ" sz="1600" b="1" dirty="0" smtClean="0"/>
              <a:t>AUTOR: </a:t>
            </a:r>
            <a:r>
              <a:rPr lang="cs-CZ" dirty="0" smtClean="0">
                <a:solidFill>
                  <a:srgbClr val="000000"/>
                </a:solidFill>
              </a:rPr>
              <a:t>Ing. Ladislava Semerádová</a:t>
            </a:r>
            <a:endParaRPr lang="cs-CZ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9560" y="4602088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ANOTACE: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 Výukový materiál je určen pro studenty 1.ročníku SŠ. Může být použit při výkladu  základních chemických výpočtů  hmotnostních zlomků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19560" y="5322168"/>
            <a:ext cx="7920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000000"/>
                </a:solidFill>
                <a:latin typeface="Arial"/>
              </a:rPr>
              <a:t>KLÍČOVÁ SLOVA:</a:t>
            </a:r>
            <a:r>
              <a:rPr lang="cs-CZ" sz="12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/>
              </a:rPr>
              <a:t>hmotnostní zlomek, výpočty přípravy roztoků</a:t>
            </a:r>
            <a:endParaRPr lang="cs-CZ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62000" y="2153816"/>
            <a:ext cx="8636000" cy="1633537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Vyjádření složení směsi</a:t>
            </a:r>
            <a:endParaRPr lang="cs-CZ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19560" y="3379693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0000"/>
                </a:solidFill>
              </a:rPr>
              <a:t>VY-32-INOVACE-</a:t>
            </a:r>
            <a:r>
              <a:rPr lang="cs-CZ" sz="3600" b="1" dirty="0" smtClean="0">
                <a:solidFill>
                  <a:srgbClr val="FF0000"/>
                </a:solidFill>
              </a:rPr>
              <a:t>CHE-16</a:t>
            </a:r>
            <a:endParaRPr lang="cs-CZ" sz="360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8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3496" y="641648"/>
            <a:ext cx="9144000" cy="6309568"/>
          </a:xfrm>
        </p:spPr>
        <p:txBody>
          <a:bodyPr/>
          <a:lstStyle/>
          <a:p>
            <a:pPr marL="114300" indent="0">
              <a:buNone/>
            </a:pPr>
            <a:r>
              <a:rPr lang="cs-CZ" altLang="cs-CZ" sz="4000" i="1" dirty="0" smtClean="0"/>
              <a:t>                    w(KOH</a:t>
            </a:r>
            <a:r>
              <a:rPr lang="cs-CZ" altLang="cs-CZ" sz="4000" i="1" dirty="0"/>
              <a:t>) = </a:t>
            </a:r>
            <a:r>
              <a:rPr lang="cs-CZ" altLang="cs-CZ" sz="4000" i="1" u="sng" dirty="0" smtClean="0">
                <a:solidFill>
                  <a:srgbClr val="FF0000"/>
                </a:solidFill>
              </a:rPr>
              <a:t>m(KOH)</a:t>
            </a:r>
          </a:p>
          <a:p>
            <a:pPr marL="114300" indent="0">
              <a:buNone/>
            </a:pPr>
            <a:r>
              <a:rPr lang="cs-CZ" altLang="cs-CZ" sz="4000" i="1" dirty="0"/>
              <a:t> </a:t>
            </a:r>
            <a:r>
              <a:rPr lang="cs-CZ" altLang="cs-CZ" sz="4000" i="1" dirty="0" smtClean="0"/>
              <a:t>                                   </a:t>
            </a:r>
            <a:r>
              <a:rPr lang="cs-CZ" altLang="cs-CZ" sz="4000" i="1" dirty="0" err="1" smtClean="0"/>
              <a:t>m</a:t>
            </a:r>
            <a:r>
              <a:rPr lang="cs-CZ" altLang="cs-CZ" sz="4000" i="1" baseline="-25000" dirty="0" err="1" smtClean="0"/>
              <a:t>s</a:t>
            </a:r>
            <a:r>
              <a:rPr lang="cs-CZ" altLang="cs-CZ" sz="4000" i="1" dirty="0" smtClean="0"/>
              <a:t> (KOH)</a:t>
            </a:r>
          </a:p>
          <a:p>
            <a:pPr marL="114300" indent="0" algn="ctr">
              <a:buNone/>
            </a:pPr>
            <a:r>
              <a:rPr lang="cs-CZ" altLang="cs-CZ" sz="4000" i="1" dirty="0" smtClean="0"/>
              <a:t>w(KOH</a:t>
            </a:r>
            <a:r>
              <a:rPr lang="cs-CZ" altLang="cs-CZ" sz="4000" i="1" dirty="0"/>
              <a:t>).</a:t>
            </a:r>
            <a:r>
              <a:rPr lang="cs-CZ" altLang="cs-CZ" sz="4000" i="1" dirty="0" err="1"/>
              <a:t>m</a:t>
            </a:r>
            <a:r>
              <a:rPr lang="cs-CZ" altLang="cs-CZ" sz="4000" i="1" baseline="-25000" dirty="0" err="1"/>
              <a:t>s</a:t>
            </a:r>
            <a:r>
              <a:rPr lang="cs-CZ" altLang="cs-CZ" sz="4000" i="1" dirty="0"/>
              <a:t>(KOH) = m(KOH)</a:t>
            </a:r>
          </a:p>
          <a:p>
            <a:pPr marL="114300" indent="0" algn="ctr">
              <a:buNone/>
            </a:pPr>
            <a:r>
              <a:rPr lang="cs-CZ" altLang="cs-CZ" sz="4000" i="1" dirty="0"/>
              <a:t>            0,25.40      = m (KOH)</a:t>
            </a:r>
          </a:p>
          <a:p>
            <a:pPr marL="114300" indent="0" algn="ctr">
              <a:buNone/>
            </a:pPr>
            <a:r>
              <a:rPr lang="cs-CZ" altLang="cs-CZ" sz="4000" i="1" dirty="0"/>
              <a:t>     </a:t>
            </a:r>
            <a:r>
              <a:rPr lang="cs-CZ" altLang="cs-CZ" sz="4000" i="1" dirty="0" smtClean="0"/>
              <a:t>          </a:t>
            </a:r>
            <a:r>
              <a:rPr lang="cs-CZ" altLang="cs-CZ" sz="4000" i="1" dirty="0">
                <a:solidFill>
                  <a:schemeClr val="accent6"/>
                </a:solidFill>
              </a:rPr>
              <a:t>10 g  </a:t>
            </a:r>
            <a:r>
              <a:rPr lang="cs-CZ" altLang="cs-CZ" sz="4000" i="1" dirty="0"/>
              <a:t>     </a:t>
            </a:r>
            <a:r>
              <a:rPr lang="cs-CZ" altLang="cs-CZ" sz="4000" i="1" dirty="0" smtClean="0"/>
              <a:t>= m(KOH)</a:t>
            </a:r>
          </a:p>
          <a:p>
            <a:pPr marL="114300" indent="0">
              <a:buNone/>
            </a:pPr>
            <a:r>
              <a:rPr lang="cs-CZ" sz="4000" i="1" dirty="0" smtClean="0"/>
              <a:t>m H</a:t>
            </a:r>
            <a:r>
              <a:rPr lang="cs-CZ" sz="4000" i="1" baseline="-25000" dirty="0" smtClean="0"/>
              <a:t>2</a:t>
            </a:r>
            <a:r>
              <a:rPr lang="cs-CZ" sz="4000" i="1" dirty="0" smtClean="0"/>
              <a:t>O = </a:t>
            </a:r>
            <a:r>
              <a:rPr lang="cs-CZ" sz="4000" i="1" dirty="0" err="1" smtClean="0"/>
              <a:t>m</a:t>
            </a:r>
            <a:r>
              <a:rPr lang="cs-CZ" sz="4000" i="1" baseline="-25000" dirty="0" err="1" smtClean="0"/>
              <a:t>s</a:t>
            </a:r>
            <a:r>
              <a:rPr lang="cs-CZ" sz="4000" i="1" dirty="0" smtClean="0"/>
              <a:t> (KOH) – m KOH</a:t>
            </a:r>
          </a:p>
          <a:p>
            <a:pPr marL="114300" indent="0">
              <a:buNone/>
            </a:pPr>
            <a:r>
              <a:rPr lang="cs-CZ" sz="4000" i="1" dirty="0" smtClean="0"/>
              <a:t>m H</a:t>
            </a:r>
            <a:r>
              <a:rPr lang="cs-CZ" sz="4000" i="1" baseline="-25000" dirty="0" smtClean="0"/>
              <a:t>2</a:t>
            </a:r>
            <a:r>
              <a:rPr lang="cs-CZ" sz="4000" i="1" dirty="0" smtClean="0"/>
              <a:t>O = 40-10 = </a:t>
            </a:r>
            <a:r>
              <a:rPr lang="cs-CZ" sz="4000" i="1" dirty="0" smtClean="0">
                <a:solidFill>
                  <a:schemeClr val="accent6"/>
                </a:solidFill>
              </a:rPr>
              <a:t>30 g</a:t>
            </a:r>
          </a:p>
          <a:p>
            <a:pPr marL="114300" indent="0">
              <a:buNone/>
            </a:pPr>
            <a:r>
              <a:rPr lang="cs-CZ" sz="4000" i="1" dirty="0" smtClean="0"/>
              <a:t>K přípravě 40 g 25% vodného roztoku potřebujeme 10 g KOH a 30 g vody.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8693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4104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783856" y="5466184"/>
            <a:ext cx="257651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1500" dirty="0">
                <a:solidFill>
                  <a:srgbClr val="FF0000"/>
                </a:solidFill>
                <a:latin typeface="Arial - 20"/>
                <a:hlinkClick r:id="rId2"/>
              </a:rPr>
              <a:t>www.</a:t>
            </a:r>
            <a:r>
              <a:rPr lang="cs-CZ" sz="1500" dirty="0" err="1">
                <a:solidFill>
                  <a:srgbClr val="FF0000"/>
                </a:solidFill>
                <a:latin typeface="Arial - 20"/>
                <a:hlinkClick r:id="rId2"/>
              </a:rPr>
              <a:t>glassschool.cz</a:t>
            </a:r>
            <a:endParaRPr lang="cs-CZ" sz="1500" dirty="0">
              <a:solidFill>
                <a:srgbClr val="FF0000"/>
              </a:solidFill>
              <a:latin typeface="Arial - 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52463" y="1287919"/>
            <a:ext cx="8686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/>
              <a:t>DUŠEK, Bohuslav a Vratislav FLEMR. </a:t>
            </a:r>
            <a:r>
              <a:rPr lang="cs-CZ" sz="1200" i="1" dirty="0"/>
              <a:t>Obecná a anorganická chemie pro gymnázia</a:t>
            </a:r>
            <a:r>
              <a:rPr lang="cs-CZ" sz="1200" dirty="0"/>
              <a:t>. SPN, 2007. ISBN 80-7235-369-1.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4000" dirty="0">
                <a:solidFill>
                  <a:srgbClr val="FF0000"/>
                </a:solidFill>
              </a:rPr>
              <a:t>Složení směsí může být vyjádřeno: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1505744"/>
            <a:ext cx="8493126" cy="5306395"/>
          </a:xfrm>
        </p:spPr>
        <p:txBody>
          <a:bodyPr/>
          <a:lstStyle/>
          <a:p>
            <a:r>
              <a:rPr lang="cs-CZ" altLang="cs-CZ" sz="2900" dirty="0" smtClean="0"/>
              <a:t>a) </a:t>
            </a:r>
            <a:r>
              <a:rPr lang="cs-CZ" altLang="cs-CZ" sz="2900" dirty="0">
                <a:solidFill>
                  <a:srgbClr val="002060"/>
                </a:solidFill>
              </a:rPr>
              <a:t>množstvím jednotlivých </a:t>
            </a:r>
            <a:r>
              <a:rPr lang="cs-CZ" altLang="cs-CZ" sz="2900" dirty="0" smtClean="0">
                <a:solidFill>
                  <a:srgbClr val="002060"/>
                </a:solidFill>
              </a:rPr>
              <a:t>složek </a:t>
            </a:r>
            <a:r>
              <a:rPr lang="cs-CZ" altLang="cs-CZ" sz="2900" i="1" dirty="0" err="1" smtClean="0"/>
              <a:t>např.složení</a:t>
            </a:r>
            <a:r>
              <a:rPr lang="cs-CZ" altLang="cs-CZ" sz="2900" i="1" dirty="0" smtClean="0"/>
              <a:t> léků</a:t>
            </a:r>
            <a:endParaRPr lang="cs-CZ" altLang="cs-CZ" sz="2900" i="1" dirty="0"/>
          </a:p>
          <a:p>
            <a:r>
              <a:rPr lang="cs-CZ" altLang="cs-CZ" sz="2900" dirty="0" smtClean="0"/>
              <a:t>b) </a:t>
            </a:r>
            <a:r>
              <a:rPr lang="cs-CZ" altLang="cs-CZ" sz="2900" dirty="0">
                <a:solidFill>
                  <a:srgbClr val="002060"/>
                </a:solidFill>
              </a:rPr>
              <a:t>poměrným zastoupením složek</a:t>
            </a:r>
          </a:p>
          <a:p>
            <a:pPr marL="0" indent="0">
              <a:buNone/>
            </a:pPr>
            <a:endParaRPr lang="cs-CZ" altLang="cs-CZ" sz="2900" b="1" dirty="0"/>
          </a:p>
          <a:p>
            <a:pPr marL="0" indent="0">
              <a:buNone/>
            </a:pPr>
            <a:r>
              <a:rPr lang="cs-CZ" altLang="cs-CZ" sz="2900" i="1" dirty="0"/>
              <a:t>Poměrný obsah složek = </a:t>
            </a:r>
            <a:r>
              <a:rPr lang="cs-CZ" altLang="cs-CZ" sz="2900" i="1" u="sng" dirty="0"/>
              <a:t>množství složky                                       </a:t>
            </a:r>
            <a:r>
              <a:rPr lang="cs-CZ" altLang="cs-CZ" sz="2900" i="1" dirty="0"/>
              <a:t>		                      množství celé směsi</a:t>
            </a:r>
          </a:p>
          <a:p>
            <a:endParaRPr lang="cs-CZ" altLang="cs-CZ" sz="2900" i="1" dirty="0"/>
          </a:p>
          <a:p>
            <a:endParaRPr lang="cs-CZ" altLang="cs-CZ" sz="2900" dirty="0"/>
          </a:p>
        </p:txBody>
      </p:sp>
      <p:graphicFrame>
        <p:nvGraphicFramePr>
          <p:cNvPr id="307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616348" y="2901598"/>
          <a:ext cx="1583972" cy="291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348" y="2901598"/>
                        <a:ext cx="1583972" cy="2917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368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>
                <a:solidFill>
                  <a:srgbClr val="002060"/>
                </a:solidFill>
              </a:rPr>
              <a:t>Množství složky lze vyjádřit</a:t>
            </a:r>
            <a:r>
              <a:rPr lang="cs-CZ" altLang="cs-CZ" dirty="0"/>
              <a:t>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900" dirty="0" smtClean="0"/>
              <a:t>hmotností </a:t>
            </a:r>
            <a:r>
              <a:rPr lang="cs-CZ" altLang="cs-CZ" sz="2900" b="1" dirty="0"/>
              <a:t>m</a:t>
            </a:r>
          </a:p>
          <a:p>
            <a:r>
              <a:rPr lang="cs-CZ" altLang="cs-CZ" sz="2900" dirty="0" smtClean="0"/>
              <a:t>objemem </a:t>
            </a:r>
            <a:r>
              <a:rPr lang="cs-CZ" altLang="cs-CZ" sz="2900" b="1" dirty="0"/>
              <a:t>V</a:t>
            </a:r>
          </a:p>
          <a:p>
            <a:r>
              <a:rPr lang="cs-CZ" altLang="cs-CZ" sz="2900" dirty="0" smtClean="0"/>
              <a:t>látkovým </a:t>
            </a:r>
            <a:r>
              <a:rPr lang="cs-CZ" altLang="cs-CZ" sz="2900" dirty="0"/>
              <a:t>množstvím </a:t>
            </a:r>
            <a:r>
              <a:rPr lang="cs-CZ" altLang="cs-CZ" sz="2900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6630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>
                <a:solidFill>
                  <a:srgbClr val="002060"/>
                </a:solidFill>
              </a:rPr>
              <a:t>Složení směsí vyjadřujeme</a:t>
            </a:r>
            <a:r>
              <a:rPr lang="cs-CZ" altLang="cs-CZ" dirty="0"/>
              <a:t>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a) </a:t>
            </a:r>
            <a:r>
              <a:rPr lang="cs-CZ" altLang="cs-CZ" dirty="0"/>
              <a:t>hmotnostním zlomkem </a:t>
            </a:r>
            <a:r>
              <a:rPr lang="cs-CZ" altLang="cs-CZ" b="1" dirty="0"/>
              <a:t>w</a:t>
            </a:r>
          </a:p>
          <a:p>
            <a:r>
              <a:rPr lang="cs-CZ" altLang="cs-CZ" dirty="0" smtClean="0"/>
              <a:t>b) </a:t>
            </a:r>
            <a:r>
              <a:rPr lang="cs-CZ" altLang="cs-CZ" dirty="0"/>
              <a:t>objemovým zlomkem </a:t>
            </a:r>
            <a:r>
              <a:rPr lang="el-GR" altLang="cs-CZ" b="1" dirty="0"/>
              <a:t>φ</a:t>
            </a:r>
            <a:endParaRPr lang="cs-CZ" altLang="cs-CZ" b="1" dirty="0"/>
          </a:p>
          <a:p>
            <a:r>
              <a:rPr lang="cs-CZ" altLang="cs-CZ" dirty="0" smtClean="0"/>
              <a:t>c) </a:t>
            </a:r>
            <a:r>
              <a:rPr lang="cs-CZ" altLang="cs-CZ" dirty="0"/>
              <a:t>hmotnostní koncentrací </a:t>
            </a:r>
            <a:r>
              <a:rPr lang="el-GR" altLang="cs-CZ" b="1" dirty="0"/>
              <a:t>ρ</a:t>
            </a:r>
            <a:endParaRPr lang="cs-CZ" altLang="cs-CZ" b="1" dirty="0"/>
          </a:p>
          <a:p>
            <a:r>
              <a:rPr lang="cs-CZ" altLang="cs-CZ" dirty="0" smtClean="0"/>
              <a:t>d) </a:t>
            </a:r>
            <a:r>
              <a:rPr lang="cs-CZ" altLang="cs-CZ" dirty="0"/>
              <a:t>látkovou koncentrací </a:t>
            </a:r>
            <a:r>
              <a:rPr lang="cs-CZ" altLang="cs-CZ" b="1" dirty="0" smtClean="0"/>
              <a:t>c</a:t>
            </a:r>
          </a:p>
          <a:p>
            <a:endParaRPr lang="cs-CZ" altLang="cs-CZ" b="1" dirty="0"/>
          </a:p>
          <a:p>
            <a:r>
              <a:rPr lang="cs-CZ" altLang="cs-CZ" dirty="0" smtClean="0"/>
              <a:t>nyní se podrobněji budeme věnovat hmotnostnímu zlomku</a:t>
            </a:r>
            <a:endParaRPr lang="el-GR" altLang="cs-CZ" dirty="0"/>
          </a:p>
        </p:txBody>
      </p:sp>
    </p:spTree>
    <p:extLst>
      <p:ext uri="{BB962C8B-B14F-4D97-AF65-F5344CB8AC3E}">
        <p14:creationId xmlns:p14="http://schemas.microsoft.com/office/powerpoint/2010/main" val="213988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dirty="0" smtClean="0">
                <a:solidFill>
                  <a:srgbClr val="C00000"/>
                </a:solidFill>
              </a:rPr>
              <a:t>ad a) hmotnostní </a:t>
            </a:r>
            <a:r>
              <a:rPr lang="cs-CZ" altLang="cs-CZ" dirty="0">
                <a:solidFill>
                  <a:srgbClr val="C00000"/>
                </a:solidFill>
              </a:rPr>
              <a:t>zlomek </a:t>
            </a:r>
            <a:r>
              <a:rPr lang="cs-CZ" altLang="cs-CZ" b="0" dirty="0">
                <a:solidFill>
                  <a:srgbClr val="C00000"/>
                </a:solidFill>
              </a:rPr>
              <a:t>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mějme </a:t>
            </a:r>
            <a:r>
              <a:rPr lang="cs-CZ" altLang="cs-CZ" dirty="0"/>
              <a:t>směs dvou látek A </a:t>
            </a:r>
            <a:r>
              <a:rPr lang="cs-CZ" altLang="cs-CZ" dirty="0" err="1"/>
              <a:t>a</a:t>
            </a:r>
            <a:r>
              <a:rPr lang="cs-CZ" altLang="cs-CZ" dirty="0"/>
              <a:t> B, které mají hmotnost </a:t>
            </a:r>
            <a:r>
              <a:rPr lang="cs-CZ" altLang="cs-CZ" dirty="0">
                <a:solidFill>
                  <a:srgbClr val="002060"/>
                </a:solidFill>
              </a:rPr>
              <a:t>m</a:t>
            </a:r>
            <a:r>
              <a:rPr lang="cs-CZ" altLang="cs-CZ" baseline="-25000" dirty="0">
                <a:solidFill>
                  <a:srgbClr val="002060"/>
                </a:solidFill>
              </a:rPr>
              <a:t>A</a:t>
            </a:r>
            <a:r>
              <a:rPr lang="cs-CZ" altLang="cs-CZ" dirty="0"/>
              <a:t> a </a:t>
            </a:r>
            <a:r>
              <a:rPr lang="cs-CZ" altLang="cs-CZ" dirty="0" err="1">
                <a:solidFill>
                  <a:srgbClr val="002060"/>
                </a:solidFill>
              </a:rPr>
              <a:t>m</a:t>
            </a:r>
            <a:r>
              <a:rPr lang="cs-CZ" altLang="cs-CZ" baseline="-25000" dirty="0" err="1">
                <a:solidFill>
                  <a:srgbClr val="002060"/>
                </a:solidFill>
              </a:rPr>
              <a:t>B</a:t>
            </a:r>
            <a:r>
              <a:rPr lang="cs-CZ" altLang="cs-CZ" dirty="0"/>
              <a:t> </a:t>
            </a:r>
          </a:p>
          <a:p>
            <a:r>
              <a:rPr lang="cs-CZ" altLang="cs-CZ" b="1" dirty="0"/>
              <a:t>Celková směs má hmotnost </a:t>
            </a:r>
            <a:r>
              <a:rPr lang="cs-CZ" altLang="cs-CZ" b="1" dirty="0" err="1"/>
              <a:t>m</a:t>
            </a:r>
            <a:r>
              <a:rPr lang="cs-CZ" altLang="cs-CZ" b="1" baseline="-25000" dirty="0" err="1"/>
              <a:t>S</a:t>
            </a:r>
            <a:r>
              <a:rPr lang="cs-CZ" altLang="cs-CZ" dirty="0"/>
              <a:t>:</a:t>
            </a:r>
          </a:p>
          <a:p>
            <a:r>
              <a:rPr lang="cs-CZ" altLang="cs-CZ" dirty="0" err="1"/>
              <a:t>m</a:t>
            </a:r>
            <a:r>
              <a:rPr lang="cs-CZ" altLang="cs-CZ" baseline="-25000" dirty="0" err="1"/>
              <a:t>S</a:t>
            </a:r>
            <a:r>
              <a:rPr lang="cs-CZ" altLang="cs-CZ" dirty="0"/>
              <a:t> = m</a:t>
            </a:r>
            <a:r>
              <a:rPr lang="cs-CZ" altLang="cs-CZ" baseline="-25000" dirty="0"/>
              <a:t>A</a:t>
            </a:r>
            <a:r>
              <a:rPr lang="cs-CZ" altLang="cs-CZ" dirty="0"/>
              <a:t> + </a:t>
            </a:r>
            <a:r>
              <a:rPr lang="cs-CZ" altLang="cs-CZ" dirty="0" err="1"/>
              <a:t>m</a:t>
            </a:r>
            <a:r>
              <a:rPr lang="cs-CZ" altLang="cs-CZ" baseline="-25000" dirty="0" err="1"/>
              <a:t>B</a:t>
            </a:r>
            <a:endParaRPr lang="cs-CZ" altLang="cs-CZ" baseline="-25000" dirty="0"/>
          </a:p>
          <a:p>
            <a:r>
              <a:rPr lang="cs-CZ" altLang="cs-CZ" b="1" dirty="0"/>
              <a:t>Hmotnostní zlomek složky A </a:t>
            </a:r>
            <a:r>
              <a:rPr lang="cs-CZ" altLang="cs-CZ" dirty="0">
                <a:solidFill>
                  <a:srgbClr val="FF0000"/>
                </a:solidFill>
              </a:rPr>
              <a:t>w(A)</a:t>
            </a:r>
            <a:r>
              <a:rPr lang="cs-CZ" altLang="cs-CZ" dirty="0"/>
              <a:t> ve směsi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w</a:t>
            </a:r>
            <a:r>
              <a:rPr lang="cs-CZ" altLang="cs-CZ" baseline="-25000" dirty="0">
                <a:solidFill>
                  <a:srgbClr val="FF0000"/>
                </a:solidFill>
              </a:rPr>
              <a:t>(A)</a:t>
            </a:r>
            <a:r>
              <a:rPr lang="cs-CZ" altLang="cs-CZ" baseline="-25000" dirty="0"/>
              <a:t> </a:t>
            </a:r>
            <a:r>
              <a:rPr lang="cs-CZ" altLang="cs-CZ" dirty="0"/>
              <a:t>=  </a:t>
            </a:r>
            <a:r>
              <a:rPr lang="cs-CZ" altLang="cs-CZ" dirty="0" smtClean="0"/>
              <a:t>  </a:t>
            </a:r>
            <a:r>
              <a:rPr lang="cs-CZ" altLang="cs-CZ" u="sng" dirty="0" smtClean="0"/>
              <a:t>m</a:t>
            </a:r>
            <a:r>
              <a:rPr lang="cs-CZ" altLang="cs-CZ" baseline="-25000" dirty="0" smtClean="0"/>
              <a:t>A</a:t>
            </a:r>
            <a:r>
              <a:rPr lang="cs-CZ" altLang="cs-CZ" dirty="0" smtClean="0"/>
              <a:t>  </a:t>
            </a:r>
            <a:r>
              <a:rPr lang="cs-CZ" altLang="cs-CZ" dirty="0"/>
              <a:t>=   </a:t>
            </a:r>
            <a:r>
              <a:rPr lang="cs-CZ" altLang="cs-CZ" dirty="0" smtClean="0"/>
              <a:t>  </a:t>
            </a:r>
            <a:r>
              <a:rPr lang="cs-CZ" altLang="cs-CZ" u="sng" dirty="0" smtClean="0"/>
              <a:t>m</a:t>
            </a:r>
            <a:r>
              <a:rPr lang="cs-CZ" altLang="cs-CZ" baseline="-25000" dirty="0" smtClean="0"/>
              <a:t>A</a:t>
            </a:r>
            <a:endParaRPr lang="cs-CZ" altLang="cs-CZ" baseline="-25000" dirty="0"/>
          </a:p>
          <a:p>
            <a:r>
              <a:rPr lang="cs-CZ" altLang="cs-CZ" dirty="0"/>
              <a:t>             </a:t>
            </a:r>
            <a:r>
              <a:rPr lang="cs-CZ" altLang="cs-CZ" dirty="0" err="1"/>
              <a:t>m</a:t>
            </a:r>
            <a:r>
              <a:rPr lang="cs-CZ" altLang="cs-CZ" baseline="-25000" dirty="0" err="1"/>
              <a:t>S</a:t>
            </a:r>
            <a:r>
              <a:rPr lang="cs-CZ" altLang="cs-CZ" dirty="0"/>
              <a:t>    </a:t>
            </a:r>
            <a:r>
              <a:rPr lang="cs-CZ" altLang="cs-CZ" dirty="0" smtClean="0"/>
              <a:t>  </a:t>
            </a:r>
            <a:r>
              <a:rPr lang="cs-CZ" altLang="cs-CZ" dirty="0" err="1" smtClean="0"/>
              <a:t>m</a:t>
            </a:r>
            <a:r>
              <a:rPr lang="cs-CZ" altLang="cs-CZ" baseline="-25000" dirty="0" err="1" smtClean="0"/>
              <a:t>A</a:t>
            </a:r>
            <a:r>
              <a:rPr lang="cs-CZ" altLang="cs-CZ" dirty="0" err="1" smtClean="0"/>
              <a:t>+m</a:t>
            </a:r>
            <a:r>
              <a:rPr lang="cs-CZ" altLang="cs-CZ" baseline="-25000" dirty="0" err="1" smtClean="0"/>
              <a:t>B</a:t>
            </a:r>
            <a:endParaRPr lang="cs-CZ" alt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364542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 dirty="0" smtClean="0"/>
              <a:t>hmotnostní zlomek w </a:t>
            </a:r>
            <a:r>
              <a:rPr lang="cs-CZ" altLang="cs-CZ" dirty="0"/>
              <a:t>je </a:t>
            </a:r>
            <a:r>
              <a:rPr lang="cs-CZ" altLang="cs-CZ" dirty="0">
                <a:solidFill>
                  <a:srgbClr val="002060"/>
                </a:solidFill>
              </a:rPr>
              <a:t>bezrozměrný</a:t>
            </a:r>
            <a:r>
              <a:rPr lang="cs-CZ" altLang="cs-CZ" dirty="0"/>
              <a:t> a nabývá hodnot  0 až 1</a:t>
            </a:r>
          </a:p>
          <a:p>
            <a:r>
              <a:rPr lang="cs-CZ" altLang="cs-CZ" b="1" dirty="0" smtClean="0"/>
              <a:t>hmotnostní </a:t>
            </a:r>
            <a:r>
              <a:rPr lang="cs-CZ" altLang="cs-CZ" b="1" dirty="0"/>
              <a:t>zlomek w </a:t>
            </a:r>
            <a:r>
              <a:rPr lang="cs-CZ" altLang="cs-CZ" dirty="0"/>
              <a:t>lze </a:t>
            </a:r>
            <a:r>
              <a:rPr lang="cs-CZ" altLang="cs-CZ" dirty="0" smtClean="0"/>
              <a:t>podle </a:t>
            </a:r>
            <a:r>
              <a:rPr lang="cs-CZ" altLang="cs-CZ" dirty="0" smtClean="0">
                <a:solidFill>
                  <a:srgbClr val="002060"/>
                </a:solidFill>
              </a:rPr>
              <a:t>převést </a:t>
            </a:r>
            <a:r>
              <a:rPr lang="cs-CZ" altLang="cs-CZ" dirty="0">
                <a:solidFill>
                  <a:srgbClr val="002060"/>
                </a:solidFill>
              </a:rPr>
              <a:t>na hmotnostní </a:t>
            </a:r>
            <a:r>
              <a:rPr lang="cs-CZ" altLang="cs-CZ" dirty="0" smtClean="0">
                <a:solidFill>
                  <a:srgbClr val="002060"/>
                </a:solidFill>
              </a:rPr>
              <a:t>procenta </a:t>
            </a:r>
            <a:r>
              <a:rPr lang="cs-CZ" altLang="cs-CZ" dirty="0" smtClean="0"/>
              <a:t>podle vztahu:</a:t>
            </a:r>
            <a:endParaRPr lang="cs-CZ" altLang="cs-CZ" dirty="0"/>
          </a:p>
          <a:p>
            <a:r>
              <a:rPr lang="cs-CZ" altLang="cs-CZ" dirty="0" smtClean="0">
                <a:solidFill>
                  <a:srgbClr val="C00000"/>
                </a:solidFill>
              </a:rPr>
              <a:t>w(A</a:t>
            </a:r>
            <a:r>
              <a:rPr lang="cs-CZ" altLang="cs-CZ" dirty="0">
                <a:solidFill>
                  <a:srgbClr val="C00000"/>
                </a:solidFill>
              </a:rPr>
              <a:t>) .100 = hmotnostní procenta%</a:t>
            </a:r>
          </a:p>
        </p:txBody>
      </p:sp>
    </p:spTree>
    <p:extLst>
      <p:ext uri="{BB962C8B-B14F-4D97-AF65-F5344CB8AC3E}">
        <p14:creationId xmlns:p14="http://schemas.microsoft.com/office/powerpoint/2010/main" val="19413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Příklady - hmotnostní </a:t>
            </a:r>
            <a:r>
              <a:rPr lang="cs-CZ" altLang="cs-CZ" dirty="0"/>
              <a:t>zlomek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496" y="1937792"/>
            <a:ext cx="9144000" cy="5029200"/>
          </a:xfrm>
        </p:spPr>
        <p:txBody>
          <a:bodyPr/>
          <a:lstStyle/>
          <a:p>
            <a:pPr marL="0" indent="0">
              <a:buNone/>
            </a:pPr>
            <a:r>
              <a:rPr lang="cs-CZ" altLang="cs-CZ" i="1" dirty="0" smtClean="0"/>
              <a:t>Roztok </a:t>
            </a:r>
            <a:r>
              <a:rPr lang="cs-CZ" altLang="cs-CZ" i="1" dirty="0"/>
              <a:t>byl připraven rozpuštěním 20 g </a:t>
            </a:r>
            <a:r>
              <a:rPr lang="cs-CZ" altLang="cs-CZ" i="1" dirty="0" err="1"/>
              <a:t>NaCl</a:t>
            </a:r>
            <a:r>
              <a:rPr lang="cs-CZ" altLang="cs-CZ" i="1" dirty="0"/>
              <a:t> ve 180 </a:t>
            </a:r>
            <a:r>
              <a:rPr lang="cs-CZ" altLang="cs-CZ" i="1" dirty="0" smtClean="0"/>
              <a:t>g </a:t>
            </a:r>
            <a:r>
              <a:rPr lang="cs-CZ" altLang="cs-CZ" i="1" dirty="0"/>
              <a:t>vody. Vypočítejte hmotnostní zlomek w(</a:t>
            </a:r>
            <a:r>
              <a:rPr lang="cs-CZ" altLang="cs-CZ" i="1" dirty="0" err="1"/>
              <a:t>NaCl</a:t>
            </a:r>
            <a:r>
              <a:rPr lang="cs-CZ" altLang="cs-CZ" i="1" dirty="0"/>
              <a:t>) v jeho vodném roztoku. Výsledek vyjádřete v hmotnostních procentech </a:t>
            </a:r>
            <a:r>
              <a:rPr lang="cs-CZ" altLang="cs-CZ" i="1" dirty="0" smtClean="0"/>
              <a:t>%.</a:t>
            </a:r>
          </a:p>
          <a:p>
            <a:pPr marL="0" indent="0">
              <a:buNone/>
            </a:pPr>
            <a:r>
              <a:rPr lang="cs-CZ" altLang="cs-CZ" b="1" dirty="0" smtClean="0"/>
              <a:t>Postup:</a:t>
            </a:r>
          </a:p>
          <a:p>
            <a:pPr marL="0" indent="0">
              <a:buNone/>
            </a:pPr>
            <a:r>
              <a:rPr lang="cs-CZ" altLang="cs-CZ" dirty="0" err="1" smtClean="0">
                <a:solidFill>
                  <a:srgbClr val="002060"/>
                </a:solidFill>
              </a:rPr>
              <a:t>NaCl</a:t>
            </a:r>
            <a:r>
              <a:rPr lang="cs-CZ" altLang="cs-CZ" dirty="0" smtClean="0">
                <a:solidFill>
                  <a:srgbClr val="002060"/>
                </a:solidFill>
              </a:rPr>
              <a:t> (s)           </a:t>
            </a:r>
            <a:r>
              <a:rPr lang="cs-CZ" altLang="cs-CZ" dirty="0" smtClean="0"/>
              <a:t>+     </a:t>
            </a:r>
            <a:r>
              <a:rPr lang="cs-CZ" altLang="cs-CZ" dirty="0" smtClean="0">
                <a:solidFill>
                  <a:srgbClr val="002060"/>
                </a:solidFill>
              </a:rPr>
              <a:t>H</a:t>
            </a:r>
            <a:r>
              <a:rPr lang="cs-CZ" altLang="cs-CZ" baseline="-25000" dirty="0" smtClean="0">
                <a:solidFill>
                  <a:srgbClr val="002060"/>
                </a:solidFill>
              </a:rPr>
              <a:t>2</a:t>
            </a:r>
            <a:r>
              <a:rPr lang="cs-CZ" altLang="cs-CZ" dirty="0" smtClean="0">
                <a:solidFill>
                  <a:srgbClr val="002060"/>
                </a:solidFill>
              </a:rPr>
              <a:t>O (l) </a:t>
            </a:r>
            <a:r>
              <a:rPr lang="cs-CZ" altLang="cs-CZ" dirty="0" smtClean="0"/>
              <a:t>                   </a:t>
            </a:r>
            <a:r>
              <a:rPr lang="cs-CZ" altLang="cs-CZ" dirty="0" err="1" smtClean="0">
                <a:solidFill>
                  <a:srgbClr val="002060"/>
                </a:solidFill>
              </a:rPr>
              <a:t>NaCl</a:t>
            </a:r>
            <a:r>
              <a:rPr lang="cs-CZ" altLang="cs-CZ" dirty="0" smtClean="0">
                <a:solidFill>
                  <a:srgbClr val="002060"/>
                </a:solidFill>
              </a:rPr>
              <a:t> (</a:t>
            </a:r>
            <a:r>
              <a:rPr lang="cs-CZ" altLang="cs-CZ" dirty="0" err="1" smtClean="0">
                <a:solidFill>
                  <a:srgbClr val="002060"/>
                </a:solidFill>
              </a:rPr>
              <a:t>aq</a:t>
            </a:r>
            <a:r>
              <a:rPr lang="cs-CZ" alt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altLang="cs-CZ" dirty="0" smtClean="0"/>
              <a:t>m (</a:t>
            </a:r>
            <a:r>
              <a:rPr lang="cs-CZ" altLang="cs-CZ" dirty="0" err="1" smtClean="0"/>
              <a:t>NaCl</a:t>
            </a:r>
            <a:r>
              <a:rPr lang="cs-CZ" altLang="cs-CZ" dirty="0" smtClean="0"/>
              <a:t>)=20g    m(H</a:t>
            </a:r>
            <a:r>
              <a:rPr lang="cs-CZ" altLang="cs-CZ" baseline="-25000" dirty="0" smtClean="0"/>
              <a:t>2</a:t>
            </a:r>
            <a:r>
              <a:rPr lang="cs-CZ" altLang="cs-CZ" dirty="0" smtClean="0"/>
              <a:t>O) = 180 g        </a:t>
            </a:r>
            <a:r>
              <a:rPr lang="cs-CZ" altLang="cs-CZ" dirty="0" err="1" smtClean="0"/>
              <a:t>m</a:t>
            </a:r>
            <a:r>
              <a:rPr lang="cs-CZ" altLang="cs-CZ" baseline="-25000" dirty="0" err="1" smtClean="0"/>
              <a:t>s</a:t>
            </a:r>
            <a:r>
              <a:rPr lang="cs-CZ" altLang="cs-CZ" dirty="0" smtClean="0"/>
              <a:t> = ?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                                                           w(</a:t>
            </a:r>
            <a:r>
              <a:rPr lang="cs-CZ" altLang="cs-CZ" dirty="0" err="1" smtClean="0"/>
              <a:t>NaCl</a:t>
            </a:r>
            <a:r>
              <a:rPr lang="cs-CZ" altLang="cs-CZ" dirty="0" smtClean="0"/>
              <a:t>) = ?</a:t>
            </a:r>
            <a:endParaRPr lang="cs-CZ" altLang="cs-CZ" dirty="0"/>
          </a:p>
        </p:txBody>
      </p:sp>
      <p:sp>
        <p:nvSpPr>
          <p:cNvPr id="5" name="Tlačítko akce: Nápověda 4">
            <a:hlinkClick r:id="" action="ppaction://noaction" highlightClick="1"/>
          </p:cNvPr>
          <p:cNvSpPr/>
          <p:nvPr/>
        </p:nvSpPr>
        <p:spPr>
          <a:xfrm>
            <a:off x="172227" y="334700"/>
            <a:ext cx="1158240" cy="1158240"/>
          </a:xfrm>
          <a:prstGeom prst="actionButtonHelp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spcCol="0"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944096" y="489012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27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w (</a:t>
            </a:r>
            <a:r>
              <a:rPr lang="cs-CZ" dirty="0" err="1" smtClean="0"/>
              <a:t>NaCl</a:t>
            </a:r>
            <a:r>
              <a:rPr lang="cs-CZ" dirty="0" smtClean="0"/>
              <a:t>) =     </a:t>
            </a:r>
            <a:r>
              <a:rPr lang="cs-CZ" u="sng" dirty="0" smtClean="0"/>
              <a:t>m (</a:t>
            </a:r>
            <a:r>
              <a:rPr lang="cs-CZ" u="sng" dirty="0" err="1" smtClean="0"/>
              <a:t>NaCl</a:t>
            </a:r>
            <a:r>
              <a:rPr lang="cs-CZ" u="sng" dirty="0" smtClean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m(</a:t>
            </a:r>
            <a:r>
              <a:rPr lang="cs-CZ" dirty="0" err="1" smtClean="0"/>
              <a:t>NaCl</a:t>
            </a:r>
            <a:r>
              <a:rPr lang="cs-CZ" dirty="0" smtClean="0"/>
              <a:t>) + m(H</a:t>
            </a:r>
            <a:r>
              <a:rPr lang="cs-CZ" baseline="-25000" dirty="0" smtClean="0"/>
              <a:t>2</a:t>
            </a:r>
            <a:r>
              <a:rPr lang="cs-CZ" dirty="0" smtClean="0"/>
              <a:t>O)</a:t>
            </a:r>
          </a:p>
          <a:p>
            <a:pPr marL="0" indent="0">
              <a:buNone/>
            </a:pPr>
            <a:r>
              <a:rPr lang="cs-CZ" dirty="0" smtClean="0"/>
              <a:t>w(</a:t>
            </a:r>
            <a:r>
              <a:rPr lang="cs-CZ" dirty="0" err="1" smtClean="0"/>
              <a:t>NaCl</a:t>
            </a:r>
            <a:r>
              <a:rPr lang="cs-CZ" dirty="0" smtClean="0"/>
              <a:t>) =     </a:t>
            </a:r>
            <a:r>
              <a:rPr lang="cs-CZ" u="sng" dirty="0" smtClean="0"/>
              <a:t>20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20 + 180</a:t>
            </a:r>
          </a:p>
          <a:p>
            <a:pPr marL="0" indent="0">
              <a:buNone/>
            </a:pPr>
            <a:r>
              <a:rPr lang="cs-CZ" dirty="0" smtClean="0"/>
              <a:t>w (</a:t>
            </a:r>
            <a:r>
              <a:rPr lang="cs-CZ" dirty="0" err="1" smtClean="0"/>
              <a:t>NaCl</a:t>
            </a:r>
            <a:r>
              <a:rPr lang="cs-CZ" dirty="0" smtClean="0"/>
              <a:t>) = </a:t>
            </a:r>
            <a:r>
              <a:rPr lang="cs-CZ" dirty="0" smtClean="0">
                <a:solidFill>
                  <a:schemeClr val="accent6"/>
                </a:solidFill>
              </a:rPr>
              <a:t>0,1</a:t>
            </a:r>
          </a:p>
          <a:p>
            <a:pPr marL="0" indent="0">
              <a:buNone/>
            </a:pPr>
            <a:r>
              <a:rPr lang="cs-CZ" dirty="0" smtClean="0"/>
              <a:t>hmot% = 100*0,1 = </a:t>
            </a:r>
            <a:r>
              <a:rPr lang="cs-CZ" dirty="0" smtClean="0">
                <a:solidFill>
                  <a:schemeClr val="accent6"/>
                </a:solidFill>
              </a:rPr>
              <a:t>10%</a:t>
            </a:r>
          </a:p>
          <a:p>
            <a:pPr marL="0" indent="0">
              <a:buNone/>
            </a:pPr>
            <a:r>
              <a:rPr lang="cs-CZ" dirty="0" smtClean="0"/>
              <a:t>Rozpuštěním 20 g </a:t>
            </a:r>
            <a:r>
              <a:rPr lang="cs-CZ" dirty="0" err="1" smtClean="0"/>
              <a:t>NaCl</a:t>
            </a:r>
            <a:r>
              <a:rPr lang="cs-CZ" dirty="0" smtClean="0"/>
              <a:t> ve 180 g vody byl připraven 10 % vodný roztok.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74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552" y="304800"/>
            <a:ext cx="8604447" cy="1270000"/>
          </a:xfrm>
        </p:spPr>
        <p:txBody>
          <a:bodyPr/>
          <a:lstStyle/>
          <a:p>
            <a:pPr algn="l"/>
            <a:r>
              <a:rPr lang="cs-CZ" altLang="cs-CZ" sz="3600" dirty="0" smtClean="0"/>
              <a:t>Příklad 2</a:t>
            </a:r>
            <a:endParaRPr lang="cs-CZ" altLang="cs-CZ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/>
              <a:t>Kolik gramu hydroxidu draselného a kolik gramu vody budeme potřebovat k přípravě 40 g 25 </a:t>
            </a:r>
            <a:r>
              <a:rPr lang="cs-CZ" altLang="cs-CZ" i="1" dirty="0" smtClean="0"/>
              <a:t>% roztoku </a:t>
            </a:r>
            <a:r>
              <a:rPr lang="cs-CZ" altLang="cs-CZ" i="1" dirty="0"/>
              <a:t>KOH</a:t>
            </a:r>
            <a:r>
              <a:rPr lang="cs-CZ" altLang="cs-CZ" i="1" dirty="0" smtClean="0"/>
              <a:t>?</a:t>
            </a:r>
          </a:p>
          <a:p>
            <a:r>
              <a:rPr lang="cs-CZ" altLang="cs-CZ" i="1" dirty="0" smtClean="0"/>
              <a:t>Postup :</a:t>
            </a:r>
          </a:p>
          <a:p>
            <a:r>
              <a:rPr lang="cs-CZ" altLang="cs-CZ" i="1" dirty="0" smtClean="0">
                <a:solidFill>
                  <a:schemeClr val="accent6"/>
                </a:solidFill>
              </a:rPr>
              <a:t>KOH(s)            +       H</a:t>
            </a:r>
            <a:r>
              <a:rPr lang="cs-CZ" altLang="cs-CZ" i="1" baseline="-25000" dirty="0" smtClean="0">
                <a:solidFill>
                  <a:schemeClr val="accent6"/>
                </a:solidFill>
              </a:rPr>
              <a:t>2</a:t>
            </a:r>
            <a:r>
              <a:rPr lang="cs-CZ" altLang="cs-CZ" i="1" dirty="0" smtClean="0">
                <a:solidFill>
                  <a:schemeClr val="accent6"/>
                </a:solidFill>
              </a:rPr>
              <a:t>O (l)             KOH (</a:t>
            </a:r>
            <a:r>
              <a:rPr lang="cs-CZ" altLang="cs-CZ" i="1" dirty="0" err="1" smtClean="0">
                <a:solidFill>
                  <a:schemeClr val="accent6"/>
                </a:solidFill>
              </a:rPr>
              <a:t>aq</a:t>
            </a:r>
            <a:r>
              <a:rPr lang="cs-CZ" altLang="cs-CZ" i="1" dirty="0" smtClean="0">
                <a:solidFill>
                  <a:schemeClr val="accent6"/>
                </a:solidFill>
              </a:rPr>
              <a:t>)</a:t>
            </a:r>
          </a:p>
          <a:p>
            <a:r>
              <a:rPr lang="cs-CZ" altLang="cs-CZ" sz="2800" i="1" dirty="0" smtClean="0"/>
              <a:t>m KOH = ?                  mH</a:t>
            </a:r>
            <a:r>
              <a:rPr lang="cs-CZ" altLang="cs-CZ" sz="2800" i="1" baseline="-25000" dirty="0" smtClean="0"/>
              <a:t>2</a:t>
            </a:r>
            <a:r>
              <a:rPr lang="cs-CZ" altLang="cs-CZ" sz="2800" i="1" dirty="0" smtClean="0"/>
              <a:t>O =?          </a:t>
            </a:r>
            <a:r>
              <a:rPr lang="cs-CZ" altLang="cs-CZ" sz="2800" i="1" dirty="0" err="1" smtClean="0"/>
              <a:t>m</a:t>
            </a:r>
            <a:r>
              <a:rPr lang="cs-CZ" altLang="cs-CZ" sz="2800" i="1" baseline="-25000" dirty="0" err="1" smtClean="0"/>
              <a:t>s</a:t>
            </a:r>
            <a:r>
              <a:rPr lang="cs-CZ" altLang="cs-CZ" sz="2800" i="1" dirty="0" smtClean="0"/>
              <a:t> (KOH )= 40 g</a:t>
            </a:r>
          </a:p>
          <a:p>
            <a:pPr marL="3657600" lvl="8" indent="0">
              <a:buNone/>
            </a:pPr>
            <a:r>
              <a:rPr lang="cs-CZ" altLang="cs-CZ" sz="1600" i="1" dirty="0" smtClean="0"/>
              <a:t>                                              </a:t>
            </a:r>
            <a:r>
              <a:rPr lang="cs-CZ" altLang="cs-CZ" sz="2800" i="1" dirty="0" smtClean="0"/>
              <a:t>w(KOH) = 0,25</a:t>
            </a:r>
          </a:p>
          <a:p>
            <a:pPr marL="3657600" lvl="8" indent="0">
              <a:buNone/>
            </a:pPr>
            <a:endParaRPr lang="cs-CZ" altLang="cs-CZ" sz="28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7" y="497632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6376144" y="4314056"/>
            <a:ext cx="648072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30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443</Words>
  <Application>Microsoft Office PowerPoint</Application>
  <PresentationFormat>Vlastní</PresentationFormat>
  <Paragraphs>61</Paragraphs>
  <Slides>11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Arial - 20</vt:lpstr>
      <vt:lpstr>Výchozí návrh</vt:lpstr>
      <vt:lpstr>1_Výchozí návrh</vt:lpstr>
      <vt:lpstr>Rovnice</vt:lpstr>
      <vt:lpstr>Vyjádření složení směsi</vt:lpstr>
      <vt:lpstr>Složení směsí může být vyjádřeno:</vt:lpstr>
      <vt:lpstr>Množství složky lze vyjádřit:</vt:lpstr>
      <vt:lpstr>Složení směsí vyjadřujeme:</vt:lpstr>
      <vt:lpstr>ad a) hmotnostní zlomek w</vt:lpstr>
      <vt:lpstr>Prezentace aplikace PowerPoint</vt:lpstr>
      <vt:lpstr>Příklady - hmotnostní zlomek</vt:lpstr>
      <vt:lpstr>Prezentace aplikace PowerPoint</vt:lpstr>
      <vt:lpstr>Příklad 2</vt:lpstr>
      <vt:lpstr>Prezentace aplikace PowerPoint</vt:lpstr>
      <vt:lpstr>POUŽITÉ ZDROJE:</vt:lpstr>
    </vt:vector>
  </TitlesOfParts>
  <Company>Foto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Fiala</dc:creator>
  <cp:lastModifiedBy>LS</cp:lastModifiedBy>
  <cp:revision>21</cp:revision>
  <dcterms:created xsi:type="dcterms:W3CDTF">2012-09-04T15:54:48Z</dcterms:created>
  <dcterms:modified xsi:type="dcterms:W3CDTF">2013-11-03T10:14:43Z</dcterms:modified>
</cp:coreProperties>
</file>